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1"/>
  </p:notesMasterIdLst>
  <p:handoutMasterIdLst>
    <p:handoutMasterId r:id="rId22"/>
  </p:handoutMasterIdLst>
  <p:sldIdLst>
    <p:sldId id="287" r:id="rId2"/>
    <p:sldId id="284" r:id="rId3"/>
    <p:sldId id="288" r:id="rId4"/>
    <p:sldId id="289" r:id="rId5"/>
    <p:sldId id="290" r:id="rId6"/>
    <p:sldId id="291" r:id="rId7"/>
    <p:sldId id="302" r:id="rId8"/>
    <p:sldId id="293" r:id="rId9"/>
    <p:sldId id="292" r:id="rId10"/>
    <p:sldId id="294" r:id="rId11"/>
    <p:sldId id="300" r:id="rId12"/>
    <p:sldId id="301" r:id="rId13"/>
    <p:sldId id="303" r:id="rId14"/>
    <p:sldId id="299" r:id="rId15"/>
    <p:sldId id="295" r:id="rId16"/>
    <p:sldId id="296" r:id="rId17"/>
    <p:sldId id="304" r:id="rId18"/>
    <p:sldId id="298" r:id="rId19"/>
    <p:sldId id="29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58267E"/>
    <a:srgbClr val="FFE5E5"/>
    <a:srgbClr val="FFB7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00" autoAdjust="0"/>
    <p:restoredTop sz="86165" autoAdjust="0"/>
  </p:normalViewPr>
  <p:slideViewPr>
    <p:cSldViewPr snapToGrid="0">
      <p:cViewPr varScale="1">
        <p:scale>
          <a:sx n="71" d="100"/>
          <a:sy n="71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AC556A6-3041-4E30-857E-2C4DDB9BD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9EDE09-E44C-4B63-A907-9C93FFD81C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E20746-3C42-4295-A6C7-C5B25AE7A509}" type="slidenum">
              <a:rPr lang="de-DE" smtClean="0">
                <a:cs typeface="Arial" charset="0"/>
              </a:rPr>
              <a:pPr/>
              <a:t>1</a:t>
            </a:fld>
            <a:endParaRPr lang="de-DE" smtClean="0">
              <a:cs typeface="Arial" charset="0"/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87BD665-F0B6-424B-8FEB-51763F3CBC0D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2355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r>
              <a:rPr lang="de-DE" smtClean="0"/>
              <a:t>Picture of 2 Mualim males at a desk drawing images of other Muslims (male &amp; female)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95C66B-F628-4893-950E-35946864B4DA}" type="slidenum">
              <a:rPr lang="de-DE" smtClean="0">
                <a:cs typeface="Arial" charset="0"/>
              </a:rPr>
              <a:pPr/>
              <a:t>10</a:t>
            </a:fld>
            <a:endParaRPr lang="de-DE" smtClean="0">
              <a:cs typeface="Arial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Bottom, picture of thousands of Muslims around the Kabah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AU" smtClean="0"/>
              <a:t>Image bottom right of a Sign saying “never stop praying”, “always believe”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F7EEE7-D57F-46F8-A9A6-1A7CE735537E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AU" smtClean="0"/>
              <a:t>Picture of the Malaysian halal logo at bottom of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C245B3-FA48-4801-B105-DA6EA40420CF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AU" smtClean="0"/>
              <a:t>Two images with “no” symbol over the picture.  One of a pig, other of different types of alcohol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2E1EA1-3A0D-4D87-9E74-698CC28DB89A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5D38C5-EC91-4ABC-A19F-21D56F7FC8F7}" type="slidenum">
              <a:rPr lang="de-DE" smtClean="0">
                <a:cs typeface="Arial" charset="0"/>
              </a:rPr>
              <a:pPr/>
              <a:t>14</a:t>
            </a:fld>
            <a:endParaRPr lang="de-DE" smtClean="0">
              <a:cs typeface="Arial" charset="0"/>
            </a:endParaRPr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Bottom right, picture of male hand and female hand shaking.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8C1FF-508C-4CD2-8C45-2275985BB561}" type="slidenum">
              <a:rPr lang="de-DE" smtClean="0">
                <a:cs typeface="Arial" charset="0"/>
              </a:rPr>
              <a:pPr/>
              <a:t>15</a:t>
            </a:fld>
            <a:endParaRPr lang="de-DE" smtClean="0">
              <a:cs typeface="Arial" charset="0"/>
            </a:endParaRPr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Picture on right shows world map highlighting Muslim population by country:</a:t>
            </a:r>
          </a:p>
          <a:p>
            <a:pPr eaLnBrk="1" hangingPunct="1"/>
            <a:r>
              <a:rPr lang="en-AU" noProof="1" smtClean="0"/>
              <a:t>Green less than 3%</a:t>
            </a:r>
          </a:p>
          <a:p>
            <a:pPr eaLnBrk="1" hangingPunct="1"/>
            <a:r>
              <a:rPr lang="en-AU" noProof="1" smtClean="0"/>
              <a:t>Yellow 3 % - 6%</a:t>
            </a:r>
          </a:p>
          <a:p>
            <a:pPr eaLnBrk="1" hangingPunct="1"/>
            <a:r>
              <a:rPr lang="en-AU" noProof="1" smtClean="0"/>
              <a:t>Orange 7% - 20%</a:t>
            </a:r>
          </a:p>
          <a:p>
            <a:pPr eaLnBrk="1" hangingPunct="1"/>
            <a:r>
              <a:rPr lang="en-AU" noProof="1" smtClean="0"/>
              <a:t>Red 21% - 100%</a:t>
            </a:r>
          </a:p>
          <a:p>
            <a:pPr eaLnBrk="1" hangingPunct="1"/>
            <a:endParaRPr lang="en-AU" noProof="1" smtClean="0"/>
          </a:p>
          <a:p>
            <a:pPr eaLnBrk="1" hangingPunct="1"/>
            <a:r>
              <a:rPr lang="en-AU" smtClean="0"/>
              <a:t>Human Development Index (HDI) is measured by combining statistics relating to life expectancy, literacy, education attainment and GDP per capita – in UN report Saudi Arabia has a high HDI, just below Australia.  Asian countries, North &amp; South Africa have a medium HDI, while a number of East / West and Middle African countries have a low HDI</a:t>
            </a:r>
          </a:p>
          <a:p>
            <a:pPr eaLnBrk="1" hangingPunct="1"/>
            <a:endParaRPr lang="en-AU" noProof="1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C45A05-F1F2-4414-850C-5B6F6E09F65E}" type="slidenum">
              <a:rPr lang="de-DE" smtClean="0">
                <a:cs typeface="Arial" charset="0"/>
              </a:rPr>
              <a:pPr/>
              <a:t>16</a:t>
            </a:fld>
            <a:endParaRPr lang="de-DE" smtClean="0">
              <a:cs typeface="Arial" charset="0"/>
            </a:endParaRPr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Table 1: denotes allocation of proportion of all Australian Muslims and total state population for each state (highlighted is WA having 7% of all Australian Muslims and 1.1% of Muslims compared to non-Muslims in state)</a:t>
            </a:r>
          </a:p>
          <a:p>
            <a:pPr eaLnBrk="1" hangingPunct="1"/>
            <a:r>
              <a:rPr lang="en-AU" noProof="1" smtClean="0"/>
              <a:t>Picture on right (map of Australia divided by states) shows the actual number of Muslims per state:</a:t>
            </a:r>
          </a:p>
          <a:p>
            <a:pPr eaLnBrk="1" hangingPunct="1"/>
            <a:r>
              <a:rPr lang="en-AU" noProof="1" smtClean="0"/>
              <a:t>Western Australia – 19 456</a:t>
            </a:r>
          </a:p>
          <a:p>
            <a:pPr eaLnBrk="1" hangingPunct="1"/>
            <a:r>
              <a:rPr lang="en-AU" noProof="1" smtClean="0"/>
              <a:t>Northern Territory – 945</a:t>
            </a:r>
          </a:p>
          <a:p>
            <a:pPr eaLnBrk="1" hangingPunct="1"/>
            <a:r>
              <a:rPr lang="en-AU" noProof="1" smtClean="0"/>
              <a:t>South Australia – 7 478</a:t>
            </a:r>
          </a:p>
          <a:p>
            <a:pPr eaLnBrk="1" hangingPunct="1"/>
            <a:r>
              <a:rPr lang="en-AU" noProof="1" smtClean="0"/>
              <a:t>Queensland – 14 990</a:t>
            </a:r>
          </a:p>
          <a:p>
            <a:pPr eaLnBrk="1" hangingPunct="1"/>
            <a:r>
              <a:rPr lang="en-AU" noProof="1" smtClean="0"/>
              <a:t>New South Wales – 140 097</a:t>
            </a:r>
          </a:p>
          <a:p>
            <a:pPr eaLnBrk="1" hangingPunct="1"/>
            <a:r>
              <a:rPr lang="en-AU" noProof="1" smtClean="0"/>
              <a:t>ACT – 3 488</a:t>
            </a:r>
          </a:p>
          <a:p>
            <a:pPr eaLnBrk="1" hangingPunct="1"/>
            <a:r>
              <a:rPr lang="en-AU" noProof="1" smtClean="0"/>
              <a:t>Tasmania – 865</a:t>
            </a:r>
          </a:p>
          <a:p>
            <a:pPr eaLnBrk="1" hangingPunct="1"/>
            <a:r>
              <a:rPr lang="en-AU" noProof="1" smtClean="0"/>
              <a:t>South Australia – 7 478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579908-0E4F-4B58-BF24-079CC1C42480}" type="slidenum">
              <a:rPr lang="de-DE" smtClean="0">
                <a:cs typeface="Arial" charset="0"/>
              </a:rPr>
              <a:pPr/>
              <a:t>18</a:t>
            </a:fld>
            <a:endParaRPr lang="de-DE" smtClean="0">
              <a:cs typeface="Arial" charset="0"/>
            </a:endParaRP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AU" noProof="1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787959-89EE-4F13-88AF-A08E426D8DB1}" type="slidenum">
              <a:rPr lang="de-DE" smtClean="0">
                <a:cs typeface="Arial" charset="0"/>
              </a:rPr>
              <a:pPr/>
              <a:t>19</a:t>
            </a:fld>
            <a:endParaRPr lang="de-DE" smtClean="0">
              <a:cs typeface="Arial" charset="0"/>
            </a:endParaRPr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Picture right, a female wearing hijab and abayah with a brief case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5D0F73-26BC-475F-85DF-173DD30AE30A}" type="slidenum">
              <a:rPr lang="de-DE" smtClean="0">
                <a:cs typeface="Arial" charset="0"/>
              </a:rPr>
              <a:pPr/>
              <a:t>2</a:t>
            </a:fld>
            <a:endParaRPr lang="de-DE" smtClean="0">
              <a:cs typeface="Arial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Pictures on right Arabic printing of a Surah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D90447-24A2-423E-B505-2C8F3543AD08}" type="slidenum">
              <a:rPr lang="de-DE" smtClean="0">
                <a:cs typeface="Arial" charset="0"/>
              </a:rPr>
              <a:pPr/>
              <a:t>3</a:t>
            </a:fld>
            <a:endParaRPr lang="de-DE" smtClean="0">
              <a:cs typeface="Arial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3 Pictures (left to right): Torah, Bible and Quran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89645E-78BE-4181-9244-03666CF48721}" type="slidenum">
              <a:rPr lang="de-DE" smtClean="0">
                <a:cs typeface="Arial" charset="0"/>
              </a:rPr>
              <a:pPr/>
              <a:t>4</a:t>
            </a:fld>
            <a:endParaRPr lang="de-DE" smtClean="0">
              <a:cs typeface="Arial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2 identical pictures (right &amp; left) of pillars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C7FFF0-F26A-4F39-8A4D-BD87F2C1C116}" type="slidenum">
              <a:rPr lang="de-DE" smtClean="0">
                <a:cs typeface="Arial" charset="0"/>
              </a:rPr>
              <a:pPr/>
              <a:t>5</a:t>
            </a:fld>
            <a:endParaRPr lang="de-DE" smtClean="0">
              <a:cs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Text boxes on right have in red the Arabic writing for the Shahadah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1AE4A-913E-40C7-9F14-FFD9C218A9A5}" type="slidenum">
              <a:rPr lang="de-DE" smtClean="0">
                <a:cs typeface="Arial" charset="0"/>
              </a:rPr>
              <a:pPr/>
              <a:t>6</a:t>
            </a:fld>
            <a:endParaRPr lang="de-DE" smtClean="0">
              <a:cs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Picture at end of each point</a:t>
            </a:r>
          </a:p>
          <a:p>
            <a:pPr eaLnBrk="1" hangingPunct="1"/>
            <a:endParaRPr lang="en-AU" noProof="1" smtClean="0"/>
          </a:p>
          <a:p>
            <a:pPr eaLnBrk="1" hangingPunct="1"/>
            <a:r>
              <a:rPr lang="en-AU" noProof="1" smtClean="0"/>
              <a:t>Fajr - path with trees and rising sun</a:t>
            </a:r>
          </a:p>
          <a:p>
            <a:pPr eaLnBrk="1" hangingPunct="1"/>
            <a:r>
              <a:rPr lang="en-AU" noProof="1" smtClean="0"/>
              <a:t>Dhuhr – sign saying “out to lunch”</a:t>
            </a:r>
          </a:p>
          <a:p>
            <a:pPr eaLnBrk="1" hangingPunct="1"/>
            <a:r>
              <a:rPr lang="en-AU" noProof="1" smtClean="0"/>
              <a:t>Asr - (man having a siesta)</a:t>
            </a:r>
          </a:p>
          <a:p>
            <a:pPr eaLnBrk="1" hangingPunct="1"/>
            <a:r>
              <a:rPr lang="en-AU" noProof="1" smtClean="0"/>
              <a:t>Magrib – red sunset with darkened partical image of miniarette</a:t>
            </a:r>
          </a:p>
          <a:p>
            <a:pPr eaLnBrk="1" hangingPunct="1"/>
            <a:r>
              <a:rPr lang="en-AU" noProof="1" smtClean="0"/>
              <a:t>Isha – owl with a moon on a black background</a:t>
            </a:r>
          </a:p>
          <a:p>
            <a:pPr eaLnBrk="1" hangingPunct="1"/>
            <a:r>
              <a:rPr lang="en-AU" noProof="1" smtClean="0"/>
              <a:t>Bottom right hand corner – icon to click to play athan – recited by Yusuf Islam</a:t>
            </a:r>
          </a:p>
          <a:p>
            <a:pPr eaLnBrk="1" hangingPunct="1"/>
            <a:endParaRPr lang="en-AU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70377A-2C40-44AA-B9EC-2C085BA0386A}" type="slidenum">
              <a:rPr lang="de-DE" smtClean="0">
                <a:cs typeface="Arial" charset="0"/>
              </a:rPr>
              <a:pPr/>
              <a:t>7</a:t>
            </a:fld>
            <a:endParaRPr lang="de-DE" smtClean="0">
              <a:cs typeface="Arial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4 pictures at bottom of slide which show (from left to right):</a:t>
            </a:r>
          </a:p>
          <a:p>
            <a:pPr eaLnBrk="1" hangingPunct="1"/>
            <a:r>
              <a:rPr lang="en-AU" noProof="1" smtClean="0"/>
              <a:t>Picture 1 – man and boy bowing in prayer</a:t>
            </a:r>
          </a:p>
          <a:p>
            <a:pPr eaLnBrk="1" hangingPunct="1"/>
            <a:r>
              <a:rPr lang="en-AU" noProof="1" smtClean="0"/>
              <a:t>Picture 2 – Man and boy postrating</a:t>
            </a:r>
          </a:p>
          <a:p>
            <a:pPr eaLnBrk="1" hangingPunct="1"/>
            <a:r>
              <a:rPr lang="en-AU" noProof="1" smtClean="0"/>
              <a:t>Picture 3 – Man and boy sitting making dua</a:t>
            </a:r>
          </a:p>
          <a:p>
            <a:pPr eaLnBrk="1" hangingPunct="1"/>
            <a:r>
              <a:rPr lang="en-AU" noProof="1" smtClean="0"/>
              <a:t>Picture 4 – picture of the Kabah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34345D-F9E3-4502-8E36-DF8AC167F378}" type="slidenum">
              <a:rPr lang="de-DE" smtClean="0">
                <a:cs typeface="Arial" charset="0"/>
              </a:rPr>
              <a:pPr/>
              <a:t>8</a:t>
            </a:fld>
            <a:endParaRPr lang="de-DE" smtClean="0">
              <a:cs typeface="Arial" charset="0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2 pictures (left to right) the hands of a person recieving a bag of money, two people (male and female) smiling and claping their hands together.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9E49D-B505-4F13-BEEE-161A21D59351}" type="slidenum">
              <a:rPr lang="de-DE" smtClean="0">
                <a:cs typeface="Arial" charset="0"/>
              </a:rPr>
              <a:pPr/>
              <a:t>9</a:t>
            </a:fld>
            <a:endParaRPr lang="de-DE" smtClean="0">
              <a:cs typeface="Arial" charset="0"/>
            </a:endParaRPr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n-AU" noProof="1" smtClean="0"/>
              <a:t>Picture bottom right of ballons, streamers and presents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03288" y="4535488"/>
            <a:ext cx="7485062" cy="1081087"/>
          </a:xfrm>
        </p:spPr>
        <p:txBody>
          <a:bodyPr anchor="b"/>
          <a:lstStyle>
            <a:lvl1pPr>
              <a:lnSpc>
                <a:spcPct val="110000"/>
              </a:lnSpc>
              <a:defRPr sz="26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03288" y="5605463"/>
            <a:ext cx="7510462" cy="800100"/>
          </a:xfrm>
        </p:spPr>
        <p:txBody>
          <a:bodyPr tIns="45720" bIns="45720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725" y="1001713"/>
            <a:ext cx="2130425" cy="4935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5275" y="1001713"/>
            <a:ext cx="6242050" cy="4935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1001713"/>
            <a:ext cx="85201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5275" y="1624013"/>
            <a:ext cx="4186238" cy="4313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624013"/>
            <a:ext cx="4186237" cy="4313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1001713"/>
            <a:ext cx="85201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5275" y="1624013"/>
            <a:ext cx="4186238" cy="4313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3913" y="1624013"/>
            <a:ext cx="4186237" cy="2079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3913" y="3856038"/>
            <a:ext cx="4186237" cy="2081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275" y="1624013"/>
            <a:ext cx="4186238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624013"/>
            <a:ext cx="4186237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624013"/>
            <a:ext cx="8524875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10017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DCC19E6D-3F51-4927-86FC-043909D2419F}" type="slidenum">
              <a:rPr lang="de-DE" sz="1000"/>
              <a:pPr>
                <a:defRPr/>
              </a:pPr>
              <a:t>‹#›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  <p:sldLayoutId id="2147483696" r:id="rId12"/>
    <p:sldLayoutId id="2147483695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Owner\Desktop\Yusuf%20Islam.mp3" TargetMode="Externa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571500" y="320675"/>
            <a:ext cx="7485063" cy="10810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in the West:</a:t>
            </a:r>
            <a:endParaRPr lang="en-US" sz="44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863600" y="4333875"/>
            <a:ext cx="7510463" cy="8001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Islamic Perspective</a:t>
            </a:r>
            <a:endParaRPr lang="en-US" sz="36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5" descr="http://www.al-islam.org/gallery/kids/Clipart/people/1728.JPG"/>
          <p:cNvPicPr>
            <a:picLocks noChangeAspect="1" noChangeArrowheads="1"/>
          </p:cNvPicPr>
          <p:nvPr/>
        </p:nvPicPr>
        <p:blipFill>
          <a:blip r:embed="rId3"/>
          <a:srcRect l="1237" t="1784" r="4015" b="2840"/>
          <a:stretch>
            <a:fillRect/>
          </a:stretch>
        </p:blipFill>
        <p:spPr bwMode="auto">
          <a:xfrm>
            <a:off x="2906713" y="1633538"/>
            <a:ext cx="256857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Pilgrimage (Hajj)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en-US" sz="2400" smtClean="0"/>
              <a:t>Annual pilgrimage to Hajj in Mecca, Saudi Arabia</a:t>
            </a:r>
          </a:p>
          <a:p>
            <a:pPr eaLnBrk="1" hangingPunct="1"/>
            <a:r>
              <a:rPr lang="en-US" sz="2400" smtClean="0"/>
              <a:t>All Muslims must have </a:t>
            </a:r>
            <a:r>
              <a:rPr lang="en-US" sz="2400" i="1" u="sng" smtClean="0"/>
              <a:t>intention</a:t>
            </a:r>
            <a:r>
              <a:rPr lang="en-US" sz="2400" smtClean="0"/>
              <a:t> to do hajj at least once in their life</a:t>
            </a:r>
          </a:p>
          <a:p>
            <a:pPr lvl="1" eaLnBrk="1" hangingPunct="1"/>
            <a:r>
              <a:rPr lang="en-US" sz="2000" smtClean="0"/>
              <a:t>Excepted if a Muslim isn’t physically or financially able to</a:t>
            </a:r>
          </a:p>
          <a:p>
            <a:pPr lvl="1" eaLnBrk="1" hangingPunct="1"/>
            <a:r>
              <a:rPr lang="en-US" sz="2000" smtClean="0"/>
              <a:t>Family members sometimes perform hajj on behalf of those that cannot perform this duty.</a:t>
            </a:r>
          </a:p>
          <a:p>
            <a:pPr eaLnBrk="1" hangingPunct="1"/>
            <a:r>
              <a:rPr lang="en-US" sz="2400" smtClean="0"/>
              <a:t>On completion of the Hajj, all Muslims celebrate Eid-ul Adha</a:t>
            </a:r>
          </a:p>
          <a:p>
            <a:pPr eaLnBrk="1" hangingPunct="1"/>
            <a:endParaRPr lang="en-US" noProof="1" smtClean="0"/>
          </a:p>
        </p:txBody>
      </p:sp>
      <p:pic>
        <p:nvPicPr>
          <p:cNvPr id="12292" name="Picture 8" descr="http://www.bbc.co.uk/berkshire/content/images/2007/02/16/470_hajj_kaaba_47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9288" y="4598988"/>
            <a:ext cx="3208337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Jihad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 Not officially one of the pillars of Islam, but has high priority that some see it as being almost a 6</a:t>
            </a:r>
            <a:r>
              <a:rPr lang="en-US" sz="2400" baseline="30000" smtClean="0"/>
              <a:t>th</a:t>
            </a:r>
            <a:r>
              <a:rPr lang="en-US" sz="2400" smtClean="0"/>
              <a:t> pillar.</a:t>
            </a:r>
          </a:p>
          <a:p>
            <a:pPr eaLnBrk="1" hangingPunct="1"/>
            <a:r>
              <a:rPr lang="en-US" sz="2400" smtClean="0"/>
              <a:t>Jihad ≠ terrorism (this word has been misrepresented)</a:t>
            </a:r>
          </a:p>
          <a:p>
            <a:pPr eaLnBrk="1" hangingPunct="1"/>
            <a:r>
              <a:rPr lang="en-US" sz="2400" smtClean="0"/>
              <a:t>Jihad = the individual struggle associated with pleasing Allah</a:t>
            </a:r>
          </a:p>
          <a:p>
            <a:pPr lvl="1" eaLnBrk="1" hangingPunct="1"/>
            <a:r>
              <a:rPr lang="en-US" sz="2000" smtClean="0"/>
              <a:t>Wearing hijab in the street = Jihad</a:t>
            </a:r>
          </a:p>
          <a:p>
            <a:pPr lvl="1" eaLnBrk="1" hangingPunct="1"/>
            <a:r>
              <a:rPr lang="en-US" sz="2000" smtClean="0"/>
              <a:t>Praying the 5 daily prayers = Jihad</a:t>
            </a:r>
          </a:p>
          <a:p>
            <a:pPr lvl="1" eaLnBrk="1" hangingPunct="1"/>
            <a:r>
              <a:rPr lang="en-US" sz="2000" smtClean="0"/>
              <a:t>Avoiding actions that may harm others e.g. getting angry and hitting or saying bad things = Jihad </a:t>
            </a:r>
          </a:p>
          <a:p>
            <a:pPr eaLnBrk="1" hangingPunct="1"/>
            <a:endParaRPr lang="en-US" smtClean="0"/>
          </a:p>
        </p:txBody>
      </p:sp>
      <p:pic>
        <p:nvPicPr>
          <p:cNvPr id="13316" name="Picture 10" descr="http://gospelgifs.com/clipart/images/chapel/pray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8738" y="4746625"/>
            <a:ext cx="26924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Requirements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8524875" cy="45386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 </a:t>
            </a:r>
            <a:r>
              <a:rPr lang="en-US" sz="2400" dirty="0" smtClean="0"/>
              <a:t>Muslims have foods that are permissible (</a:t>
            </a:r>
            <a:r>
              <a:rPr lang="en-US" sz="2400" dirty="0" err="1" smtClean="0"/>
              <a:t>Halal</a:t>
            </a:r>
            <a:r>
              <a:rPr lang="en-US" sz="2400" dirty="0" smtClean="0"/>
              <a:t>) and forbidden (</a:t>
            </a:r>
            <a:r>
              <a:rPr lang="en-US" sz="2400" dirty="0" err="1" smtClean="0"/>
              <a:t>Haram</a:t>
            </a:r>
            <a:r>
              <a:rPr lang="en-US" sz="2400" dirty="0" smtClean="0"/>
              <a:t>).</a:t>
            </a:r>
          </a:p>
          <a:p>
            <a:pPr eaLnBrk="1" hangingPunct="1">
              <a:defRPr/>
            </a:pPr>
            <a:r>
              <a:rPr lang="en-US" sz="2400" dirty="0" err="1" smtClean="0"/>
              <a:t>Halal</a:t>
            </a:r>
            <a:r>
              <a:rPr lang="en-US" sz="2400" dirty="0" smtClean="0"/>
              <a:t> foods include</a:t>
            </a:r>
          </a:p>
          <a:p>
            <a:pPr lvl="1">
              <a:defRPr/>
            </a:pPr>
            <a:r>
              <a:rPr lang="en-AU" sz="2000" dirty="0" smtClean="0">
                <a:ea typeface="+mn-ea"/>
              </a:rPr>
              <a:t>Animals such as cows, sheep, goats, deer, moose, chickens, ducks, birds, etc., are</a:t>
            </a:r>
          </a:p>
          <a:p>
            <a:pPr lvl="1">
              <a:defRPr/>
            </a:pPr>
            <a:r>
              <a:rPr lang="en-AU" sz="2000" i="1" dirty="0" smtClean="0">
                <a:ea typeface="+mn-ea"/>
              </a:rPr>
              <a:t>These foods must be slaughtered according to Islamic rites</a:t>
            </a:r>
          </a:p>
          <a:p>
            <a:pPr lvl="1">
              <a:defRPr/>
            </a:pPr>
            <a:r>
              <a:rPr lang="en-AU" sz="2000" i="1" dirty="0" smtClean="0">
                <a:ea typeface="+mn-ea"/>
              </a:rPr>
              <a:t>Fish / seafood is automatically </a:t>
            </a:r>
            <a:r>
              <a:rPr lang="en-AU" sz="2000" i="1" dirty="0" err="1" smtClean="0">
                <a:ea typeface="+mn-ea"/>
              </a:rPr>
              <a:t>halal</a:t>
            </a:r>
            <a:r>
              <a:rPr lang="en-AU" sz="2000" i="1" dirty="0" smtClean="0">
                <a:ea typeface="+mn-ea"/>
              </a:rPr>
              <a:t> and doesn’t need to be slaughtered in an Islamic fashion</a:t>
            </a:r>
          </a:p>
          <a:p>
            <a:pPr lvl="1">
              <a:defRPr/>
            </a:pPr>
            <a:r>
              <a:rPr lang="en-AU" sz="2000" i="1" dirty="0" err="1" smtClean="0">
                <a:ea typeface="+mn-ea"/>
              </a:rPr>
              <a:t>Halal</a:t>
            </a:r>
            <a:r>
              <a:rPr lang="en-AU" sz="2000" i="1" dirty="0" smtClean="0">
                <a:ea typeface="+mn-ea"/>
              </a:rPr>
              <a:t> food can be found in local Islamic butchers or from supermarkets where the </a:t>
            </a:r>
            <a:r>
              <a:rPr lang="en-AU" sz="2000" i="1" dirty="0" err="1" smtClean="0">
                <a:ea typeface="+mn-ea"/>
              </a:rPr>
              <a:t>arabic</a:t>
            </a:r>
            <a:r>
              <a:rPr lang="en-AU" sz="2000" i="1" dirty="0" smtClean="0">
                <a:ea typeface="+mn-ea"/>
              </a:rPr>
              <a:t> symbol for </a:t>
            </a:r>
            <a:r>
              <a:rPr lang="en-AU" sz="2000" i="1" dirty="0" err="1" smtClean="0">
                <a:ea typeface="+mn-ea"/>
              </a:rPr>
              <a:t>halal</a:t>
            </a:r>
            <a:r>
              <a:rPr lang="en-AU" sz="2000" i="1" dirty="0" smtClean="0">
                <a:ea typeface="+mn-ea"/>
              </a:rPr>
              <a:t> </a:t>
            </a:r>
            <a:endParaRPr lang="en-US" sz="2000" dirty="0" smtClean="0"/>
          </a:p>
        </p:txBody>
      </p:sp>
      <p:pic>
        <p:nvPicPr>
          <p:cNvPr id="14340" name="Picture 5" descr="http://maisuria.net/Halal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9813" y="5233988"/>
            <a:ext cx="112712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http://www.ahfservices.com.au/images/index_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7950" y="1176338"/>
            <a:ext cx="12636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Requirements cont…</a:t>
            </a:r>
            <a:endParaRPr lang="en-AU" sz="3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smtClean="0"/>
              <a:t>Haram (forbidden) foods include:</a:t>
            </a:r>
          </a:p>
          <a:p>
            <a:pPr lvl="1"/>
            <a:r>
              <a:rPr lang="en-AU" sz="2000" smtClean="0"/>
              <a:t>Alcohol and other intoxicants</a:t>
            </a:r>
          </a:p>
          <a:p>
            <a:pPr lvl="1"/>
            <a:r>
              <a:rPr lang="en-AU" sz="2000" smtClean="0"/>
              <a:t>Pork and pork bi-products e.g bacon</a:t>
            </a:r>
          </a:p>
          <a:p>
            <a:pPr lvl="1"/>
            <a:r>
              <a:rPr lang="en-AU" sz="2000" smtClean="0"/>
              <a:t>Blood</a:t>
            </a:r>
          </a:p>
          <a:p>
            <a:pPr lvl="1"/>
            <a:r>
              <a:rPr lang="en-AU" sz="2000" smtClean="0"/>
              <a:t>Animals that have died naturally</a:t>
            </a:r>
          </a:p>
          <a:p>
            <a:pPr lvl="1"/>
            <a:r>
              <a:rPr lang="en-AU" sz="2000" smtClean="0"/>
              <a:t>Carnivorous animals</a:t>
            </a:r>
          </a:p>
          <a:p>
            <a:pPr lvl="1"/>
            <a:r>
              <a:rPr lang="en-AU" sz="2000" smtClean="0"/>
              <a:t>Most reptiles and insects</a:t>
            </a:r>
          </a:p>
          <a:p>
            <a:r>
              <a:rPr lang="en-AU" sz="2400" smtClean="0"/>
              <a:t> Some foods may seem halal but have haram products such as lollies with gelatine made from bi-products of pigs.</a:t>
            </a:r>
          </a:p>
          <a:p>
            <a:pPr lvl="1"/>
            <a:endParaRPr lang="en-AU" smtClean="0"/>
          </a:p>
          <a:p>
            <a:pPr lvl="1"/>
            <a:endParaRPr lang="en-AU" smtClean="0"/>
          </a:p>
        </p:txBody>
      </p:sp>
      <p:pic>
        <p:nvPicPr>
          <p:cNvPr id="15364" name="Picture 4" descr="http://i64.photobucket.com/albums/h200/ronpitt305/No-por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1863" y="1573213"/>
            <a:ext cx="1517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ttp://www.sportzone.ca/sites/upload/images/no-alcoh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3025" y="2786063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Interacting with Muslims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8524875" cy="4537075"/>
          </a:xfrm>
        </p:spPr>
        <p:txBody>
          <a:bodyPr/>
          <a:lstStyle/>
          <a:p>
            <a:pPr eaLnBrk="1" hangingPunct="1"/>
            <a:r>
              <a:rPr lang="en-AU" sz="2400" noProof="1" smtClean="0"/>
              <a:t> Avoid physical contact with a Muslim of opposite sex, where possible.</a:t>
            </a:r>
          </a:p>
          <a:p>
            <a:pPr eaLnBrk="1" hangingPunct="1"/>
            <a:r>
              <a:rPr lang="en-AU" sz="2400" noProof="1" smtClean="0"/>
              <a:t>Some Muslims will prefer to not look at opposite gender, prefering looking elsewhere than person interacting with.</a:t>
            </a:r>
          </a:p>
          <a:p>
            <a:pPr eaLnBrk="1" hangingPunct="1"/>
            <a:r>
              <a:rPr lang="en-AU" sz="2400" noProof="1" smtClean="0"/>
              <a:t>Many females wear the hijab (scarf) to hide the hair</a:t>
            </a:r>
          </a:p>
          <a:p>
            <a:pPr eaLnBrk="1" hangingPunct="1"/>
            <a:r>
              <a:rPr lang="en-AU" sz="2400" noProof="1" smtClean="0"/>
              <a:t>If your not sure what to say or do, just ask!</a:t>
            </a:r>
          </a:p>
          <a:p>
            <a:pPr eaLnBrk="1" hangingPunct="1"/>
            <a:r>
              <a:rPr lang="en-AU" sz="2400" noProof="1" smtClean="0"/>
              <a:t>Generally Muslims don’t celebrate or participate Christian holidays or birthdays</a:t>
            </a:r>
          </a:p>
          <a:p>
            <a:pPr eaLnBrk="1" hangingPunct="1"/>
            <a:r>
              <a:rPr lang="en-AU" sz="2400" noProof="1" smtClean="0"/>
              <a:t>Don’t be offended if a Muslim avoids foods they are not certain are halal</a:t>
            </a:r>
          </a:p>
          <a:p>
            <a:pPr eaLnBrk="1" hangingPunct="1"/>
            <a:endParaRPr lang="en-AU" noProof="1" smtClean="0"/>
          </a:p>
          <a:p>
            <a:pPr eaLnBrk="1" hangingPunct="1"/>
            <a:endParaRPr lang="en-AU" noProof="1" smtClean="0"/>
          </a:p>
        </p:txBody>
      </p:sp>
      <p:pic>
        <p:nvPicPr>
          <p:cNvPr id="16388" name="Picture 4" descr="C:\Users\Owner\AppData\Local\Microsoft\Windows\Temporary Internet Files\Content.IE5\JRU1HA8Z\MCPE03070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0338" y="5603875"/>
            <a:ext cx="20621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Muslims in a Global Context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3736975" cy="4313237"/>
          </a:xfrm>
        </p:spPr>
        <p:txBody>
          <a:bodyPr/>
          <a:lstStyle/>
          <a:p>
            <a:pPr eaLnBrk="1" hangingPunct="1"/>
            <a:r>
              <a:rPr lang="en-AU" noProof="1" smtClean="0"/>
              <a:t>Muslims can originate from anywhere in the world</a:t>
            </a:r>
          </a:p>
          <a:p>
            <a:pPr eaLnBrk="1" hangingPunct="1"/>
            <a:r>
              <a:rPr lang="en-AU" noProof="1" smtClean="0"/>
              <a:t>Live in countries ruled by Islamic law (shariah) or with secular governments</a:t>
            </a:r>
          </a:p>
          <a:p>
            <a:pPr eaLnBrk="1" hangingPunct="1"/>
            <a:r>
              <a:rPr lang="en-AU" noProof="1" smtClean="0"/>
              <a:t> </a:t>
            </a:r>
            <a:r>
              <a:rPr lang="en-AU" sz="2400" noProof="1" smtClean="0">
                <a:latin typeface="Calibri" pitchFamily="34" charset="0"/>
              </a:rPr>
              <a:t>⅕ World population are Muslims</a:t>
            </a:r>
          </a:p>
          <a:p>
            <a:pPr eaLnBrk="1" hangingPunct="1"/>
            <a:r>
              <a:rPr lang="en-AU" sz="2400" noProof="1" smtClean="0">
                <a:latin typeface="Calibri" pitchFamily="34" charset="0"/>
              </a:rPr>
              <a:t>Not all Islamic countries come low Human Development Index</a:t>
            </a:r>
            <a:endParaRPr lang="en-AU" sz="2400" noProof="1" smtClean="0"/>
          </a:p>
          <a:p>
            <a:pPr eaLnBrk="1" hangingPunct="1"/>
            <a:endParaRPr lang="en-AU" noProof="1" smtClean="0"/>
          </a:p>
        </p:txBody>
      </p:sp>
      <p:pic>
        <p:nvPicPr>
          <p:cNvPr id="17412" name="Picture 7" descr="http://www.factbook.net/images/muslim_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8488" y="1947863"/>
            <a:ext cx="4621212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5303838" y="4562475"/>
            <a:ext cx="22034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600"/>
              <a:t>Source: Factbook.net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Muslims in WA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5" name="Picture 5" descr="http://www.hreoc.gov.au/racial_discrimination/isma/consultations/facts/map_muslim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0838" y="2378075"/>
            <a:ext cx="3243262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9088" y="1646238"/>
          <a:ext cx="4959350" cy="4329112"/>
        </p:xfrm>
        <a:graphic>
          <a:graphicData uri="http://schemas.openxmlformats.org/drawingml/2006/table">
            <a:tbl>
              <a:tblPr/>
              <a:tblGrid>
                <a:gridCol w="1653152"/>
                <a:gridCol w="1653152"/>
                <a:gridCol w="1653152"/>
              </a:tblGrid>
              <a:tr h="1032388"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State/territory </a:t>
                      </a:r>
                      <a:endParaRPr lang="en-AU" sz="1600" dirty="0"/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Proportion of all Australian Muslims</a:t>
                      </a:r>
                      <a:endParaRPr lang="en-AU" sz="1600"/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Proportion of total state or territory population</a:t>
                      </a:r>
                      <a:endParaRPr lang="en-AU" sz="1600"/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516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New South Wales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50%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2.2%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 b="0"/>
                        <a:t>Victoria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/>
                        <a:t>33%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0" dirty="0"/>
                        <a:t>2.0%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25201">
                <a:tc>
                  <a:txBody>
                    <a:bodyPr/>
                    <a:lstStyle/>
                    <a:p>
                      <a:pPr algn="l"/>
                      <a:r>
                        <a:rPr lang="en-AU" sz="1600" b="1" dirty="0"/>
                        <a:t>Western Australia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bg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7%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bg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1.1%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 flip="none" rotWithShape="1">
                      <a:gsLst>
                        <a:gs pos="0">
                          <a:schemeClr val="bg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Queensland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5% 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0.4%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South Australia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3%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0.5%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3516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Australian Capital Territory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/>
                        <a:t>1%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1.1%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Northern Territory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0.3%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0.5%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/>
                        <a:t>Tasmania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0.3%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/>
                        <a:t>0.2%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081">
                <a:tc>
                  <a:txBody>
                    <a:bodyPr/>
                    <a:lstStyle/>
                    <a:p>
                      <a:pPr algn="l"/>
                      <a:r>
                        <a:rPr lang="en-AU" sz="1600" b="1"/>
                        <a:t>Total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/>
                        <a:t>100%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b="1" dirty="0"/>
                        <a:t>1.5%</a:t>
                      </a:r>
                    </a:p>
                  </a:txBody>
                  <a:tcPr marL="17220" marR="17220" marT="17220" marB="172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46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US" sz="700" b="1"/>
              <a:t>Table 1: Geographic Distribution of Muslims in Australia, 2001</a:t>
            </a:r>
          </a:p>
          <a:p>
            <a:pPr eaLnBrk="0" hangingPunct="0"/>
            <a:r>
              <a:rPr lang="en-US" sz="900"/>
              <a:t>Source: ABS, 2001 Census. </a:t>
            </a:r>
            <a:endParaRPr lang="en-US"/>
          </a:p>
        </p:txBody>
      </p:sp>
      <p:sp>
        <p:nvSpPr>
          <p:cNvPr id="18468" name="TextBox 6"/>
          <p:cNvSpPr txBox="1">
            <a:spLocks noChangeArrowheads="1"/>
          </p:cNvSpPr>
          <p:nvPr/>
        </p:nvSpPr>
        <p:spPr bwMode="auto">
          <a:xfrm>
            <a:off x="5092700" y="5705475"/>
            <a:ext cx="37496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600" i="1"/>
              <a:t>Source: HREOC (from 2001 Census)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Muslims in WA Cont…</a:t>
            </a:r>
            <a:endParaRPr lang="en-AU" sz="3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smtClean="0"/>
              <a:t> Between 2001 – 2006 census there has been a 20.9% increase of Muslims in Australia</a:t>
            </a:r>
          </a:p>
          <a:p>
            <a:r>
              <a:rPr lang="en-AU" sz="2400" smtClean="0"/>
              <a:t>Reasons for Increase</a:t>
            </a:r>
          </a:p>
          <a:p>
            <a:pPr lvl="1"/>
            <a:r>
              <a:rPr lang="en-AU" sz="2000" smtClean="0"/>
              <a:t>Migration and refugees entering from war-torn or political unrest countries e.g. Afghanistan, Iraq, Somalia</a:t>
            </a:r>
          </a:p>
          <a:p>
            <a:pPr lvl="1"/>
            <a:r>
              <a:rPr lang="en-AU" sz="2000" smtClean="0"/>
              <a:t>Increase of converts/reverts due to media </a:t>
            </a:r>
          </a:p>
          <a:p>
            <a:r>
              <a:rPr lang="en-AU" sz="2400" smtClean="0"/>
              <a:t>Largest proportion of Muslims are located around Mirrabooka and Thornlie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Muslims with a disability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noProof="1" smtClean="0"/>
              <a:t> </a:t>
            </a:r>
            <a:r>
              <a:rPr lang="en-AU" sz="2400" noProof="1" smtClean="0"/>
              <a:t>Word “disability” not in religious texts, “disadvantaged” closest but meaning is broad.</a:t>
            </a:r>
          </a:p>
          <a:p>
            <a:pPr eaLnBrk="1" hangingPunct="1"/>
            <a:r>
              <a:rPr lang="en-AU" sz="2400" noProof="1" smtClean="0"/>
              <a:t>Face double discrimination due to disability</a:t>
            </a:r>
          </a:p>
          <a:p>
            <a:pPr lvl="1" eaLnBrk="1" hangingPunct="1"/>
            <a:r>
              <a:rPr lang="en-AU" sz="2000" noProof="1" smtClean="0"/>
              <a:t>Although religious practices don’t discriminate because of disability.</a:t>
            </a:r>
          </a:p>
          <a:p>
            <a:pPr eaLnBrk="1" hangingPunct="1"/>
            <a:r>
              <a:rPr lang="en-AU" sz="2400" noProof="1" smtClean="0"/>
              <a:t>Feel discriminated against because of religious beliefs</a:t>
            </a:r>
          </a:p>
          <a:p>
            <a:pPr eaLnBrk="1" hangingPunct="1"/>
            <a:r>
              <a:rPr lang="en-AU" sz="2400" noProof="1" smtClean="0"/>
              <a:t>Muslims with disabilities are exempted from some religious practices, depending on ability to practice with a disability.</a:t>
            </a:r>
          </a:p>
          <a:p>
            <a:pPr eaLnBrk="1" hangingPunct="1"/>
            <a:endParaRPr lang="en-AU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Muslims in the workplace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8524875" cy="4578350"/>
          </a:xfrm>
        </p:spPr>
        <p:txBody>
          <a:bodyPr/>
          <a:lstStyle/>
          <a:p>
            <a:pPr eaLnBrk="1" hangingPunct="1"/>
            <a:r>
              <a:rPr lang="en-US" sz="2400" smtClean="0"/>
              <a:t>Discrimination against hijab</a:t>
            </a:r>
          </a:p>
          <a:p>
            <a:pPr eaLnBrk="1" hangingPunct="1"/>
            <a:r>
              <a:rPr lang="en-US" sz="2400" smtClean="0"/>
              <a:t>Female drivers</a:t>
            </a:r>
          </a:p>
          <a:p>
            <a:pPr eaLnBrk="1" hangingPunct="1"/>
            <a:r>
              <a:rPr lang="en-US" sz="2400" smtClean="0"/>
              <a:t>Opposite gender interactions in working environment</a:t>
            </a:r>
          </a:p>
          <a:p>
            <a:pPr lvl="1" eaLnBrk="1" hangingPunct="1"/>
            <a:r>
              <a:rPr lang="en-US" sz="2000" smtClean="0"/>
              <a:t>Issue with support workers, ie. limited male support workers</a:t>
            </a:r>
          </a:p>
          <a:p>
            <a:pPr eaLnBrk="1" hangingPunct="1"/>
            <a:r>
              <a:rPr lang="en-US" sz="2400" smtClean="0"/>
              <a:t>Women fearful / vulnerable when going out in public</a:t>
            </a:r>
          </a:p>
          <a:p>
            <a:pPr lvl="1" eaLnBrk="1" hangingPunct="1"/>
            <a:r>
              <a:rPr lang="en-US" sz="2000" smtClean="0"/>
              <a:t>Discrimination</a:t>
            </a:r>
          </a:p>
          <a:p>
            <a:pPr lvl="1" eaLnBrk="1" hangingPunct="1"/>
            <a:r>
              <a:rPr lang="en-US" sz="2000" smtClean="0"/>
              <a:t>Experiences from country of origin</a:t>
            </a:r>
          </a:p>
          <a:p>
            <a:pPr eaLnBrk="1" hangingPunct="1"/>
            <a:r>
              <a:rPr lang="en-US" sz="2400" smtClean="0"/>
              <a:t>Language barriers</a:t>
            </a:r>
          </a:p>
          <a:p>
            <a:pPr eaLnBrk="1" hangingPunct="1"/>
            <a:r>
              <a:rPr lang="en-US" sz="2400" smtClean="0"/>
              <a:t>Cultural perceptions of the opportunities for people with disabilities</a:t>
            </a:r>
            <a:endParaRPr lang="en-US" sz="2800" noProof="1" smtClean="0"/>
          </a:p>
        </p:txBody>
      </p:sp>
      <p:pic>
        <p:nvPicPr>
          <p:cNvPr id="21508" name="Picture 4" descr="C:\Users\Owner\AppData\Local\Microsoft\Windows\Temporary Internet Files\Content.IE5\LNE214SF\MCj041509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3488" y="3025775"/>
            <a:ext cx="128905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Islam?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8524875" cy="4676775"/>
          </a:xfrm>
        </p:spPr>
        <p:txBody>
          <a:bodyPr/>
          <a:lstStyle/>
          <a:p>
            <a:pPr eaLnBrk="1" hangingPunct="1"/>
            <a:r>
              <a:rPr lang="en-US" sz="2400" smtClean="0"/>
              <a:t>One of the 3 Abrahamic religions (Christianity, Judaism and Islam)</a:t>
            </a:r>
          </a:p>
          <a:p>
            <a:pPr eaLnBrk="1" hangingPunct="1"/>
            <a:r>
              <a:rPr lang="en-US" sz="2400" smtClean="0"/>
              <a:t>Islam means ‘peace’, ‘submission’ to God.</a:t>
            </a:r>
          </a:p>
          <a:p>
            <a:pPr eaLnBrk="1" hangingPunct="1"/>
            <a:r>
              <a:rPr lang="en-US" sz="2400" smtClean="0"/>
              <a:t>Followers of Islam are called Muslims</a:t>
            </a:r>
          </a:p>
          <a:p>
            <a:pPr eaLnBrk="1" hangingPunct="1"/>
            <a:r>
              <a:rPr lang="en-US" sz="2400" smtClean="0"/>
              <a:t>Islamic practices influence how a Muslim conducts everyday life activities</a:t>
            </a:r>
          </a:p>
          <a:p>
            <a:pPr eaLnBrk="1" hangingPunct="1"/>
            <a:r>
              <a:rPr lang="en-US" sz="2400" smtClean="0"/>
              <a:t>Not everyone practices Islam the same way and culture can sometime impact a Muslim’s religious practice.</a:t>
            </a:r>
          </a:p>
          <a:p>
            <a:pPr lvl="1" eaLnBrk="1" hangingPunct="1"/>
            <a:r>
              <a:rPr lang="en-US" sz="2400" smtClean="0"/>
              <a:t>Hard to distinguish cultural/religious practices</a:t>
            </a:r>
          </a:p>
          <a:p>
            <a:pPr eaLnBrk="1" hangingPunct="1"/>
            <a:r>
              <a:rPr lang="en-US" sz="2400" smtClean="0"/>
              <a:t> Islam is based on the belief of a collective society</a:t>
            </a:r>
            <a:endParaRPr lang="en-US" sz="2400" noProof="1" smtClean="0"/>
          </a:p>
        </p:txBody>
      </p:sp>
      <p:pic>
        <p:nvPicPr>
          <p:cNvPr id="4100" name="Picture 11" descr="C:\Users\Owner\AppData\Local\Microsoft\Windows\Temporary Internet Files\Content.IE5\EGELFQKP\MCj043541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1450" y="2251075"/>
            <a:ext cx="193675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beliefs/practices of Muslims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8524875" cy="46021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Belief in 5 pillars of Islam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Believe in the books of God – ie. Torah, Psalms, Quran 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Belief in the prophets sent down by God, eg. Mohammed, Jesus, Moses, Abraham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Angels/demons, heaven/hell, life after death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Jihad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Have specific dietary requirements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Follow the practices and sayings of Prophet Mohammed (located in the Hadith)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400" noProof="1" smtClean="0"/>
          </a:p>
        </p:txBody>
      </p:sp>
      <p:pic>
        <p:nvPicPr>
          <p:cNvPr id="5124" name="Picture 6" descr="C:\Users\Owner\AppData\Local\Microsoft\Windows\Temporary Internet Files\Content.IE5\JRU1HA8Z\MCj033547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0" y="2328863"/>
            <a:ext cx="10445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C:\Users\Owner\AppData\Local\Microsoft\Windows\Temporary Internet Files\Content.IE5\LNE214SF\MCj039726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7875" y="2416175"/>
            <a:ext cx="17192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C:\Users\Owner\AppData\Local\Microsoft\Windows\Temporary Internet Files\Content.IE5\LNE214SF\MCSO01568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30875" y="2373313"/>
            <a:ext cx="996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Pillars of Islam 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9913" y="1624013"/>
            <a:ext cx="6030912" cy="4313237"/>
          </a:xfrm>
        </p:spPr>
        <p:txBody>
          <a:bodyPr/>
          <a:lstStyle/>
          <a:p>
            <a:pPr marL="381000" indent="-381000" eaLnBrk="1" hangingPunct="1">
              <a:buFont typeface="Wingdings" pitchFamily="2" charset="2"/>
              <a:buNone/>
            </a:pPr>
            <a:r>
              <a:rPr lang="en-US" sz="2400" smtClean="0"/>
              <a:t>There are 5 pillars of Islam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r>
              <a:rPr lang="en-US" sz="2400" smtClean="0"/>
              <a:t>Doctrine of faith (Shahadah)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r>
              <a:rPr lang="en-US" sz="2400" smtClean="0"/>
              <a:t>Prayers (Salah)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r>
              <a:rPr lang="en-US" sz="2400" smtClean="0"/>
              <a:t>Fasting (Sawm)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r>
              <a:rPr lang="en-US" sz="2400" smtClean="0"/>
              <a:t>Charity (Zakat)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r>
              <a:rPr lang="en-US" sz="2400" smtClean="0"/>
              <a:t>Pilgrimage (Hajj)</a:t>
            </a:r>
          </a:p>
          <a:p>
            <a:pPr marL="381000" indent="-381000" eaLnBrk="1" hangingPunct="1">
              <a:buFont typeface="Wingdings" pitchFamily="2" charset="2"/>
              <a:buAutoNum type="arabicPeriod"/>
            </a:pPr>
            <a:endParaRPr lang="en-US" sz="2400" smtClean="0"/>
          </a:p>
          <a:p>
            <a:pPr marL="381000" indent="-381000" eaLnBrk="1" hangingPunct="1">
              <a:buFont typeface="Wingdings" pitchFamily="2" charset="2"/>
              <a:buNone/>
            </a:pPr>
            <a:endParaRPr lang="en-US" noProof="1" smtClean="0"/>
          </a:p>
        </p:txBody>
      </p:sp>
      <p:pic>
        <p:nvPicPr>
          <p:cNvPr id="6148" name="Picture 8" descr="C:\Users\Owner\AppData\Local\Microsoft\Windows\Temporary Internet Files\Content.IE5\LNE214SF\MCj010446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8050" y="1465263"/>
            <a:ext cx="6000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C:\Users\Owner\AppData\Local\Microsoft\Windows\Temporary Internet Files\Content.IE5\LNE214SF\MCj010446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5413" y="1422400"/>
            <a:ext cx="598487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Doctrine of Faith (</a:t>
            </a:r>
            <a:r>
              <a:rPr lang="en-US" sz="3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Shahadah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5275" y="1624013"/>
            <a:ext cx="4186238" cy="4587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Muslims believe in following ONE God – ‘Allah’ in Arabic means God.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Mohammed is viewed as the last Prophet of Islam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Muslims will declare their faith by proclaiming: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i="1" smtClean="0"/>
              <a:t>‘La illaha illalah Muhamadur rasullulalah’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‘There is none worthy of worship except Allah and the Prophet Mohammed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This declaration is called the </a:t>
            </a:r>
            <a:r>
              <a:rPr lang="en-US" sz="2000" i="1" smtClean="0"/>
              <a:t>Shahadah.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1800" noProof="1" smtClean="0"/>
          </a:p>
        </p:txBody>
      </p:sp>
      <p:sp>
        <p:nvSpPr>
          <p:cNvPr id="7172" name="Rectangle 11"/>
          <p:cNvSpPr>
            <a:spLocks noChangeArrowheads="1"/>
          </p:cNvSpPr>
          <p:nvPr/>
        </p:nvSpPr>
        <p:spPr bwMode="auto">
          <a:xfrm>
            <a:off x="5268913" y="4221163"/>
            <a:ext cx="2962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82563" indent="-182563">
              <a:spcAft>
                <a:spcPct val="40000"/>
              </a:spcAft>
              <a:buFont typeface="Wingdings" pitchFamily="2" charset="2"/>
              <a:buChar char="§"/>
            </a:pPr>
            <a:r>
              <a:rPr lang="en-US"/>
              <a:t>Muslims recite the   Shahadah during their prayers.</a:t>
            </a:r>
            <a:endParaRPr lang="en-US" noProof="1"/>
          </a:p>
        </p:txBody>
      </p:sp>
      <p:sp>
        <p:nvSpPr>
          <p:cNvPr id="7173" name="Text Box 11"/>
          <p:cNvSpPr txBox="1">
            <a:spLocks noChangeArrowheads="1"/>
          </p:cNvSpPr>
          <p:nvPr/>
        </p:nvSpPr>
        <p:spPr bwMode="auto">
          <a:xfrm>
            <a:off x="4995863" y="1908175"/>
            <a:ext cx="365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5400">
                <a:solidFill>
                  <a:srgbClr val="FF0000"/>
                </a:solidFill>
              </a:rPr>
              <a:t>لا اله الا الله</a:t>
            </a:r>
            <a:endParaRPr lang="en-US" sz="5400">
              <a:solidFill>
                <a:srgbClr val="FF0000"/>
              </a:solidFill>
            </a:endParaRP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4572000" y="2960688"/>
            <a:ext cx="4305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5400">
                <a:solidFill>
                  <a:srgbClr val="FF0000"/>
                </a:solidFill>
              </a:rPr>
              <a:t>محد رسول الله</a:t>
            </a:r>
            <a:endParaRPr 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Prayers (</a:t>
            </a:r>
            <a:r>
              <a:rPr lang="en-US" sz="3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Salat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12750" y="1609725"/>
            <a:ext cx="42148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457200" indent="-457200"/>
            <a:r>
              <a:rPr lang="en-US" sz="2400" b="1"/>
              <a:t>Prayers are recited 5 times a day</a:t>
            </a:r>
          </a:p>
          <a:p>
            <a:pPr marL="457200" indent="-457200"/>
            <a:endParaRPr lang="en-US" sz="2400" b="1"/>
          </a:p>
          <a:p>
            <a:pPr marL="914400" lvl="1" indent="-457200">
              <a:buFontTx/>
              <a:buAutoNum type="arabicPeriod"/>
            </a:pPr>
            <a:r>
              <a:rPr lang="en-US" sz="2400"/>
              <a:t> Fajr (Sunrise) </a:t>
            </a:r>
          </a:p>
          <a:p>
            <a:pPr marL="914400" lvl="1" indent="-457200">
              <a:buFontTx/>
              <a:buAutoNum type="arabicPeriod"/>
            </a:pPr>
            <a:endParaRPr lang="en-US" sz="2400"/>
          </a:p>
          <a:p>
            <a:pPr marL="914400" lvl="1" indent="-457200">
              <a:buFontTx/>
              <a:buAutoNum type="arabicPeriod" startAt="2"/>
            </a:pPr>
            <a:r>
              <a:rPr lang="en-US" sz="2400"/>
              <a:t>Dhuhr (Midday)</a:t>
            </a:r>
          </a:p>
          <a:p>
            <a:pPr marL="914400" lvl="1" indent="-457200">
              <a:buFontTx/>
              <a:buAutoNum type="arabicPeriod" startAt="2"/>
            </a:pPr>
            <a:endParaRPr lang="en-US" sz="2400"/>
          </a:p>
          <a:p>
            <a:pPr marL="914400" lvl="1" indent="-457200">
              <a:buFontTx/>
              <a:buAutoNum type="arabicPeriod" startAt="3"/>
            </a:pPr>
            <a:r>
              <a:rPr lang="en-US" sz="2400"/>
              <a:t>Asr (Afternoon)</a:t>
            </a:r>
          </a:p>
          <a:p>
            <a:pPr marL="914400" lvl="1" indent="-457200"/>
            <a:endParaRPr lang="en-US" sz="2400"/>
          </a:p>
          <a:p>
            <a:pPr marL="914400" lvl="1" indent="-457200">
              <a:buFont typeface="Arial" charset="0"/>
              <a:buAutoNum type="arabicPeriod" startAt="4"/>
            </a:pPr>
            <a:r>
              <a:rPr lang="en-US" sz="2400"/>
              <a:t>Magrib (Sunset)</a:t>
            </a:r>
          </a:p>
          <a:p>
            <a:pPr marL="914400" lvl="1" indent="-457200">
              <a:buFontTx/>
              <a:buAutoNum type="arabicPeriod" startAt="3"/>
            </a:pPr>
            <a:endParaRPr lang="en-US" sz="2400"/>
          </a:p>
          <a:p>
            <a:pPr marL="914400" lvl="1" indent="-457200">
              <a:buFont typeface="Arial" charset="0"/>
              <a:buAutoNum type="arabicPeriod" startAt="5"/>
            </a:pPr>
            <a:r>
              <a:rPr lang="en-US" sz="2400"/>
              <a:t>Isha (Evening)</a:t>
            </a:r>
          </a:p>
          <a:p>
            <a:pPr marL="914400" lvl="1" indent="-457200">
              <a:lnSpc>
                <a:spcPct val="80000"/>
              </a:lnSpc>
              <a:spcAft>
                <a:spcPct val="40000"/>
              </a:spcAft>
              <a:buFontTx/>
              <a:buChar char="–"/>
            </a:pPr>
            <a:endParaRPr lang="en-US"/>
          </a:p>
        </p:txBody>
      </p:sp>
      <p:pic>
        <p:nvPicPr>
          <p:cNvPr id="8196" name="Picture 6" descr="MPj04383150000[1]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713163" y="2473325"/>
            <a:ext cx="798512" cy="601663"/>
          </a:xfrm>
        </p:spPr>
      </p:pic>
      <p:pic>
        <p:nvPicPr>
          <p:cNvPr id="8197" name="Picture 16" descr="MCj04298710000[1]"/>
          <p:cNvPicPr>
            <a:picLocks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3684588" y="3121025"/>
            <a:ext cx="877887" cy="762000"/>
          </a:xfrm>
        </p:spPr>
      </p:pic>
      <p:pic>
        <p:nvPicPr>
          <p:cNvPr id="8198" name="Picture 22" descr="MCj0157225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4425" y="3986213"/>
            <a:ext cx="1114425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4" descr="MPj0433364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97288" y="4764088"/>
            <a:ext cx="877887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2" descr="MPj0438765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68713" y="5449888"/>
            <a:ext cx="75565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Yusuf Isl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169275" y="6111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9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Prayers (</a:t>
            </a:r>
            <a:r>
              <a:rPr lang="en-US" sz="3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Salat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cont…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65125" indent="-365125" eaLnBrk="1" hangingPunct="1"/>
            <a:r>
              <a:rPr lang="en-US" sz="2400" smtClean="0"/>
              <a:t>Prayers involve ablution (ritual cleansing), standing, bowing and sitting postures.</a:t>
            </a:r>
            <a:endParaRPr lang="en-US" sz="1800" smtClean="0"/>
          </a:p>
          <a:p>
            <a:pPr marL="365125" indent="-365125" eaLnBrk="1" hangingPunct="1"/>
            <a:r>
              <a:rPr lang="en-US" sz="2400" smtClean="0"/>
              <a:t>A Muslim can pray almost  anywhere as long as it’s clean. </a:t>
            </a:r>
          </a:p>
        </p:txBody>
      </p:sp>
      <p:pic>
        <p:nvPicPr>
          <p:cNvPr id="9220" name="Picture 14" descr="1953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801688" y="4459288"/>
            <a:ext cx="1520825" cy="1462087"/>
          </a:xfrm>
        </p:spPr>
      </p:pic>
      <p:pic>
        <p:nvPicPr>
          <p:cNvPr id="9221" name="Picture 18" descr="1900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547938" y="4470400"/>
            <a:ext cx="1500187" cy="1460500"/>
          </a:xfrm>
        </p:spPr>
      </p:pic>
      <p:pic>
        <p:nvPicPr>
          <p:cNvPr id="9222" name="Picture 21" descr="18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49738" y="4441825"/>
            <a:ext cx="13938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23"/>
          <p:cNvSpPr>
            <a:spLocks noChangeArrowheads="1"/>
          </p:cNvSpPr>
          <p:nvPr/>
        </p:nvSpPr>
        <p:spPr bwMode="auto">
          <a:xfrm>
            <a:off x="4970463" y="1636713"/>
            <a:ext cx="3938587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Aft>
                <a:spcPct val="40000"/>
              </a:spcAft>
              <a:buFont typeface="Wingdings" pitchFamily="2" charset="2"/>
              <a:buChar char="§"/>
            </a:pPr>
            <a:r>
              <a:rPr lang="en-US"/>
              <a:t> </a:t>
            </a:r>
            <a:r>
              <a:rPr lang="en-US" sz="2400"/>
              <a:t>A Muslim needs to face towards the Kabah (Mecca, Saudi Arabia) when performing their prayer.</a:t>
            </a:r>
          </a:p>
          <a:p>
            <a:pPr>
              <a:spcAft>
                <a:spcPct val="40000"/>
              </a:spcAft>
              <a:buFont typeface="Wingdings" pitchFamily="2" charset="2"/>
              <a:buChar char="§"/>
            </a:pPr>
            <a:r>
              <a:rPr lang="en-US" sz="2400"/>
              <a:t>Friday (Midday) prayer is a requirement for all males to pray at the Mosque.</a:t>
            </a:r>
          </a:p>
          <a:p>
            <a:pPr>
              <a:spcAft>
                <a:spcPct val="40000"/>
              </a:spcAft>
              <a:buFont typeface="Wingdings" pitchFamily="2" charset="2"/>
              <a:buChar char="§"/>
            </a:pPr>
            <a:endParaRPr lang="en-US" sz="2400" noProof="1"/>
          </a:p>
        </p:txBody>
      </p:sp>
      <p:pic>
        <p:nvPicPr>
          <p:cNvPr id="9224" name="Picture 31" descr="kabah0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3150" y="4441825"/>
            <a:ext cx="197802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Charity (</a:t>
            </a:r>
            <a:r>
              <a:rPr lang="en-US" sz="3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Zakat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Zakat = Going out of a persons way to help others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Compulsory to donate a portion of savings per year to people in need ie 2.5 %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not calculated on basis of income like Australia’s taxation system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Voluntary zakat can be given in other forms such 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Volunteering time to help those in need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Donating food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Being a friend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Smiling.</a:t>
            </a:r>
            <a:endParaRPr lang="en-US" sz="2400" noProof="1" smtClean="0"/>
          </a:p>
        </p:txBody>
      </p:sp>
      <p:pic>
        <p:nvPicPr>
          <p:cNvPr id="10244" name="Picture 4" descr="C:\Users\Owner\AppData\Local\Microsoft\Windows\Temporary Internet Files\Content.IE5\JRU1HA8Z\MCj025075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1825" y="4625975"/>
            <a:ext cx="1955800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C:\Users\Owner\AppData\Local\Microsoft\Windows\Temporary Internet Files\Content.IE5\LNE214SF\MCj043700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3338" y="4657725"/>
            <a:ext cx="19304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Fasting (</a:t>
            </a:r>
            <a:r>
              <a:rPr lang="en-US" sz="3200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Sawm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3200" noProof="1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1624013"/>
            <a:ext cx="3908425" cy="4725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 Abstaining from eating and drinking during daylight hours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To remember those less fortunate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Instill resiliance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Some people also practice voluntary fasting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Fasting not compulsory if the act of fasting may harm a person (or those around them) e.g. pregnancy, elderly</a:t>
            </a:r>
            <a:endParaRPr lang="en-US" sz="2400" noProof="1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660900" y="1577975"/>
            <a:ext cx="4276725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Aft>
                <a:spcPts val="600"/>
              </a:spcAft>
              <a:buFontTx/>
              <a:buChar char="•"/>
            </a:pPr>
            <a:r>
              <a:rPr lang="en-US"/>
              <a:t> </a:t>
            </a:r>
            <a:r>
              <a:rPr lang="en-US" sz="2400"/>
              <a:t>Compulsory during month of Ramadan (ninth month of lunar calendar)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US" sz="2400"/>
              <a:t> Begins and ends during the new moon phase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US" sz="2400"/>
              <a:t> Ramadan comes approximately 2 weeks earlier each gregorian year.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US" sz="2400"/>
              <a:t> End of Ramadan concludes with religious celebration called Eid-ul Fitr</a:t>
            </a:r>
          </a:p>
          <a:p>
            <a:pPr>
              <a:buFontTx/>
              <a:buChar char="•"/>
            </a:pPr>
            <a:endParaRPr lang="en-US" sz="2400"/>
          </a:p>
        </p:txBody>
      </p:sp>
      <p:pic>
        <p:nvPicPr>
          <p:cNvPr id="11269" name="Picture 7" descr="C:\Users\Owner\AppData\Local\Microsoft\Windows\Temporary Internet Files\Content.IE5\EGELFQKP\MCj029601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1613" y="5203825"/>
            <a:ext cx="11699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1717</Words>
  <Application>Microsoft Office PowerPoint</Application>
  <PresentationFormat>On-screen Show (4:3)</PresentationFormat>
  <Paragraphs>233</Paragraphs>
  <Slides>19</Slides>
  <Notes>18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Wingdings</vt:lpstr>
      <vt:lpstr>Calibri</vt:lpstr>
      <vt:lpstr>Standarddesign</vt:lpstr>
      <vt:lpstr>Working in the West:</vt:lpstr>
      <vt:lpstr>What is Islam?</vt:lpstr>
      <vt:lpstr>Major beliefs/practices of Muslims</vt:lpstr>
      <vt:lpstr>Pillars of Islam </vt:lpstr>
      <vt:lpstr>Doctrine of Faith (Shahadah)</vt:lpstr>
      <vt:lpstr>Prayers (Salat)</vt:lpstr>
      <vt:lpstr>Prayers (Salat) cont…</vt:lpstr>
      <vt:lpstr>Charity (Zakat)</vt:lpstr>
      <vt:lpstr>Fasting (Sawm)</vt:lpstr>
      <vt:lpstr>Pilgrimage (Hajj)</vt:lpstr>
      <vt:lpstr>Jihad</vt:lpstr>
      <vt:lpstr>Dietary Requirements</vt:lpstr>
      <vt:lpstr>Dietary Requirements cont…</vt:lpstr>
      <vt:lpstr>Interacting with Muslims</vt:lpstr>
      <vt:lpstr>Muslims in a Global Context</vt:lpstr>
      <vt:lpstr>Muslims in WA</vt:lpstr>
      <vt:lpstr>Muslims in WA Cont…</vt:lpstr>
      <vt:lpstr>Muslims with a disability</vt:lpstr>
      <vt:lpstr>Muslims in the workplace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/>
  <dc:description>PresentationLoad.com</dc:description>
  <cp:lastModifiedBy>tpaterson</cp:lastModifiedBy>
  <cp:revision>120</cp:revision>
  <dcterms:created xsi:type="dcterms:W3CDTF">2007-11-27T23:54:21Z</dcterms:created>
  <dcterms:modified xsi:type="dcterms:W3CDTF">2008-10-28T02:40:21Z</dcterms:modified>
</cp:coreProperties>
</file>