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76"/>
  </p:notesMasterIdLst>
  <p:handoutMasterIdLst>
    <p:handoutMasterId r:id="rId77"/>
  </p:handoutMasterIdLst>
  <p:sldIdLst>
    <p:sldId id="438" r:id="rId2"/>
    <p:sldId id="512" r:id="rId3"/>
    <p:sldId id="513" r:id="rId4"/>
    <p:sldId id="258" r:id="rId5"/>
    <p:sldId id="265" r:id="rId6"/>
    <p:sldId id="264" r:id="rId7"/>
    <p:sldId id="266" r:id="rId8"/>
    <p:sldId id="267" r:id="rId9"/>
    <p:sldId id="268" r:id="rId10"/>
    <p:sldId id="269" r:id="rId11"/>
    <p:sldId id="270" r:id="rId12"/>
    <p:sldId id="271" r:id="rId13"/>
    <p:sldId id="276" r:id="rId14"/>
    <p:sldId id="275" r:id="rId15"/>
    <p:sldId id="451" r:id="rId16"/>
    <p:sldId id="274" r:id="rId17"/>
    <p:sldId id="273" r:id="rId18"/>
    <p:sldId id="596" r:id="rId19"/>
    <p:sldId id="598" r:id="rId20"/>
    <p:sldId id="599" r:id="rId21"/>
    <p:sldId id="601" r:id="rId22"/>
    <p:sldId id="602" r:id="rId23"/>
    <p:sldId id="597" r:id="rId24"/>
    <p:sldId id="606" r:id="rId25"/>
    <p:sldId id="607" r:id="rId26"/>
    <p:sldId id="609" r:id="rId27"/>
    <p:sldId id="612" r:id="rId28"/>
    <p:sldId id="613" r:id="rId29"/>
    <p:sldId id="614" r:id="rId30"/>
    <p:sldId id="622" r:id="rId31"/>
    <p:sldId id="624" r:id="rId32"/>
    <p:sldId id="626" r:id="rId33"/>
    <p:sldId id="627" r:id="rId34"/>
    <p:sldId id="628" r:id="rId35"/>
    <p:sldId id="629" r:id="rId36"/>
    <p:sldId id="630" r:id="rId37"/>
    <p:sldId id="631" r:id="rId38"/>
    <p:sldId id="632" r:id="rId39"/>
    <p:sldId id="633" r:id="rId40"/>
    <p:sldId id="634" r:id="rId41"/>
    <p:sldId id="635" r:id="rId42"/>
    <p:sldId id="636" r:id="rId43"/>
    <p:sldId id="594" r:id="rId44"/>
    <p:sldId id="593" r:id="rId45"/>
    <p:sldId id="640" r:id="rId46"/>
    <p:sldId id="642" r:id="rId47"/>
    <p:sldId id="644" r:id="rId48"/>
    <p:sldId id="314" r:id="rId49"/>
    <p:sldId id="637" r:id="rId50"/>
    <p:sldId id="313" r:id="rId51"/>
    <p:sldId id="312" r:id="rId52"/>
    <p:sldId id="638" r:id="rId53"/>
    <p:sldId id="311" r:id="rId54"/>
    <p:sldId id="589" r:id="rId55"/>
    <p:sldId id="670" r:id="rId56"/>
    <p:sldId id="647" r:id="rId57"/>
    <p:sldId id="648" r:id="rId58"/>
    <p:sldId id="639" r:id="rId59"/>
    <p:sldId id="662" r:id="rId60"/>
    <p:sldId id="663" r:id="rId61"/>
    <p:sldId id="664" r:id="rId62"/>
    <p:sldId id="665" r:id="rId63"/>
    <p:sldId id="666" r:id="rId64"/>
    <p:sldId id="667" r:id="rId65"/>
    <p:sldId id="661" r:id="rId66"/>
    <p:sldId id="668" r:id="rId67"/>
    <p:sldId id="565" r:id="rId68"/>
    <p:sldId id="536" r:id="rId69"/>
    <p:sldId id="537" r:id="rId70"/>
    <p:sldId id="538" r:id="rId71"/>
    <p:sldId id="553" r:id="rId72"/>
    <p:sldId id="554" r:id="rId73"/>
    <p:sldId id="576" r:id="rId74"/>
    <p:sldId id="442" r:id="rId75"/>
  </p:sldIdLst>
  <p:sldSz cx="9144000" cy="6858000" type="screen4x3"/>
  <p:notesSz cx="6727825" cy="9859963"/>
  <p:defaultTextStyle>
    <a:defPPr>
      <a:defRPr lang="en-AU"/>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FF0000"/>
    <a:srgbClr val="008080"/>
    <a:srgbClr val="FF0066"/>
    <a:srgbClr val="000066"/>
    <a:srgbClr val="CC66FF"/>
    <a:srgbClr val="9999FF"/>
    <a:srgbClr val="66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37" autoAdjust="0"/>
    <p:restoredTop sz="94679" autoAdjust="0"/>
  </p:normalViewPr>
  <p:slideViewPr>
    <p:cSldViewPr>
      <p:cViewPr varScale="1">
        <p:scale>
          <a:sx n="78" d="100"/>
          <a:sy n="78" d="100"/>
        </p:scale>
        <p:origin x="-19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6472"/>
    </p:cViewPr>
  </p:sorterViewPr>
  <p:notesViewPr>
    <p:cSldViewPr>
      <p:cViewPr>
        <p:scale>
          <a:sx n="90" d="100"/>
          <a:sy n="90" d="100"/>
        </p:scale>
        <p:origin x="-1854" y="252"/>
      </p:cViewPr>
      <p:guideLst>
        <p:guide orient="horz" pos="3106"/>
        <p:guide pos="2119"/>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9490" name="Rectangle 2"/>
          <p:cNvSpPr>
            <a:spLocks noGrp="1" noChangeArrowheads="1"/>
          </p:cNvSpPr>
          <p:nvPr>
            <p:ph type="hdr" sz="quarter"/>
          </p:nvPr>
        </p:nvSpPr>
        <p:spPr bwMode="auto">
          <a:xfrm>
            <a:off x="0" y="0"/>
            <a:ext cx="291465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AU"/>
          </a:p>
        </p:txBody>
      </p:sp>
      <p:sp>
        <p:nvSpPr>
          <p:cNvPr id="319491" name="Rectangle 3"/>
          <p:cNvSpPr>
            <a:spLocks noGrp="1" noChangeArrowheads="1"/>
          </p:cNvSpPr>
          <p:nvPr>
            <p:ph type="dt" sz="quarter" idx="1"/>
          </p:nvPr>
        </p:nvSpPr>
        <p:spPr bwMode="auto">
          <a:xfrm>
            <a:off x="3811588" y="0"/>
            <a:ext cx="291465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AU"/>
          </a:p>
        </p:txBody>
      </p:sp>
      <p:sp>
        <p:nvSpPr>
          <p:cNvPr id="319492" name="Rectangle 4"/>
          <p:cNvSpPr>
            <a:spLocks noGrp="1" noChangeArrowheads="1"/>
          </p:cNvSpPr>
          <p:nvPr>
            <p:ph type="ftr" sz="quarter" idx="2"/>
          </p:nvPr>
        </p:nvSpPr>
        <p:spPr bwMode="auto">
          <a:xfrm>
            <a:off x="0" y="9364663"/>
            <a:ext cx="2914650"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AU"/>
          </a:p>
        </p:txBody>
      </p:sp>
      <p:sp>
        <p:nvSpPr>
          <p:cNvPr id="319493" name="Rectangle 5"/>
          <p:cNvSpPr>
            <a:spLocks noGrp="1" noChangeArrowheads="1"/>
          </p:cNvSpPr>
          <p:nvPr>
            <p:ph type="sldNum" sz="quarter" idx="3"/>
          </p:nvPr>
        </p:nvSpPr>
        <p:spPr bwMode="auto">
          <a:xfrm>
            <a:off x="3811588" y="9364663"/>
            <a:ext cx="2914650"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BAF43814-2EB4-42D5-A659-5C2FE8E2D2D3}" type="slidenum">
              <a:rPr lang="en-AU"/>
              <a:pPr>
                <a:defRPr/>
              </a:pPr>
              <a:t>‹#›</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5154" name="Rectangle 2"/>
          <p:cNvSpPr>
            <a:spLocks noGrp="1" noChangeArrowheads="1"/>
          </p:cNvSpPr>
          <p:nvPr>
            <p:ph type="hdr" sz="quarter"/>
          </p:nvPr>
        </p:nvSpPr>
        <p:spPr bwMode="auto">
          <a:xfrm>
            <a:off x="0" y="0"/>
            <a:ext cx="291465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AU"/>
          </a:p>
        </p:txBody>
      </p:sp>
      <p:sp>
        <p:nvSpPr>
          <p:cNvPr id="305155" name="Rectangle 3"/>
          <p:cNvSpPr>
            <a:spLocks noGrp="1" noChangeArrowheads="1"/>
          </p:cNvSpPr>
          <p:nvPr>
            <p:ph type="dt" idx="1"/>
          </p:nvPr>
        </p:nvSpPr>
        <p:spPr bwMode="auto">
          <a:xfrm>
            <a:off x="3811588" y="0"/>
            <a:ext cx="291465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AU"/>
          </a:p>
        </p:txBody>
      </p:sp>
      <p:sp>
        <p:nvSpPr>
          <p:cNvPr id="190468" name="Rectangle 4"/>
          <p:cNvSpPr>
            <a:spLocks noRot="1" noChangeArrowheads="1" noTextEdit="1"/>
          </p:cNvSpPr>
          <p:nvPr>
            <p:ph type="sldImg" idx="2"/>
          </p:nvPr>
        </p:nvSpPr>
        <p:spPr bwMode="auto">
          <a:xfrm>
            <a:off x="900113" y="739775"/>
            <a:ext cx="4929187" cy="3697288"/>
          </a:xfrm>
          <a:prstGeom prst="rect">
            <a:avLst/>
          </a:prstGeom>
          <a:noFill/>
          <a:ln w="9525">
            <a:solidFill>
              <a:srgbClr val="000000"/>
            </a:solidFill>
            <a:miter lim="800000"/>
            <a:headEnd/>
            <a:tailEnd/>
          </a:ln>
        </p:spPr>
      </p:sp>
      <p:sp>
        <p:nvSpPr>
          <p:cNvPr id="305157" name="Rectangle 5"/>
          <p:cNvSpPr>
            <a:spLocks noGrp="1" noChangeArrowheads="1"/>
          </p:cNvSpPr>
          <p:nvPr>
            <p:ph type="body" sz="quarter" idx="3"/>
          </p:nvPr>
        </p:nvSpPr>
        <p:spPr bwMode="auto">
          <a:xfrm>
            <a:off x="673100" y="4683125"/>
            <a:ext cx="5381625" cy="4437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noProof="0" smtClean="0"/>
              <a:t>Click to edit Master text styles</a:t>
            </a:r>
          </a:p>
          <a:p>
            <a:pPr lvl="1"/>
            <a:r>
              <a:rPr lang="en-AU" noProof="0" smtClean="0"/>
              <a:t>Second level</a:t>
            </a:r>
          </a:p>
          <a:p>
            <a:pPr lvl="2"/>
            <a:r>
              <a:rPr lang="en-AU" noProof="0" smtClean="0"/>
              <a:t>Third level</a:t>
            </a:r>
          </a:p>
          <a:p>
            <a:pPr lvl="3"/>
            <a:r>
              <a:rPr lang="en-AU" noProof="0" smtClean="0"/>
              <a:t>Fourth level</a:t>
            </a:r>
          </a:p>
          <a:p>
            <a:pPr lvl="4"/>
            <a:r>
              <a:rPr lang="en-AU" noProof="0" smtClean="0"/>
              <a:t>Fifth level</a:t>
            </a:r>
          </a:p>
        </p:txBody>
      </p:sp>
      <p:sp>
        <p:nvSpPr>
          <p:cNvPr id="305158" name="Rectangle 6"/>
          <p:cNvSpPr>
            <a:spLocks noGrp="1" noChangeArrowheads="1"/>
          </p:cNvSpPr>
          <p:nvPr>
            <p:ph type="ftr" sz="quarter" idx="4"/>
          </p:nvPr>
        </p:nvSpPr>
        <p:spPr bwMode="auto">
          <a:xfrm>
            <a:off x="0" y="9364663"/>
            <a:ext cx="2914650"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AU"/>
          </a:p>
        </p:txBody>
      </p:sp>
      <p:sp>
        <p:nvSpPr>
          <p:cNvPr id="305159" name="Rectangle 7"/>
          <p:cNvSpPr>
            <a:spLocks noGrp="1" noChangeArrowheads="1"/>
          </p:cNvSpPr>
          <p:nvPr>
            <p:ph type="sldNum" sz="quarter" idx="5"/>
          </p:nvPr>
        </p:nvSpPr>
        <p:spPr bwMode="auto">
          <a:xfrm>
            <a:off x="3811588" y="9364663"/>
            <a:ext cx="2914650"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B0E70888-471C-4105-B2A0-37C8F7BAE727}" type="slidenum">
              <a:rPr lang="en-AU"/>
              <a:pPr>
                <a:defRPr/>
              </a:pPr>
              <a:t>‹#›</a:t>
            </a:fld>
            <a:endParaRPr lang="en-A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p:spPr>
        <p:txBody>
          <a:bodyPr/>
          <a:lstStyle/>
          <a:p>
            <a:fld id="{05FDAAF3-E477-41E2-881F-1C1F9E5AA90B}" type="slidenum">
              <a:rPr lang="en-AU" smtClean="0"/>
              <a:pPr/>
              <a:t>1</a:t>
            </a:fld>
            <a:endParaRPr lang="en-AU" smtClean="0"/>
          </a:p>
        </p:txBody>
      </p:sp>
      <p:sp>
        <p:nvSpPr>
          <p:cNvPr id="191491" name="Rectangle 2"/>
          <p:cNvSpPr>
            <a:spLocks noRot="1" noChangeArrowheads="1" noTextEdit="1"/>
          </p:cNvSpPr>
          <p:nvPr>
            <p:ph type="sldImg"/>
          </p:nvPr>
        </p:nvSpPr>
        <p:spPr>
          <a:ln/>
        </p:spPr>
      </p:sp>
      <p:sp>
        <p:nvSpPr>
          <p:cNvPr id="191492" name="Rectangle 3"/>
          <p:cNvSpPr>
            <a:spLocks noGrp="1" noChangeArrowheads="1"/>
          </p:cNvSpPr>
          <p:nvPr>
            <p:ph type="body" idx="1"/>
          </p:nvPr>
        </p:nvSpPr>
        <p:spPr>
          <a:noFill/>
          <a:ln/>
        </p:spPr>
        <p:txBody>
          <a:bodyPr/>
          <a:lstStyle/>
          <a:p>
            <a:pPr eaLnBrk="1" hangingPunct="1"/>
            <a:r>
              <a:rPr lang="en-AU" smtClean="0"/>
              <a:t>Discuss Programme Outline</a:t>
            </a:r>
          </a:p>
          <a:p>
            <a:pPr eaLnBrk="1" hangingPunct="1"/>
            <a:endParaRPr lang="en-AU" smtClean="0"/>
          </a:p>
          <a:p>
            <a:pPr eaLnBrk="1" hangingPunct="1"/>
            <a:r>
              <a:rPr lang="en-AU" smtClean="0"/>
              <a:t>Advise that in the handouts of the slide have also included section on Substance Use Disorders, deliberate self injury and Personality Disorders. Don’t have time to go through however can look at it when you have time</a:t>
            </a:r>
          </a:p>
          <a:p>
            <a:pPr eaLnBrk="1" hangingPunct="1"/>
            <a:endParaRPr lang="en-AU" smtClean="0"/>
          </a:p>
          <a:p>
            <a:pPr eaLnBrk="1" hangingPunct="1"/>
            <a:r>
              <a:rPr lang="en-AU" smtClean="0"/>
              <a:t>Handout Evaluation Questions</a:t>
            </a:r>
          </a:p>
          <a:p>
            <a:pPr eaLnBrk="1" hangingPunct="1"/>
            <a:r>
              <a:rPr lang="en-AU" smtClean="0"/>
              <a:t>Ask them to rate whether they agree with statements or not and that we will be reviewing them at the end of the session</a:t>
            </a:r>
          </a:p>
          <a:p>
            <a:pPr eaLnBrk="1" hangingPunct="1"/>
            <a:endParaRPr lang="en-A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7"/>
          <p:cNvSpPr>
            <a:spLocks noGrp="1" noChangeArrowheads="1"/>
          </p:cNvSpPr>
          <p:nvPr>
            <p:ph type="sldNum" sz="quarter" idx="5"/>
          </p:nvPr>
        </p:nvSpPr>
        <p:spPr>
          <a:noFill/>
        </p:spPr>
        <p:txBody>
          <a:bodyPr/>
          <a:lstStyle/>
          <a:p>
            <a:fld id="{55A41FBC-EB53-46A1-8F5E-E56ACEAF0C9E}" type="slidenum">
              <a:rPr lang="en-AU" smtClean="0"/>
              <a:pPr/>
              <a:t>12</a:t>
            </a:fld>
            <a:endParaRPr lang="en-AU" smtClean="0"/>
          </a:p>
        </p:txBody>
      </p:sp>
      <p:sp>
        <p:nvSpPr>
          <p:cNvPr id="200707" name="Rectangle 2"/>
          <p:cNvSpPr>
            <a:spLocks noRot="1" noChangeArrowheads="1" noTextEdit="1"/>
          </p:cNvSpPr>
          <p:nvPr>
            <p:ph type="sldImg"/>
          </p:nvPr>
        </p:nvSpPr>
        <p:spPr>
          <a:ln/>
        </p:spPr>
      </p:sp>
      <p:sp>
        <p:nvSpPr>
          <p:cNvPr id="200708" name="Rectangle 3"/>
          <p:cNvSpPr>
            <a:spLocks noGrp="1" noChangeArrowheads="1"/>
          </p:cNvSpPr>
          <p:nvPr>
            <p:ph type="body" idx="1"/>
          </p:nvPr>
        </p:nvSpPr>
        <p:spPr>
          <a:noFill/>
          <a:ln/>
        </p:spPr>
        <p:txBody>
          <a:bodyPr/>
          <a:lstStyle/>
          <a:p>
            <a:pPr eaLnBrk="1" hangingPunct="1"/>
            <a:r>
              <a:rPr lang="en-AU" smtClean="0"/>
              <a:t>Is psychological abnormality a departure from normality?</a:t>
            </a:r>
          </a:p>
          <a:p>
            <a:pPr eaLnBrk="1" hangingPunct="1"/>
            <a:endParaRPr lang="en-AU" smtClean="0"/>
          </a:p>
          <a:p>
            <a:pPr eaLnBrk="1" hangingPunct="1"/>
            <a:r>
              <a:rPr lang="en-AU" smtClean="0"/>
              <a:t>If we know how an ideal person is supposed to behave and feel, then deviations from such norms would help identify abnormality. </a:t>
            </a:r>
          </a:p>
          <a:p>
            <a:pPr eaLnBrk="1" hangingPunct="1"/>
            <a:endParaRPr lang="en-AU" smtClean="0"/>
          </a:p>
          <a:p>
            <a:pPr eaLnBrk="1" hangingPunct="1"/>
            <a:r>
              <a:rPr lang="en-AU" smtClean="0"/>
              <a:t>An auto mechanic knows how a car is supposed to run; when it doesn’t run right, the mechanic can generally find the defect and figure out how to repair it.</a:t>
            </a:r>
          </a:p>
          <a:p>
            <a:pPr eaLnBrk="1" hangingPunct="1"/>
            <a:endParaRPr lang="en-AU" smtClean="0"/>
          </a:p>
          <a:p>
            <a:pPr eaLnBrk="1" hangingPunct="1"/>
            <a:r>
              <a:rPr lang="en-AU" smtClean="0"/>
              <a:t>Unfortunately we do not have the same knowledge of human behaviour. </a:t>
            </a:r>
          </a:p>
          <a:p>
            <a:pPr eaLnBrk="1" hangingPunct="1"/>
            <a:endParaRPr lang="en-AU" smtClean="0"/>
          </a:p>
          <a:p>
            <a:pPr eaLnBrk="1" hangingPunct="1"/>
            <a:r>
              <a:rPr lang="en-AU" smtClean="0"/>
              <a:t>There are many theories, models and causes of human behaviour (e.g. psychodynamic, cognitive, behavioural, biological). </a:t>
            </a:r>
          </a:p>
          <a:p>
            <a:pPr eaLnBrk="1" hangingPunct="1"/>
            <a:endParaRPr lang="en-AU" smtClean="0"/>
          </a:p>
          <a:p>
            <a:pPr eaLnBrk="1" hangingPunct="1"/>
            <a:r>
              <a:rPr lang="en-AU" smtClean="0"/>
              <a:t>Arriving at a generally acceptable definition of abnormal behaviour is difficult as human beings are unique individuals.</a:t>
            </a:r>
          </a:p>
          <a:p>
            <a:pPr eaLnBrk="1" hangingPunct="1"/>
            <a:endParaRPr lang="en-A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7"/>
          <p:cNvSpPr>
            <a:spLocks noGrp="1" noChangeArrowheads="1"/>
          </p:cNvSpPr>
          <p:nvPr>
            <p:ph type="sldNum" sz="quarter" idx="5"/>
          </p:nvPr>
        </p:nvSpPr>
        <p:spPr>
          <a:noFill/>
        </p:spPr>
        <p:txBody>
          <a:bodyPr/>
          <a:lstStyle/>
          <a:p>
            <a:fld id="{BE1ABA06-8B44-4131-BD0E-C0A0C7E4A578}" type="slidenum">
              <a:rPr lang="en-AU" smtClean="0"/>
              <a:pPr/>
              <a:t>13</a:t>
            </a:fld>
            <a:endParaRPr lang="en-AU" smtClean="0"/>
          </a:p>
        </p:txBody>
      </p:sp>
      <p:sp>
        <p:nvSpPr>
          <p:cNvPr id="201731" name="Rectangle 2"/>
          <p:cNvSpPr>
            <a:spLocks noRot="1" noChangeArrowheads="1" noTextEdit="1"/>
          </p:cNvSpPr>
          <p:nvPr>
            <p:ph type="sldImg"/>
          </p:nvPr>
        </p:nvSpPr>
        <p:spPr>
          <a:ln/>
        </p:spPr>
      </p:sp>
      <p:sp>
        <p:nvSpPr>
          <p:cNvPr id="201732" name="Rectangle 3"/>
          <p:cNvSpPr>
            <a:spLocks noGrp="1" noChangeArrowheads="1"/>
          </p:cNvSpPr>
          <p:nvPr>
            <p:ph type="body" idx="1"/>
          </p:nvPr>
        </p:nvSpPr>
        <p:spPr>
          <a:noFill/>
          <a:ln/>
        </p:spPr>
        <p:txBody>
          <a:bodyPr/>
          <a:lstStyle/>
          <a:p>
            <a:pPr eaLnBrk="1" hangingPunct="1"/>
            <a:r>
              <a:rPr lang="en-AU" smtClean="0">
                <a:effectLst>
                  <a:outerShdw blurRad="38100" dist="38100" dir="2700000" algn="tl">
                    <a:srgbClr val="C0C0C0"/>
                  </a:outerShdw>
                </a:effectLst>
              </a:rPr>
              <a:t>An important factor to take into account also is the cultural context in which an individual comes from. When defining abnormal behaviour from the cultural point, attention is focused on the degree to which an individual deviates from cultural norms. </a:t>
            </a:r>
          </a:p>
          <a:p>
            <a:pPr eaLnBrk="1" hangingPunct="1"/>
            <a:endParaRPr lang="en-AU" smtClean="0"/>
          </a:p>
          <a:p>
            <a:pPr eaLnBrk="1" hangingPunct="1"/>
            <a:endParaRPr lang="en-AU" smtClean="0"/>
          </a:p>
          <a:p>
            <a:pPr eaLnBrk="1" hangingPunct="1"/>
            <a:r>
              <a:rPr lang="en-AU" smtClean="0"/>
              <a:t>For example an individual who hallucinates will be defined as abnormal because most people do not hallucinate. </a:t>
            </a:r>
          </a:p>
          <a:p>
            <a:pPr eaLnBrk="1" hangingPunct="1"/>
            <a:endParaRPr lang="en-AU" smtClean="0"/>
          </a:p>
          <a:p>
            <a:pPr eaLnBrk="1" hangingPunct="1"/>
            <a:r>
              <a:rPr lang="en-AU" smtClean="0"/>
              <a:t>However it is relevant to note that what is normal in one culture may be abnormal in another culture e.g. in Aboriginal and Maori cultures hearing voices of deceased loved ones is considered a privileged experience.</a:t>
            </a:r>
          </a:p>
          <a:p>
            <a:pPr eaLnBrk="1" hangingPunct="1"/>
            <a:r>
              <a:rPr lang="en-AU" smtClean="0">
                <a:effectLst>
                  <a:outerShdw blurRad="38100" dist="38100" dir="2700000" algn="tl">
                    <a:srgbClr val="C0C0C0"/>
                  </a:outerShdw>
                </a:effectLst>
              </a:rPr>
              <a:t>Many people who are registered with DENS may not have a clear diagnosis or they may choose to use a more socially acceptable term such as nervous breakdown or stress condition to describe their disability.</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7"/>
          <p:cNvSpPr>
            <a:spLocks noGrp="1" noChangeArrowheads="1"/>
          </p:cNvSpPr>
          <p:nvPr>
            <p:ph type="sldNum" sz="quarter" idx="5"/>
          </p:nvPr>
        </p:nvSpPr>
        <p:spPr>
          <a:noFill/>
        </p:spPr>
        <p:txBody>
          <a:bodyPr/>
          <a:lstStyle/>
          <a:p>
            <a:fld id="{3066D014-1FF2-430D-8205-829F6A53419E}" type="slidenum">
              <a:rPr lang="en-AU" smtClean="0"/>
              <a:pPr/>
              <a:t>14</a:t>
            </a:fld>
            <a:endParaRPr lang="en-AU" smtClean="0"/>
          </a:p>
        </p:txBody>
      </p:sp>
      <p:sp>
        <p:nvSpPr>
          <p:cNvPr id="202755" name="Rectangle 2"/>
          <p:cNvSpPr>
            <a:spLocks noRot="1" noChangeArrowheads="1" noTextEdit="1"/>
          </p:cNvSpPr>
          <p:nvPr>
            <p:ph type="sldImg"/>
          </p:nvPr>
        </p:nvSpPr>
        <p:spPr>
          <a:ln/>
        </p:spPr>
      </p:sp>
      <p:sp>
        <p:nvSpPr>
          <p:cNvPr id="202756" name="Rectangle 3"/>
          <p:cNvSpPr>
            <a:spLocks noGrp="1" noChangeArrowheads="1"/>
          </p:cNvSpPr>
          <p:nvPr>
            <p:ph type="body" idx="1"/>
          </p:nvPr>
        </p:nvSpPr>
        <p:spPr>
          <a:noFill/>
          <a:ln/>
        </p:spPr>
        <p:txBody>
          <a:bodyPr/>
          <a:lstStyle/>
          <a:p>
            <a:r>
              <a:rPr lang="en-AU" smtClean="0">
                <a:effectLst>
                  <a:outerShdw blurRad="38100" dist="38100" dir="2700000" algn="tl">
                    <a:srgbClr val="C0C0C0"/>
                  </a:outerShdw>
                </a:effectLst>
              </a:rPr>
              <a:t>As a general rule, people who come to an employment agency seeking assistance will have been advised of a diagnosis of their particular illness. Some people will agree with this diagnosis, and others will be questioning it. Either way, the impact of being labelled with one or other mental illness cannot be underestimated. </a:t>
            </a:r>
          </a:p>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7"/>
          <p:cNvSpPr>
            <a:spLocks noGrp="1" noChangeArrowheads="1"/>
          </p:cNvSpPr>
          <p:nvPr>
            <p:ph type="sldNum" sz="quarter" idx="5"/>
          </p:nvPr>
        </p:nvSpPr>
        <p:spPr>
          <a:noFill/>
        </p:spPr>
        <p:txBody>
          <a:bodyPr/>
          <a:lstStyle/>
          <a:p>
            <a:fld id="{02F6161D-1B2E-41F6-82E0-0DB0FEA4E077}" type="slidenum">
              <a:rPr lang="en-AU" smtClean="0"/>
              <a:pPr/>
              <a:t>17</a:t>
            </a:fld>
            <a:endParaRPr lang="en-AU" smtClean="0"/>
          </a:p>
        </p:txBody>
      </p:sp>
      <p:sp>
        <p:nvSpPr>
          <p:cNvPr id="203779" name="Rectangle 2"/>
          <p:cNvSpPr>
            <a:spLocks noRot="1" noChangeArrowheads="1" noTextEdit="1"/>
          </p:cNvSpPr>
          <p:nvPr>
            <p:ph type="sldImg"/>
          </p:nvPr>
        </p:nvSpPr>
        <p:spPr>
          <a:ln/>
        </p:spPr>
      </p:sp>
      <p:sp>
        <p:nvSpPr>
          <p:cNvPr id="2037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Slide Image Placeholder 1"/>
          <p:cNvSpPr>
            <a:spLocks noGrp="1" noRot="1" noChangeAspect="1" noTextEdit="1"/>
          </p:cNvSpPr>
          <p:nvPr>
            <p:ph type="sldImg"/>
          </p:nvPr>
        </p:nvSpPr>
        <p:spPr>
          <a:ln/>
        </p:spPr>
      </p:sp>
      <p:sp>
        <p:nvSpPr>
          <p:cNvPr id="310275" name="Notes Placeholder 2"/>
          <p:cNvSpPr>
            <a:spLocks noGrp="1"/>
          </p:cNvSpPr>
          <p:nvPr>
            <p:ph type="body" idx="1"/>
          </p:nvPr>
        </p:nvSpPr>
        <p:spPr>
          <a:noFill/>
          <a:ln/>
        </p:spPr>
        <p:txBody>
          <a:bodyPr/>
          <a:lstStyle/>
          <a:p>
            <a:pPr eaLnBrk="1" hangingPunct="1"/>
            <a:r>
              <a:rPr lang="en-AU" smtClean="0"/>
              <a:t>It is important to keep this in mind especially in today’s society in which medication is seen as the be all and end all to treating many mental illnesses. </a:t>
            </a:r>
          </a:p>
          <a:p>
            <a:pPr eaLnBrk="1" hangingPunct="1"/>
            <a:endParaRPr lang="en-AU" smtClean="0"/>
          </a:p>
        </p:txBody>
      </p:sp>
      <p:sp>
        <p:nvSpPr>
          <p:cNvPr id="310276" name="Slide Number Placeholder 3"/>
          <p:cNvSpPr txBox="1">
            <a:spLocks noGrp="1"/>
          </p:cNvSpPr>
          <p:nvPr/>
        </p:nvSpPr>
        <p:spPr bwMode="auto">
          <a:xfrm>
            <a:off x="3811588" y="9364663"/>
            <a:ext cx="2914650" cy="493712"/>
          </a:xfrm>
          <a:prstGeom prst="rect">
            <a:avLst/>
          </a:prstGeom>
          <a:noFill/>
          <a:ln w="9525">
            <a:noFill/>
            <a:miter lim="800000"/>
            <a:headEnd/>
            <a:tailEnd/>
          </a:ln>
        </p:spPr>
        <p:txBody>
          <a:bodyPr anchor="b"/>
          <a:lstStyle/>
          <a:p>
            <a:pPr algn="r"/>
            <a:fld id="{B9CDFB0B-BC36-4200-94A4-25C0BDB47C29}" type="slidenum">
              <a:rPr lang="en-AU" sz="1200">
                <a:latin typeface="Arial" charset="0"/>
              </a:rPr>
              <a:pPr algn="r"/>
              <a:t>18</a:t>
            </a:fld>
            <a:endParaRPr lang="en-AU" sz="120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7"/>
          <p:cNvSpPr txBox="1">
            <a:spLocks noGrp="1" noChangeArrowheads="1"/>
          </p:cNvSpPr>
          <p:nvPr/>
        </p:nvSpPr>
        <p:spPr bwMode="auto">
          <a:xfrm>
            <a:off x="3811588" y="9364663"/>
            <a:ext cx="2914650" cy="493712"/>
          </a:xfrm>
          <a:prstGeom prst="rect">
            <a:avLst/>
          </a:prstGeom>
          <a:noFill/>
          <a:ln w="9525">
            <a:noFill/>
            <a:miter lim="800000"/>
            <a:headEnd/>
            <a:tailEnd/>
          </a:ln>
        </p:spPr>
        <p:txBody>
          <a:bodyPr anchor="b"/>
          <a:lstStyle/>
          <a:p>
            <a:pPr algn="r"/>
            <a:fld id="{D8B75E6D-E4FC-433C-A55A-4D2D75258DAE}" type="slidenum">
              <a:rPr lang="en-AU" sz="1200">
                <a:latin typeface="Arial" charset="0"/>
              </a:rPr>
              <a:pPr algn="r"/>
              <a:t>19</a:t>
            </a:fld>
            <a:endParaRPr lang="en-AU" sz="1200">
              <a:latin typeface="Arial" charset="0"/>
            </a:endParaRPr>
          </a:p>
        </p:txBody>
      </p:sp>
      <p:sp>
        <p:nvSpPr>
          <p:cNvPr id="314371" name="Rectangle 2"/>
          <p:cNvSpPr>
            <a:spLocks noRot="1" noChangeArrowheads="1" noTextEdit="1"/>
          </p:cNvSpPr>
          <p:nvPr>
            <p:ph type="sldImg"/>
          </p:nvPr>
        </p:nvSpPr>
        <p:spPr>
          <a:ln/>
        </p:spPr>
      </p:sp>
      <p:sp>
        <p:nvSpPr>
          <p:cNvPr id="314372" name="Rectangle 3"/>
          <p:cNvSpPr>
            <a:spLocks noGrp="1" noChangeArrowheads="1"/>
          </p:cNvSpPr>
          <p:nvPr>
            <p:ph type="body" idx="1"/>
          </p:nvPr>
        </p:nvSpPr>
        <p:spPr>
          <a:noFill/>
          <a:ln/>
        </p:spPr>
        <p:txBody>
          <a:bodyPr/>
          <a:lstStyle/>
          <a:p>
            <a:pPr eaLnBrk="1" hangingPunct="1"/>
            <a:r>
              <a:rPr lang="en-AU" smtClean="0"/>
              <a:t>Such a conflict occurred in the case of homosexuality. </a:t>
            </a:r>
          </a:p>
          <a:p>
            <a:pPr eaLnBrk="1" hangingPunct="1"/>
            <a:endParaRPr lang="en-AU" smtClean="0"/>
          </a:p>
          <a:p>
            <a:pPr eaLnBrk="1" hangingPunct="1"/>
            <a:r>
              <a:rPr lang="en-AU" smtClean="0"/>
              <a:t>For many years homosexuality was labelled as abnormal, however in 1987 the </a:t>
            </a:r>
          </a:p>
          <a:p>
            <a:pPr eaLnBrk="1" hangingPunct="1"/>
            <a:r>
              <a:rPr lang="en-AU" smtClean="0"/>
              <a:t>panel of experts that prepares the DSM (Diagnostic and Statistical Manual) for </a:t>
            </a:r>
          </a:p>
          <a:p>
            <a:pPr eaLnBrk="1" hangingPunct="1"/>
            <a:r>
              <a:rPr lang="en-AU" smtClean="0"/>
              <a:t>mental disorders reconsidered the issue and decided that homosexuality </a:t>
            </a:r>
          </a:p>
          <a:p>
            <a:pPr eaLnBrk="1" hangingPunct="1"/>
            <a:r>
              <a:rPr lang="en-AU" smtClean="0"/>
              <a:t>should not be considered abnormal and was eliminated from the manual </a:t>
            </a:r>
          </a:p>
          <a:p>
            <a:pPr eaLnBrk="1" hangingPunct="1"/>
            <a:r>
              <a:rPr lang="en-AU" smtClean="0"/>
              <a:t>completely.</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7"/>
          <p:cNvSpPr txBox="1">
            <a:spLocks noGrp="1" noChangeArrowheads="1"/>
          </p:cNvSpPr>
          <p:nvPr/>
        </p:nvSpPr>
        <p:spPr bwMode="auto">
          <a:xfrm>
            <a:off x="3811588" y="9364663"/>
            <a:ext cx="2914650" cy="493712"/>
          </a:xfrm>
          <a:prstGeom prst="rect">
            <a:avLst/>
          </a:prstGeom>
          <a:noFill/>
          <a:ln w="9525">
            <a:noFill/>
            <a:miter lim="800000"/>
            <a:headEnd/>
            <a:tailEnd/>
          </a:ln>
        </p:spPr>
        <p:txBody>
          <a:bodyPr anchor="b"/>
          <a:lstStyle/>
          <a:p>
            <a:pPr algn="r"/>
            <a:fld id="{788376C3-5989-42FA-948F-5949D01405B1}" type="slidenum">
              <a:rPr lang="en-AU" sz="1200">
                <a:latin typeface="Arial" charset="0"/>
              </a:rPr>
              <a:pPr algn="r"/>
              <a:t>20</a:t>
            </a:fld>
            <a:endParaRPr lang="en-AU" sz="1200">
              <a:latin typeface="Arial" charset="0"/>
            </a:endParaRPr>
          </a:p>
        </p:txBody>
      </p:sp>
      <p:sp>
        <p:nvSpPr>
          <p:cNvPr id="316419" name="Rectangle 2"/>
          <p:cNvSpPr>
            <a:spLocks noRot="1" noChangeArrowheads="1" noTextEdit="1"/>
          </p:cNvSpPr>
          <p:nvPr>
            <p:ph type="sldImg"/>
          </p:nvPr>
        </p:nvSpPr>
        <p:spPr>
          <a:ln/>
        </p:spPr>
      </p:sp>
      <p:sp>
        <p:nvSpPr>
          <p:cNvPr id="316420" name="Rectangle 3"/>
          <p:cNvSpPr>
            <a:spLocks noGrp="1" noChangeArrowheads="1"/>
          </p:cNvSpPr>
          <p:nvPr>
            <p:ph type="body" idx="1"/>
          </p:nvPr>
        </p:nvSpPr>
        <p:spPr>
          <a:noFill/>
          <a:ln/>
        </p:spPr>
        <p:txBody>
          <a:bodyPr/>
          <a:lstStyle/>
          <a:p>
            <a:pPr eaLnBrk="1" hangingPunct="1"/>
            <a:r>
              <a:rPr lang="en-AU" sz="1000" smtClean="0">
                <a:effectLst>
                  <a:outerShdw blurRad="38100" dist="38100" dir="2700000" algn="tl">
                    <a:srgbClr val="C0C0C0"/>
                  </a:outerShdw>
                </a:effectLst>
              </a:rPr>
              <a:t>A researcher David Rosenham (1973) arranged for ‘pseudo patients’ (psychologists, physicians, a painter, a housewife and himself) to present themselves to psychiatric hospitals claiming to hear voices. </a:t>
            </a:r>
          </a:p>
          <a:p>
            <a:pPr eaLnBrk="1" hangingPunct="1"/>
            <a:r>
              <a:rPr lang="en-AU" sz="1000" smtClean="0">
                <a:effectLst>
                  <a:outerShdw blurRad="38100" dist="38100" dir="2700000" algn="tl">
                    <a:srgbClr val="C0C0C0"/>
                  </a:outerShdw>
                </a:effectLst>
              </a:rPr>
              <a:t>Apart from feigning this symptom and using false names and professions, the pseudo patients answered all questions honestly and made no attempt to appear abnormal. Nevertheless, nearly all were diagnosed “schizophrenic”. </a:t>
            </a:r>
          </a:p>
          <a:p>
            <a:pPr eaLnBrk="1" hangingPunct="1"/>
            <a:r>
              <a:rPr lang="en-AU" sz="1000" smtClean="0">
                <a:effectLst>
                  <a:outerShdw blurRad="38100" dist="38100" dir="2700000" algn="tl">
                    <a:srgbClr val="C0C0C0"/>
                  </a:outerShdw>
                </a:effectLst>
              </a:rPr>
              <a:t>Once they were admitted to a hospital, the pseudo patients task was to convince the medical staff that they were sane so they could be discharged. They stopped talking about their hallucinations and reported no symptoms. Nurses described the patients as friendly and cooperative. Yet pseudo patients spent 7 to 52 days in the hospital.</a:t>
            </a:r>
          </a:p>
          <a:p>
            <a:pPr eaLnBrk="1" hangingPunct="1"/>
            <a:endParaRPr lang="en-AU" sz="800" smtClean="0">
              <a:effectLst>
                <a:outerShdw blurRad="38100" dist="38100" dir="2700000" algn="tl">
                  <a:srgbClr val="C0C0C0"/>
                </a:outerShdw>
              </a:effectLst>
            </a:endParaRPr>
          </a:p>
          <a:p>
            <a:pPr eaLnBrk="1" hangingPunct="1"/>
            <a:r>
              <a:rPr lang="en-AU" sz="1000" smtClean="0"/>
              <a:t>During that time not a singe one was unmasked by the hospital staff, because they could not tell the difference between real patients and those posing as patients. </a:t>
            </a:r>
          </a:p>
          <a:p>
            <a:pPr eaLnBrk="1" hangingPunct="1"/>
            <a:r>
              <a:rPr lang="en-AU" smtClean="0">
                <a:effectLst>
                  <a:outerShdw blurRad="38100" dist="38100" dir="2700000" algn="tl">
                    <a:srgbClr val="C0C0C0"/>
                  </a:outerShdw>
                </a:effectLst>
              </a:rPr>
              <a:t>After the last pseudo patient had been discharged, Rosenham informed the staff of one teaching hospital that sometime within a 3 month period that one or more pseudo patients would attempt to gain admission. He asked the hospital staff to try and guess the fake patients. </a:t>
            </a:r>
          </a:p>
          <a:p>
            <a:pPr eaLnBrk="1" hangingPunct="1"/>
            <a:endParaRPr lang="en-AU" smtClean="0">
              <a:effectLst>
                <a:outerShdw blurRad="38100" dist="38100" dir="2700000" algn="tl">
                  <a:srgbClr val="C0C0C0"/>
                </a:outerShdw>
              </a:effectLst>
            </a:endParaRPr>
          </a:p>
          <a:p>
            <a:pPr eaLnBrk="1" hangingPunct="1"/>
            <a:r>
              <a:rPr lang="en-AU" smtClean="0">
                <a:effectLst>
                  <a:outerShdw blurRad="38100" dist="38100" dir="2700000" algn="tl">
                    <a:srgbClr val="C0C0C0"/>
                  </a:outerShdw>
                </a:effectLst>
              </a:rPr>
              <a:t>Forty-one of the 193 people admitted to the hospital during the 3-month period were alleged by staff with high confidence to be pseudo patients. This finding was embarrassing for the hospital as Rosenham had lied and had never sent any pseudo patients. </a:t>
            </a:r>
          </a:p>
          <a:p>
            <a:pPr eaLnBrk="1" hangingPunct="1"/>
            <a:endParaRPr lang="en-AU" sz="100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7"/>
          <p:cNvSpPr txBox="1">
            <a:spLocks noGrp="1" noChangeArrowheads="1"/>
          </p:cNvSpPr>
          <p:nvPr/>
        </p:nvSpPr>
        <p:spPr bwMode="auto">
          <a:xfrm>
            <a:off x="3811588" y="9364663"/>
            <a:ext cx="2914650" cy="493712"/>
          </a:xfrm>
          <a:prstGeom prst="rect">
            <a:avLst/>
          </a:prstGeom>
          <a:noFill/>
          <a:ln w="9525">
            <a:noFill/>
            <a:miter lim="800000"/>
            <a:headEnd/>
            <a:tailEnd/>
          </a:ln>
        </p:spPr>
        <p:txBody>
          <a:bodyPr anchor="b"/>
          <a:lstStyle/>
          <a:p>
            <a:pPr algn="r"/>
            <a:fld id="{8FC2B903-EB55-4801-BF21-876CF1BF3131}" type="slidenum">
              <a:rPr lang="en-AU" sz="1200">
                <a:latin typeface="Arial" charset="0"/>
              </a:rPr>
              <a:pPr algn="r"/>
              <a:t>22</a:t>
            </a:fld>
            <a:endParaRPr lang="en-AU" sz="1200">
              <a:latin typeface="Arial" charset="0"/>
            </a:endParaRPr>
          </a:p>
        </p:txBody>
      </p:sp>
      <p:sp>
        <p:nvSpPr>
          <p:cNvPr id="321539" name="Rectangle 2"/>
          <p:cNvSpPr>
            <a:spLocks noRot="1" noChangeArrowheads="1" noTextEdit="1"/>
          </p:cNvSpPr>
          <p:nvPr>
            <p:ph type="sldImg"/>
          </p:nvPr>
        </p:nvSpPr>
        <p:spPr>
          <a:ln/>
        </p:spPr>
      </p:sp>
      <p:sp>
        <p:nvSpPr>
          <p:cNvPr id="321540" name="Rectangle 3"/>
          <p:cNvSpPr>
            <a:spLocks noGrp="1" noChangeArrowheads="1"/>
          </p:cNvSpPr>
          <p:nvPr>
            <p:ph type="body" idx="1"/>
          </p:nvPr>
        </p:nvSpPr>
        <p:spPr>
          <a:noFill/>
          <a:ln/>
        </p:spPr>
        <p:txBody>
          <a:bodyPr/>
          <a:lstStyle/>
          <a:p>
            <a:pPr eaLnBrk="1" hangingPunct="1"/>
            <a:r>
              <a:rPr lang="en-AU" smtClean="0"/>
              <a:t>Most often combinations of biological, behavioural and social factors best explain some of the mental health issues I will be discussing today.</a:t>
            </a:r>
          </a:p>
          <a:p>
            <a:pPr eaLnBrk="1" hangingPunct="1"/>
            <a:endParaRPr lang="en-AU" smtClean="0"/>
          </a:p>
          <a:p>
            <a:r>
              <a:rPr lang="en-AU" smtClean="0">
                <a:effectLst>
                  <a:outerShdw blurRad="38100" dist="38100" dir="2700000" algn="tl">
                    <a:srgbClr val="C0C0C0"/>
                  </a:outerShdw>
                </a:effectLst>
              </a:rPr>
              <a:t>It is both unhealthy and unproductive to attempt to diagnose you clients.</a:t>
            </a:r>
          </a:p>
          <a:p>
            <a:pPr eaLnBrk="1" hangingPunct="1"/>
            <a:endParaRPr lang="en-AU"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7"/>
          <p:cNvSpPr txBox="1">
            <a:spLocks noGrp="1" noChangeArrowheads="1"/>
          </p:cNvSpPr>
          <p:nvPr/>
        </p:nvSpPr>
        <p:spPr bwMode="auto">
          <a:xfrm>
            <a:off x="3811588" y="9364663"/>
            <a:ext cx="2914650" cy="493712"/>
          </a:xfrm>
          <a:prstGeom prst="rect">
            <a:avLst/>
          </a:prstGeom>
          <a:noFill/>
          <a:ln w="9525">
            <a:noFill/>
            <a:miter lim="800000"/>
            <a:headEnd/>
            <a:tailEnd/>
          </a:ln>
        </p:spPr>
        <p:txBody>
          <a:bodyPr anchor="b"/>
          <a:lstStyle/>
          <a:p>
            <a:pPr algn="r"/>
            <a:fld id="{A9BB9FD4-E9AE-4369-B334-3A3BA9ED9FFE}" type="slidenum">
              <a:rPr lang="en-AU" sz="1200">
                <a:latin typeface="Arial" charset="0"/>
              </a:rPr>
              <a:pPr algn="r"/>
              <a:t>23</a:t>
            </a:fld>
            <a:endParaRPr lang="en-AU" sz="1200">
              <a:latin typeface="Arial" charset="0"/>
            </a:endParaRPr>
          </a:p>
        </p:txBody>
      </p:sp>
      <p:sp>
        <p:nvSpPr>
          <p:cNvPr id="312323" name="Rectangle 2"/>
          <p:cNvSpPr>
            <a:spLocks noRot="1" noChangeArrowheads="1" noTextEdit="1"/>
          </p:cNvSpPr>
          <p:nvPr>
            <p:ph type="sldImg"/>
          </p:nvPr>
        </p:nvSpPr>
        <p:spPr>
          <a:ln/>
        </p:spPr>
      </p:sp>
      <p:sp>
        <p:nvSpPr>
          <p:cNvPr id="312324" name="Rectangle 3"/>
          <p:cNvSpPr>
            <a:spLocks noGrp="1" noChangeArrowheads="1"/>
          </p:cNvSpPr>
          <p:nvPr>
            <p:ph type="body" idx="1"/>
          </p:nvPr>
        </p:nvSpPr>
        <p:spPr>
          <a:noFill/>
          <a:ln/>
        </p:spPr>
        <p:txBody>
          <a:bodyPr/>
          <a:lstStyle/>
          <a:p>
            <a:pPr eaLnBrk="1" hangingPunct="1"/>
            <a:r>
              <a:rPr lang="en-AU" smtClean="0"/>
              <a:t>Biopsychosocial Model</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Rectangle 2"/>
          <p:cNvSpPr>
            <a:spLocks noRot="1" noChangeArrowheads="1" noTextEdit="1"/>
          </p:cNvSpPr>
          <p:nvPr>
            <p:ph type="sldImg"/>
          </p:nvPr>
        </p:nvSpPr>
        <p:spPr>
          <a:ln/>
        </p:spPr>
      </p:sp>
      <p:sp>
        <p:nvSpPr>
          <p:cNvPr id="434179" name="Rectangle 3"/>
          <p:cNvSpPr>
            <a:spLocks noGrp="1" noChangeArrowheads="1"/>
          </p:cNvSpPr>
          <p:nvPr>
            <p:ph type="body" idx="1"/>
          </p:nvPr>
        </p:nvSpPr>
        <p:spPr>
          <a:noFill/>
          <a:ln/>
        </p:spPr>
        <p:txBody>
          <a:bodyPr/>
          <a:lstStyle/>
          <a:p>
            <a:pPr eaLnBrk="1" hangingPunct="1"/>
            <a:r>
              <a:rPr lang="en-AU" b="1" smtClean="0">
                <a:effectLst>
                  <a:outerShdw blurRad="38100" dist="38100" dir="2700000" algn="tl">
                    <a:srgbClr val="C0C0C0"/>
                  </a:outerShdw>
                </a:effectLst>
              </a:rPr>
              <a:t>Anxiety, Alcohol &amp; Depression (Co-morbidity)</a:t>
            </a:r>
          </a:p>
          <a:p>
            <a:pPr eaLnBrk="1" hangingPunct="1"/>
            <a:endParaRPr lang="en-AU" b="1" smtClean="0">
              <a:effectLst>
                <a:outerShdw blurRad="38100" dist="38100" dir="2700000" algn="tl">
                  <a:srgbClr val="C0C0C0"/>
                </a:outerShdw>
              </a:effectLst>
            </a:endParaRPr>
          </a:p>
          <a:p>
            <a:pPr eaLnBrk="1" hangingPunct="1"/>
            <a:r>
              <a:rPr lang="en-AU" b="1" smtClean="0">
                <a:effectLst>
                  <a:outerShdw blurRad="38100" dist="38100" dir="2700000" algn="tl">
                    <a:srgbClr val="C0C0C0"/>
                  </a:outerShdw>
                </a:effectLst>
              </a:rPr>
              <a:t>Anxiety</a:t>
            </a:r>
            <a:endParaRPr lang="en-AU" smtClean="0">
              <a:effectLst>
                <a:outerShdw blurRad="38100" dist="38100" dir="2700000" algn="tl">
                  <a:srgbClr val="C0C0C0"/>
                </a:outerShdw>
              </a:effectLst>
            </a:endParaRPr>
          </a:p>
          <a:p>
            <a:pPr eaLnBrk="1" hangingPunct="1"/>
            <a:r>
              <a:rPr lang="en-AU" smtClean="0">
                <a:effectLst>
                  <a:outerShdw blurRad="38100" dist="38100" dir="2700000" algn="tl">
                    <a:srgbClr val="C0C0C0"/>
                  </a:outerShdw>
                </a:effectLst>
              </a:rPr>
              <a:t>Often people will experience symptoms of both anxiety and depression. Some theories postulate that depression results from too much stress and anxiety. </a:t>
            </a:r>
            <a:endParaRPr lang="en-AU" b="1" smtClean="0">
              <a:effectLst>
                <a:outerShdw blurRad="38100" dist="38100" dir="2700000" algn="tl">
                  <a:srgbClr val="C0C0C0"/>
                </a:outerShdw>
              </a:effectLst>
            </a:endParaRPr>
          </a:p>
          <a:p>
            <a:pPr eaLnBrk="1" hangingPunct="1"/>
            <a:r>
              <a:rPr lang="en-AU" b="1" smtClean="0">
                <a:effectLst>
                  <a:outerShdw blurRad="38100" dist="38100" dir="2700000" algn="tl">
                    <a:srgbClr val="C0C0C0"/>
                  </a:outerShdw>
                </a:effectLst>
              </a:rPr>
              <a:t>Substance misuse</a:t>
            </a:r>
            <a:endParaRPr lang="en-AU" smtClean="0">
              <a:effectLst>
                <a:outerShdw blurRad="38100" dist="38100" dir="2700000" algn="tl">
                  <a:srgbClr val="C0C0C0"/>
                </a:outerShdw>
              </a:effectLst>
            </a:endParaRPr>
          </a:p>
          <a:p>
            <a:pPr eaLnBrk="1" hangingPunct="1"/>
            <a:r>
              <a:rPr lang="en-AU" smtClean="0">
                <a:effectLst>
                  <a:outerShdw blurRad="38100" dist="38100" dir="2700000" algn="tl">
                    <a:srgbClr val="C0C0C0"/>
                  </a:outerShdw>
                </a:effectLst>
              </a:rPr>
              <a:t>Also frequently occurs with depression and anxiety disorders. People may be trying to self medicate with alcohol to drown their sorrows or to chill out (relax). It is also now believed that ongoing alcohol misuse can cause depressive and anxiety disorders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p:cNvSpPr>
            <a:spLocks noGrp="1" noChangeArrowheads="1"/>
          </p:cNvSpPr>
          <p:nvPr>
            <p:ph type="sldNum" sz="quarter" idx="5"/>
          </p:nvPr>
        </p:nvSpPr>
        <p:spPr>
          <a:noFill/>
        </p:spPr>
        <p:txBody>
          <a:bodyPr/>
          <a:lstStyle/>
          <a:p>
            <a:fld id="{48090A23-6D02-4CBD-96E8-4B96B215B442}" type="slidenum">
              <a:rPr lang="en-AU" smtClean="0"/>
              <a:pPr/>
              <a:t>4</a:t>
            </a:fld>
            <a:endParaRPr lang="en-AU" smtClean="0"/>
          </a:p>
        </p:txBody>
      </p:sp>
      <p:sp>
        <p:nvSpPr>
          <p:cNvPr id="192515" name="Rectangle 2"/>
          <p:cNvSpPr>
            <a:spLocks noRot="1" noChangeArrowheads="1" noTextEdit="1"/>
          </p:cNvSpPr>
          <p:nvPr>
            <p:ph type="sldImg"/>
          </p:nvPr>
        </p:nvSpPr>
        <p:spPr>
          <a:xfrm>
            <a:off x="882650" y="738188"/>
            <a:ext cx="4929188" cy="3697287"/>
          </a:xfrm>
          <a:ln/>
        </p:spPr>
      </p:sp>
      <p:sp>
        <p:nvSpPr>
          <p:cNvPr id="1925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Rot="1" noChangeArrowheads="1" noTextEdit="1"/>
          </p:cNvSpPr>
          <p:nvPr>
            <p:ph type="sldImg"/>
          </p:nvPr>
        </p:nvSpPr>
        <p:spPr>
          <a:ln/>
        </p:spPr>
      </p:sp>
      <p:sp>
        <p:nvSpPr>
          <p:cNvPr id="443395" name="Rectangle 3"/>
          <p:cNvSpPr>
            <a:spLocks noGrp="1" noChangeArrowheads="1"/>
          </p:cNvSpPr>
          <p:nvPr>
            <p:ph type="body" idx="1"/>
          </p:nvPr>
        </p:nvSpPr>
        <p:spPr>
          <a:noFill/>
          <a:ln/>
        </p:spPr>
        <p:txBody>
          <a:bodyPr/>
          <a:lstStyle/>
          <a:p>
            <a:pPr eaLnBrk="1" hangingPunct="1">
              <a:lnSpc>
                <a:spcPct val="90000"/>
              </a:lnSpc>
            </a:pPr>
            <a:r>
              <a:rPr lang="en-AU" smtClean="0">
                <a:effectLst>
                  <a:outerShdw blurRad="38100" dist="38100" dir="2700000" algn="tl">
                    <a:srgbClr val="C0C0C0"/>
                  </a:outerShdw>
                </a:effectLst>
              </a:rPr>
              <a:t>Distressing and uncontrollable events e.g. a break-up of a relationship, having a baby (post-natal depression), loss of job, having an accident which results in a long term disability, being a victim of crime, </a:t>
            </a:r>
          </a:p>
          <a:p>
            <a:pPr eaLnBrk="1" hangingPunct="1">
              <a:lnSpc>
                <a:spcPct val="90000"/>
              </a:lnSpc>
            </a:pPr>
            <a:r>
              <a:rPr lang="en-AU" smtClean="0">
                <a:effectLst>
                  <a:outerShdw blurRad="38100" dist="38100" dir="2700000" algn="tl">
                    <a:srgbClr val="C0C0C0"/>
                  </a:outerShdw>
                </a:effectLst>
              </a:rPr>
              <a:t>Exposure to stressful life events – individual stressors often interact, resulting in additive effect</a:t>
            </a:r>
          </a:p>
          <a:p>
            <a:pPr eaLnBrk="1" hangingPunct="1">
              <a:lnSpc>
                <a:spcPct val="90000"/>
              </a:lnSpc>
            </a:pPr>
            <a:r>
              <a:rPr lang="en-AU" smtClean="0">
                <a:effectLst>
                  <a:outerShdw blurRad="38100" dist="38100" dir="2700000" algn="tl">
                    <a:srgbClr val="C0C0C0"/>
                  </a:outerShdw>
                </a:effectLst>
              </a:rPr>
              <a:t>Persistent (ongoing) stress and anxiety</a:t>
            </a:r>
          </a:p>
          <a:p>
            <a:pPr eaLnBrk="1" hangingPunct="1">
              <a:lnSpc>
                <a:spcPct val="90000"/>
              </a:lnSpc>
            </a:pPr>
            <a:r>
              <a:rPr lang="en-AU" smtClean="0">
                <a:effectLst>
                  <a:outerShdw blurRad="38100" dist="38100" dir="2700000" algn="tl">
                    <a:srgbClr val="C0C0C0"/>
                  </a:outerShdw>
                </a:effectLst>
              </a:rPr>
              <a:t>Illness which is life threatening, chronic or associated with pain</a:t>
            </a:r>
          </a:p>
          <a:p>
            <a:pPr eaLnBrk="1" hangingPunct="1">
              <a:lnSpc>
                <a:spcPct val="90000"/>
              </a:lnSpc>
            </a:pPr>
            <a:r>
              <a:rPr lang="en-AU" smtClean="0">
                <a:effectLst>
                  <a:outerShdw blurRad="38100" dist="38100" dir="2700000" algn="tl">
                    <a:srgbClr val="C0C0C0"/>
                  </a:outerShdw>
                </a:effectLst>
              </a:rPr>
              <a:t>Recent childbirth</a:t>
            </a:r>
          </a:p>
          <a:p>
            <a:pPr eaLnBrk="1" hangingPunct="1">
              <a:lnSpc>
                <a:spcPct val="90000"/>
              </a:lnSpc>
            </a:pPr>
            <a:r>
              <a:rPr lang="en-AU" smtClean="0">
                <a:effectLst>
                  <a:outerShdw blurRad="38100" dist="38100" dir="2700000" algn="tl">
                    <a:srgbClr val="C0C0C0"/>
                  </a:outerShdw>
                </a:effectLst>
              </a:rPr>
              <a:t>Some medical conditions (e.g. Parkinson’s Disease, dementia, stroke)</a:t>
            </a:r>
          </a:p>
          <a:p>
            <a:pPr eaLnBrk="1" hangingPunct="1">
              <a:lnSpc>
                <a:spcPct val="90000"/>
              </a:lnSpc>
            </a:pPr>
            <a:r>
              <a:rPr lang="en-AU" smtClean="0">
                <a:effectLst>
                  <a:outerShdw blurRad="38100" dist="38100" dir="2700000" algn="tl">
                    <a:srgbClr val="C0C0C0"/>
                  </a:outerShdw>
                </a:effectLst>
              </a:rPr>
              <a:t>A side effect of some medications</a:t>
            </a:r>
          </a:p>
          <a:p>
            <a:pPr eaLnBrk="1" hangingPunct="1">
              <a:lnSpc>
                <a:spcPct val="90000"/>
              </a:lnSpc>
            </a:pPr>
            <a:endParaRPr lang="en-AU" smtClean="0">
              <a:effectLst>
                <a:outerShdw blurRad="38100" dist="38100" dir="2700000" algn="tl">
                  <a:srgbClr val="C0C0C0"/>
                </a:outerShdw>
              </a:effectLst>
            </a:endParaRPr>
          </a:p>
          <a:p>
            <a:pPr eaLnBrk="1" hangingPunct="1">
              <a:lnSpc>
                <a:spcPct val="90000"/>
              </a:lnSpc>
            </a:pPr>
            <a:r>
              <a:rPr lang="en-AU" smtClean="0">
                <a:effectLst>
                  <a:outerShdw blurRad="38100" dist="38100" dir="2700000" algn="tl">
                    <a:srgbClr val="C0C0C0"/>
                  </a:outerShdw>
                </a:effectLst>
              </a:rPr>
              <a:t>Stress of having another mental illness</a:t>
            </a:r>
          </a:p>
          <a:p>
            <a:pPr eaLnBrk="1" hangingPunct="1">
              <a:lnSpc>
                <a:spcPct val="90000"/>
              </a:lnSpc>
            </a:pPr>
            <a:r>
              <a:rPr lang="en-AU" smtClean="0">
                <a:effectLst>
                  <a:outerShdw blurRad="38100" dist="38100" dir="2700000" algn="tl">
                    <a:srgbClr val="C0C0C0"/>
                  </a:outerShdw>
                </a:effectLst>
              </a:rPr>
              <a:t>Pre-menstrual changes in hormone levels</a:t>
            </a:r>
          </a:p>
          <a:p>
            <a:pPr eaLnBrk="1" hangingPunct="1">
              <a:lnSpc>
                <a:spcPct val="90000"/>
              </a:lnSpc>
            </a:pPr>
            <a:r>
              <a:rPr lang="en-AU" smtClean="0">
                <a:effectLst>
                  <a:outerShdw blurRad="38100" dist="38100" dir="2700000" algn="tl">
                    <a:srgbClr val="C0C0C0"/>
                  </a:outerShdw>
                </a:effectLst>
              </a:rPr>
              <a:t>Lack of exposure to bright light in winter (SAD)</a:t>
            </a:r>
          </a:p>
          <a:p>
            <a:pPr eaLnBrk="1" hangingPunct="1">
              <a:lnSpc>
                <a:spcPct val="90000"/>
              </a:lnSpc>
            </a:pPr>
            <a:r>
              <a:rPr lang="en-AU" smtClean="0">
                <a:effectLst>
                  <a:outerShdw blurRad="38100" dist="38100" dir="2700000" algn="tl">
                    <a:srgbClr val="C0C0C0"/>
                  </a:outerShdw>
                </a:effectLst>
              </a:rPr>
              <a:t>Family history such as having a depressed family member</a:t>
            </a:r>
          </a:p>
          <a:p>
            <a:pPr eaLnBrk="1" hangingPunct="1">
              <a:lnSpc>
                <a:spcPct val="90000"/>
              </a:lnSpc>
            </a:pPr>
            <a:r>
              <a:rPr lang="en-AU" smtClean="0">
                <a:effectLst>
                  <a:outerShdw blurRad="38100" dist="38100" dir="2700000" algn="tl">
                    <a:srgbClr val="C0C0C0"/>
                  </a:outerShdw>
                </a:effectLst>
              </a:rPr>
              <a:t>Having a previous episode of depression</a:t>
            </a:r>
          </a:p>
          <a:p>
            <a:pPr eaLnBrk="1" hangingPunct="1">
              <a:lnSpc>
                <a:spcPct val="90000"/>
              </a:lnSpc>
            </a:pPr>
            <a:r>
              <a:rPr lang="en-AU" smtClean="0">
                <a:effectLst>
                  <a:outerShdw blurRad="38100" dist="38100" dir="2700000" algn="tl">
                    <a:srgbClr val="C0C0C0"/>
                  </a:outerShdw>
                </a:effectLst>
              </a:rPr>
              <a:t>Having a more sensitive emotional nature</a:t>
            </a:r>
          </a:p>
          <a:p>
            <a:pPr eaLnBrk="1" hangingPunct="1">
              <a:lnSpc>
                <a:spcPct val="90000"/>
              </a:lnSpc>
            </a:pPr>
            <a:r>
              <a:rPr lang="en-AU" smtClean="0">
                <a:effectLst>
                  <a:outerShdw blurRad="38100" dist="38100" dir="2700000" algn="tl">
                    <a:srgbClr val="C0C0C0"/>
                  </a:outerShdw>
                </a:effectLst>
              </a:rPr>
              <a:t>Difficult childhood (e.g. abuse, neglect, abandonment)</a:t>
            </a:r>
          </a:p>
          <a:p>
            <a:pPr eaLnBrk="1" hangingPunct="1">
              <a:lnSpc>
                <a:spcPct val="90000"/>
              </a:lnSpc>
            </a:pPr>
            <a:r>
              <a:rPr lang="en-AU" smtClean="0">
                <a:effectLst>
                  <a:outerShdw blurRad="38100" dist="38100" dir="2700000" algn="tl">
                    <a:srgbClr val="C0C0C0"/>
                  </a:outerShdw>
                </a:effectLst>
              </a:rPr>
              <a:t>Substance/drug misuse especially alcohol &amp; tranquilisers</a:t>
            </a:r>
          </a:p>
          <a:p>
            <a:pPr eaLnBrk="1" hangingPunct="1">
              <a:lnSpc>
                <a:spcPct val="90000"/>
              </a:lnSpc>
            </a:pPr>
            <a:r>
              <a:rPr lang="en-AU" smtClean="0">
                <a:effectLst>
                  <a:outerShdw blurRad="38100" dist="38100" dir="2700000" algn="tl">
                    <a:srgbClr val="C0C0C0"/>
                  </a:outerShdw>
                </a:effectLst>
              </a:rPr>
              <a:t>Chemical (neurotransmitter) imbalance</a:t>
            </a:r>
          </a:p>
          <a:p>
            <a:pPr>
              <a:lnSpc>
                <a:spcPct val="90000"/>
              </a:lnSpc>
            </a:pPr>
            <a:endParaRPr lang="en-AU"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Rot="1" noChangeArrowheads="1" noTextEdit="1"/>
          </p:cNvSpPr>
          <p:nvPr>
            <p:ph type="sldImg"/>
          </p:nvPr>
        </p:nvSpPr>
        <p:spPr>
          <a:ln/>
        </p:spPr>
      </p:sp>
      <p:sp>
        <p:nvSpPr>
          <p:cNvPr id="427011" name="Rectangle 3"/>
          <p:cNvSpPr>
            <a:spLocks noGrp="1" noChangeArrowheads="1"/>
          </p:cNvSpPr>
          <p:nvPr>
            <p:ph type="body" idx="1"/>
          </p:nvPr>
        </p:nvSpPr>
        <p:spPr>
          <a:noFill/>
          <a:ln/>
        </p:spPr>
        <p:txBody>
          <a:bodyPr/>
          <a:lstStyle/>
          <a:p>
            <a:pPr eaLnBrk="1" hangingPunct="1">
              <a:lnSpc>
                <a:spcPct val="80000"/>
              </a:lnSpc>
            </a:pPr>
            <a:r>
              <a:rPr lang="en-AU" sz="800" smtClean="0">
                <a:effectLst>
                  <a:outerShdw blurRad="38100" dist="38100" dir="2700000" algn="tl">
                    <a:srgbClr val="C0C0C0"/>
                  </a:outerShdw>
                </a:effectLst>
              </a:rPr>
              <a:t>The main symptom of generalized anxiety disorder is overwhelming, unfounded anxiety and worry (about things that may go wrong or one’s inability to cope) accompanied by multiple physical and psychological symptoms of anxiety or tension occurring more days than not, for at least 6 months. </a:t>
            </a:r>
          </a:p>
          <a:p>
            <a:pPr eaLnBrk="1" hangingPunct="1">
              <a:lnSpc>
                <a:spcPct val="80000"/>
              </a:lnSpc>
            </a:pPr>
            <a:r>
              <a:rPr lang="en-AU" sz="800" smtClean="0">
                <a:effectLst>
                  <a:outerShdw blurRad="38100" dist="38100" dir="2700000" algn="tl">
                    <a:srgbClr val="C0C0C0"/>
                  </a:outerShdw>
                </a:effectLst>
              </a:rPr>
              <a:t>People with GAD worry excessively about money, health, family &amp; work, even when there are no signs of trouble. This anxiety appears difficult to control.</a:t>
            </a:r>
          </a:p>
          <a:p>
            <a:pPr eaLnBrk="1" hangingPunct="1">
              <a:lnSpc>
                <a:spcPct val="80000"/>
              </a:lnSpc>
            </a:pPr>
            <a:r>
              <a:rPr lang="en-AU" sz="800" smtClean="0">
                <a:effectLst>
                  <a:outerShdw blurRad="38100" dist="38100" dir="2700000" algn="tl">
                    <a:srgbClr val="C0C0C0"/>
                  </a:outerShdw>
                </a:effectLst>
              </a:rPr>
              <a:t>Physical symptoms include fast or pounding heart, headaches, stomach pains, tremors, muscle tensions, inability to relax, dizziness, sweating, dry mouth</a:t>
            </a:r>
          </a:p>
          <a:p>
            <a:pPr eaLnBrk="1" hangingPunct="1">
              <a:lnSpc>
                <a:spcPct val="80000"/>
              </a:lnSpc>
            </a:pPr>
            <a:r>
              <a:rPr lang="en-AU" sz="800" smtClean="0">
                <a:effectLst>
                  <a:outerShdw blurRad="38100" dist="38100" dir="2700000" algn="tl">
                    <a:srgbClr val="C0C0C0"/>
                  </a:outerShdw>
                </a:effectLst>
              </a:rPr>
              <a:t>Psychological symptoms include excessive worry, irritability, restlessness, feeling on edge, difficulty concentrating, mind going blank and sleep disturbances.</a:t>
            </a:r>
          </a:p>
          <a:p>
            <a:pPr eaLnBrk="1" hangingPunct="1">
              <a:lnSpc>
                <a:spcPct val="80000"/>
              </a:lnSpc>
            </a:pPr>
            <a:r>
              <a:rPr lang="en-AU" sz="800" smtClean="0">
                <a:effectLst>
                  <a:outerShdw blurRad="38100" dist="38100" dir="2700000" algn="tl">
                    <a:srgbClr val="C0C0C0"/>
                  </a:outerShdw>
                </a:effectLst>
              </a:rPr>
              <a:t>GAD can make it difficult for people to concentrate at work, function at home and generally get on with their lives. </a:t>
            </a:r>
          </a:p>
          <a:p>
            <a:pPr eaLnBrk="1" hangingPunct="1">
              <a:lnSpc>
                <a:spcPct val="80000"/>
              </a:lnSpc>
            </a:pPr>
            <a:r>
              <a:rPr lang="en-AU" sz="800" smtClean="0">
                <a:effectLst>
                  <a:outerShdw blurRad="38100" dist="38100" dir="2700000" algn="tl">
                    <a:srgbClr val="C0C0C0"/>
                  </a:outerShdw>
                </a:effectLst>
              </a:rPr>
              <a:t>A person with a panic disorder suffers from panic attacks and is afraid that a panic attack might occur</a:t>
            </a:r>
          </a:p>
          <a:p>
            <a:pPr eaLnBrk="1" hangingPunct="1">
              <a:lnSpc>
                <a:spcPct val="80000"/>
              </a:lnSpc>
            </a:pPr>
            <a:r>
              <a:rPr lang="en-AU" sz="800" smtClean="0">
                <a:effectLst>
                  <a:outerShdw blurRad="38100" dist="38100" dir="2700000" algn="tl">
                    <a:srgbClr val="C0C0C0"/>
                  </a:outerShdw>
                </a:effectLst>
              </a:rPr>
              <a:t>A panic attack is a sudden onset of intense apprehension, fear or terror. These attacks can begin suddenly and develop rapidly. This intense fear is inappropriate for the circumstances in which it is occurring.</a:t>
            </a:r>
          </a:p>
          <a:p>
            <a:pPr eaLnBrk="1" hangingPunct="1">
              <a:lnSpc>
                <a:spcPct val="80000"/>
              </a:lnSpc>
            </a:pPr>
            <a:r>
              <a:rPr lang="en-AU" sz="800" smtClean="0">
                <a:effectLst>
                  <a:outerShdw blurRad="38100" dist="38100" dir="2700000" algn="tl">
                    <a:srgbClr val="C0C0C0"/>
                  </a:outerShdw>
                </a:effectLst>
              </a:rPr>
              <a:t>The person experiencing a panic attack often feels there is impending doom or death. Many of the symptoms are physical ones such as dizziness, shaking, feeling sweaty, nausea, hyperventilating and rapid heartbeat. Many of the physical symptoms can appear similar to those of a heart attack. </a:t>
            </a:r>
          </a:p>
          <a:p>
            <a:pPr eaLnBrk="1" hangingPunct="1">
              <a:lnSpc>
                <a:spcPct val="80000"/>
              </a:lnSpc>
            </a:pPr>
            <a:r>
              <a:rPr lang="en-AU" sz="800" smtClean="0">
                <a:effectLst>
                  <a:outerShdw blurRad="38100" dist="38100" dir="2700000" algn="tl">
                    <a:srgbClr val="C0C0C0"/>
                  </a:outerShdw>
                </a:effectLst>
              </a:rPr>
              <a:t>One Canadian study has shown that one person out of 4 who goes to emergency for chest pains is having a panic attack. </a:t>
            </a:r>
          </a:p>
          <a:p>
            <a:pPr eaLnBrk="1" hangingPunct="1">
              <a:lnSpc>
                <a:spcPct val="80000"/>
              </a:lnSpc>
            </a:pPr>
            <a:r>
              <a:rPr lang="en-AU" sz="800" smtClean="0">
                <a:effectLst>
                  <a:outerShdw blurRad="38100" dist="38100" dir="2700000" algn="tl">
                    <a:srgbClr val="C0C0C0"/>
                  </a:outerShdw>
                </a:effectLst>
              </a:rPr>
              <a:t>Once a person has one of these attacks they often fear another attack and may avoid places where attacks have occurred.</a:t>
            </a:r>
          </a:p>
          <a:p>
            <a:pPr eaLnBrk="1" hangingPunct="1">
              <a:lnSpc>
                <a:spcPct val="80000"/>
              </a:lnSpc>
            </a:pPr>
            <a:r>
              <a:rPr lang="en-AU" sz="800" smtClean="0">
                <a:effectLst>
                  <a:outerShdw blurRad="38100" dist="38100" dir="2700000" algn="tl">
                    <a:srgbClr val="C0C0C0"/>
                  </a:outerShdw>
                </a:effectLst>
              </a:rPr>
              <a:t>People may also avoid exercise or other activities that may produce physical sensations similar to those if a panic attack.</a:t>
            </a:r>
          </a:p>
          <a:p>
            <a:pPr eaLnBrk="1" hangingPunct="1">
              <a:lnSpc>
                <a:spcPct val="80000"/>
              </a:lnSpc>
            </a:pPr>
            <a:r>
              <a:rPr lang="en-AU" sz="800" smtClean="0">
                <a:effectLst>
                  <a:outerShdw blurRad="38100" dist="38100" dir="2700000" algn="tl">
                    <a:srgbClr val="C0C0C0"/>
                  </a:outerShdw>
                </a:effectLst>
              </a:rPr>
              <a:t>A person with a phobia avoids or restricts activities because of fear. This fear appears persistent, excessive and unreasonable.</a:t>
            </a:r>
          </a:p>
          <a:p>
            <a:pPr eaLnBrk="1" hangingPunct="1">
              <a:lnSpc>
                <a:spcPct val="80000"/>
              </a:lnSpc>
            </a:pPr>
            <a:r>
              <a:rPr lang="en-AU" sz="800" smtClean="0">
                <a:effectLst>
                  <a:outerShdw blurRad="38100" dist="38100" dir="2700000" algn="tl">
                    <a:srgbClr val="C0C0C0"/>
                  </a:outerShdw>
                </a:effectLst>
              </a:rPr>
              <a:t>They may have an unreasonably strong fear of specific places or events and often avoid these situations completely. Commonly feared situations include leaving home, crowds, or public places, open spaces, speaking in public, travelling in buses, trains, planes, and social events</a:t>
            </a:r>
          </a:p>
          <a:p>
            <a:pPr eaLnBrk="1" hangingPunct="1">
              <a:lnSpc>
                <a:spcPct val="80000"/>
              </a:lnSpc>
            </a:pPr>
            <a:r>
              <a:rPr lang="en-AU" sz="800" smtClean="0">
                <a:effectLst>
                  <a:outerShdw blurRad="38100" dist="38100" dir="2700000" algn="tl">
                    <a:srgbClr val="C0C0C0"/>
                  </a:outerShdw>
                </a:effectLst>
              </a:rPr>
              <a:t>The following constitute phobic disorders:</a:t>
            </a:r>
          </a:p>
          <a:p>
            <a:pPr eaLnBrk="1" hangingPunct="1">
              <a:lnSpc>
                <a:spcPct val="80000"/>
              </a:lnSpc>
            </a:pPr>
            <a:r>
              <a:rPr lang="en-AU" sz="800" smtClean="0">
                <a:effectLst>
                  <a:outerShdw blurRad="38100" dist="38100" dir="2700000" algn="tl">
                    <a:srgbClr val="C0C0C0"/>
                  </a:outerShdw>
                </a:effectLst>
              </a:rPr>
              <a:t>Some people who suffer reoccurring panic attacks progressively develop a fear of going back to the places or repeating the activities associated of an attack, they avoid places and situations that would be hard to get out of quickly in the event of an attack, and adopt safe behaviours close to home. </a:t>
            </a:r>
          </a:p>
          <a:p>
            <a:pPr eaLnBrk="1" hangingPunct="1">
              <a:lnSpc>
                <a:spcPct val="80000"/>
              </a:lnSpc>
            </a:pPr>
            <a:r>
              <a:rPr lang="en-AU" sz="800" smtClean="0">
                <a:effectLst>
                  <a:outerShdw blurRad="38100" dist="38100" dir="2700000" algn="tl">
                    <a:srgbClr val="C0C0C0"/>
                  </a:outerShdw>
                </a:effectLst>
              </a:rPr>
              <a:t>When this type of fear and avoidance is present the panic disorder is complicated by agoraphobia, so contrary to popular belief agoraphobia is not simply a fear of open spaces. </a:t>
            </a:r>
          </a:p>
          <a:p>
            <a:pPr eaLnBrk="1" hangingPunct="1">
              <a:lnSpc>
                <a:spcPct val="80000"/>
              </a:lnSpc>
            </a:pPr>
            <a:r>
              <a:rPr lang="en-AU" sz="800" smtClean="0">
                <a:effectLst>
                  <a:outerShdw blurRad="38100" dist="38100" dir="2700000" algn="tl">
                    <a:srgbClr val="C0C0C0"/>
                  </a:outerShdw>
                </a:effectLst>
              </a:rPr>
              <a:t>Involves avoidance of situations because of the fear of a panic attack occurring. Some people avoid leaving their home for fear of a panic attack occurring. Other people avoid certain situations (for example shops, driving in a car) where a panic attack has occurred. </a:t>
            </a:r>
          </a:p>
          <a:p>
            <a:pPr eaLnBrk="1" hangingPunct="1">
              <a:lnSpc>
                <a:spcPct val="80000"/>
              </a:lnSpc>
            </a:pPr>
            <a:r>
              <a:rPr lang="en-AU" sz="800" smtClean="0">
                <a:effectLst>
                  <a:outerShdw blurRad="38100" dist="38100" dir="2700000" algn="tl">
                    <a:srgbClr val="C0C0C0"/>
                  </a:outerShdw>
                </a:effectLst>
              </a:rPr>
              <a:t>Is the fear of any situation where public scrutiny may be possible, usually with the fear of behaving in a way that is embarrassing or humiliating. </a:t>
            </a:r>
          </a:p>
          <a:p>
            <a:pPr eaLnBrk="1" hangingPunct="1">
              <a:lnSpc>
                <a:spcPct val="80000"/>
              </a:lnSpc>
            </a:pPr>
            <a:r>
              <a:rPr lang="en-AU" sz="800" smtClean="0">
                <a:effectLst>
                  <a:outerShdw blurRad="38100" dist="38100" dir="2700000" algn="tl">
                    <a:srgbClr val="C0C0C0"/>
                  </a:outerShdw>
                </a:effectLst>
              </a:rPr>
              <a:t>The key fear is that others will think badly of the person. </a:t>
            </a:r>
          </a:p>
          <a:p>
            <a:pPr>
              <a:lnSpc>
                <a:spcPct val="80000"/>
              </a:lnSpc>
            </a:pPr>
            <a:r>
              <a:rPr lang="en-AU" sz="800" smtClean="0">
                <a:effectLst>
                  <a:outerShdw blurRad="38100" dist="38100" dir="2700000" algn="tl">
                    <a:srgbClr val="C0C0C0"/>
                  </a:outerShdw>
                </a:effectLst>
              </a:rPr>
              <a:t> Example fear of spiders or fear of heights. Because they only involve specific situations, these phobias are less disabling than agoraphobia and social phobia. </a:t>
            </a:r>
          </a:p>
          <a:p>
            <a:pPr eaLnBrk="1" hangingPunct="1">
              <a:lnSpc>
                <a:spcPct val="80000"/>
              </a:lnSpc>
            </a:pPr>
            <a:r>
              <a:rPr lang="en-AU" sz="800" smtClean="0">
                <a:effectLst>
                  <a:outerShdw blurRad="38100" dist="38100" dir="2700000" algn="tl">
                    <a:srgbClr val="C0C0C0"/>
                  </a:outerShdw>
                </a:effectLst>
              </a:rPr>
              <a:t>Acute stress disorder and PTSD occur after a distressing or catastrophic event. This event may involve actual or threatened death, or serious injury. Alternatively it may involve witnessing such an event or learning about such an experience of a family member or close friend</a:t>
            </a:r>
          </a:p>
          <a:p>
            <a:pPr eaLnBrk="1" hangingPunct="1">
              <a:lnSpc>
                <a:spcPct val="80000"/>
              </a:lnSpc>
            </a:pPr>
            <a:r>
              <a:rPr lang="en-AU" sz="800" smtClean="0">
                <a:effectLst>
                  <a:outerShdw blurRad="38100" dist="38100" dir="2700000" algn="tl">
                    <a:srgbClr val="C0C0C0"/>
                  </a:outerShdw>
                </a:effectLst>
              </a:rPr>
              <a:t>In acute stress disorder the person gets over the event within a month, whereas in PTSD the distress lasts longer. </a:t>
            </a:r>
          </a:p>
          <a:p>
            <a:pPr eaLnBrk="1" hangingPunct="1">
              <a:lnSpc>
                <a:spcPct val="80000"/>
              </a:lnSpc>
            </a:pPr>
            <a:r>
              <a:rPr lang="en-AU" sz="800" smtClean="0">
                <a:effectLst>
                  <a:outerShdw blurRad="38100" dist="38100" dir="2700000" algn="tl">
                    <a:srgbClr val="C0C0C0"/>
                  </a:outerShdw>
                </a:effectLst>
              </a:rPr>
              <a:t>A person is more likely to develop PTSD if their response to the traumatic event involved intense fear, helplessness or horror. A study of Vietnam war veterans exposed to the traumatic events of war found that 20% of them developed PTSD</a:t>
            </a:r>
          </a:p>
          <a:p>
            <a:pPr eaLnBrk="1" hangingPunct="1">
              <a:lnSpc>
                <a:spcPct val="80000"/>
              </a:lnSpc>
            </a:pPr>
            <a:r>
              <a:rPr lang="en-AU" sz="800" smtClean="0">
                <a:effectLst>
                  <a:outerShdw blurRad="38100" dist="38100" dir="2700000" algn="tl">
                    <a:srgbClr val="C0C0C0"/>
                  </a:outerShdw>
                </a:effectLst>
              </a:rPr>
              <a:t>A major symptom is re-experiencing the trauma. This may be in the form of recurrent dreams of the event, flashbacks, intrusive memories or unrest in situations that bring back memories of the original trauma.</a:t>
            </a:r>
          </a:p>
          <a:p>
            <a:pPr eaLnBrk="1" hangingPunct="1">
              <a:lnSpc>
                <a:spcPct val="80000"/>
              </a:lnSpc>
            </a:pPr>
            <a:r>
              <a:rPr lang="en-AU" sz="800" smtClean="0">
                <a:effectLst>
                  <a:outerShdw blurRad="38100" dist="38100" dir="2700000" algn="tl">
                    <a:srgbClr val="C0C0C0"/>
                  </a:outerShdw>
                </a:effectLst>
              </a:rPr>
              <a:t>There is avoidance behaviour such as persistent avoidance of stimuli associated with the event, emotional numbing, which may continue for months or years, or reduced interest in others and the outside world. </a:t>
            </a:r>
          </a:p>
          <a:p>
            <a:pPr eaLnBrk="1" hangingPunct="1">
              <a:lnSpc>
                <a:spcPct val="80000"/>
              </a:lnSpc>
            </a:pPr>
            <a:r>
              <a:rPr lang="en-AU" sz="800" smtClean="0">
                <a:effectLst>
                  <a:outerShdw blurRad="38100" dist="38100" dir="2700000" algn="tl">
                    <a:srgbClr val="C0C0C0"/>
                  </a:outerShdw>
                </a:effectLst>
              </a:rPr>
              <a:t>Also persistent symptoms of increased arousal occur (hypervigilence, irritability, exaggerated startle response, outbursts of rage, insomnia). </a:t>
            </a:r>
          </a:p>
          <a:p>
            <a:pPr eaLnBrk="1" hangingPunct="1">
              <a:lnSpc>
                <a:spcPct val="80000"/>
              </a:lnSpc>
            </a:pPr>
            <a:r>
              <a:rPr lang="en-AU" sz="800" smtClean="0">
                <a:effectLst>
                  <a:outerShdw blurRad="38100" dist="38100" dir="2700000" algn="tl">
                    <a:srgbClr val="C0C0C0"/>
                  </a:outerShdw>
                </a:effectLst>
              </a:rPr>
              <a:t>This form of anxiety disorder is the least common however is extremely disabling.</a:t>
            </a:r>
          </a:p>
          <a:p>
            <a:pPr eaLnBrk="1" hangingPunct="1">
              <a:lnSpc>
                <a:spcPct val="80000"/>
              </a:lnSpc>
            </a:pPr>
            <a:endParaRPr lang="en-AU" sz="800" smtClean="0">
              <a:effectLst>
                <a:outerShdw blurRad="38100" dist="38100" dir="2700000" algn="tl">
                  <a:srgbClr val="C0C0C0"/>
                </a:outerShdw>
              </a:effectLst>
            </a:endParaRPr>
          </a:p>
          <a:p>
            <a:pPr eaLnBrk="1" hangingPunct="1">
              <a:lnSpc>
                <a:spcPct val="80000"/>
              </a:lnSpc>
            </a:pPr>
            <a:r>
              <a:rPr lang="en-AU" sz="800" smtClean="0">
                <a:effectLst>
                  <a:outerShdw blurRad="38100" dist="38100" dir="2700000" algn="tl">
                    <a:srgbClr val="C0C0C0"/>
                  </a:outerShdw>
                </a:effectLst>
              </a:rPr>
              <a:t>Obsessional thoughts and compulsive behaviours accompany the feelings of anxiety. Obsessional thoughts are recurrent thoughts, impulses or images that are experienced as intrusive unwanted and inappropriate and that cause marked anxiety e.g. fears of contamination or harm</a:t>
            </a:r>
          </a:p>
          <a:p>
            <a:pPr>
              <a:lnSpc>
                <a:spcPct val="80000"/>
              </a:lnSpc>
            </a:pPr>
            <a:endParaRPr lang="en-AU" sz="800" smtClean="0">
              <a:effectLst>
                <a:outerShdw blurRad="38100" dist="38100" dir="2700000" algn="tl">
                  <a:srgbClr val="C0C0C0"/>
                </a:outerShdw>
              </a:effectLst>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Rectangle 2"/>
          <p:cNvSpPr>
            <a:spLocks noRot="1" noChangeArrowheads="1" noTextEdit="1"/>
          </p:cNvSpPr>
          <p:nvPr>
            <p:ph type="sldImg"/>
          </p:nvPr>
        </p:nvSpPr>
        <p:spPr>
          <a:ln/>
        </p:spPr>
      </p:sp>
      <p:sp>
        <p:nvSpPr>
          <p:cNvPr id="444419" name="Rectangle 3"/>
          <p:cNvSpPr>
            <a:spLocks noGrp="1" noChangeArrowheads="1"/>
          </p:cNvSpPr>
          <p:nvPr>
            <p:ph type="body" idx="1"/>
          </p:nvPr>
        </p:nvSpPr>
        <p:spPr>
          <a:noFill/>
          <a:ln/>
        </p:spPr>
        <p:txBody>
          <a:bodyPr/>
          <a:lstStyle/>
          <a:p>
            <a:pPr eaLnBrk="1" hangingPunct="1"/>
            <a:r>
              <a:rPr lang="en-AU" smtClean="0">
                <a:effectLst>
                  <a:outerShdw blurRad="38100" dist="38100" dir="2700000" algn="tl">
                    <a:srgbClr val="C0C0C0"/>
                  </a:outerShdw>
                </a:effectLst>
              </a:rPr>
              <a:t>Some people develop ways of reducing their anxiety that cause further problems. </a:t>
            </a:r>
          </a:p>
          <a:p>
            <a:pPr eaLnBrk="1" hangingPunct="1"/>
            <a:r>
              <a:rPr lang="en-AU" smtClean="0"/>
              <a:t>For example, people with phobias avoid anxiety provoking situations. </a:t>
            </a:r>
          </a:p>
          <a:p>
            <a:pPr eaLnBrk="1" hangingPunct="1"/>
            <a:r>
              <a:rPr lang="en-AU" smtClean="0"/>
              <a:t>This avoidance reduces their anxiety in the short term but can limit their lives in important ways. </a:t>
            </a:r>
          </a:p>
          <a:p>
            <a:pPr eaLnBrk="1" hangingPunct="1"/>
            <a:r>
              <a:rPr lang="en-AU" smtClean="0"/>
              <a:t>Similarly people with compulsions reduce their anxiety by repetitive acts such as checking or washing hands. </a:t>
            </a:r>
          </a:p>
          <a:p>
            <a:pPr eaLnBrk="1" hangingPunct="1"/>
            <a:r>
              <a:rPr lang="en-AU" smtClean="0"/>
              <a:t>The compulsions then become problems in themselves. </a:t>
            </a:r>
          </a:p>
          <a:p>
            <a:pPr eaLnBrk="1" hangingPunct="1"/>
            <a:endParaRPr lang="en-AU" smtClean="0"/>
          </a:p>
          <a:p>
            <a:pPr eaLnBrk="1" hangingPunct="1"/>
            <a:endParaRPr lang="en-AU" smtClean="0">
              <a:effectLst>
                <a:outerShdw blurRad="38100" dist="38100" dir="2700000" algn="tl">
                  <a:srgbClr val="C0C0C0"/>
                </a:outerShdw>
              </a:effectLst>
            </a:endParaRPr>
          </a:p>
          <a:p>
            <a:endParaRPr lang="en-AU"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7"/>
          <p:cNvSpPr txBox="1">
            <a:spLocks noGrp="1" noChangeArrowheads="1"/>
          </p:cNvSpPr>
          <p:nvPr/>
        </p:nvSpPr>
        <p:spPr bwMode="auto">
          <a:xfrm>
            <a:off x="3811588" y="9364663"/>
            <a:ext cx="2914650" cy="493712"/>
          </a:xfrm>
          <a:prstGeom prst="rect">
            <a:avLst/>
          </a:prstGeom>
          <a:noFill/>
          <a:ln w="9525">
            <a:noFill/>
            <a:miter lim="800000"/>
            <a:headEnd/>
            <a:tailEnd/>
          </a:ln>
        </p:spPr>
        <p:txBody>
          <a:bodyPr anchor="b"/>
          <a:lstStyle/>
          <a:p>
            <a:pPr algn="r"/>
            <a:fld id="{7FDDA40F-4EAB-4BBD-950A-C93D2A39A074}" type="slidenum">
              <a:rPr lang="en-AU" sz="1200">
                <a:latin typeface="Arial" charset="0"/>
              </a:rPr>
              <a:pPr algn="r"/>
              <a:t>31</a:t>
            </a:fld>
            <a:endParaRPr lang="en-AU" sz="1200">
              <a:latin typeface="Arial" charset="0"/>
            </a:endParaRPr>
          </a:p>
        </p:txBody>
      </p:sp>
      <p:sp>
        <p:nvSpPr>
          <p:cNvPr id="353283" name="Rectangle 2"/>
          <p:cNvSpPr>
            <a:spLocks noRot="1" noChangeArrowheads="1" noTextEdit="1"/>
          </p:cNvSpPr>
          <p:nvPr>
            <p:ph type="sldImg"/>
          </p:nvPr>
        </p:nvSpPr>
        <p:spPr>
          <a:ln/>
        </p:spPr>
      </p:sp>
      <p:sp>
        <p:nvSpPr>
          <p:cNvPr id="353284" name="Rectangle 3"/>
          <p:cNvSpPr>
            <a:spLocks noGrp="1" noChangeArrowheads="1"/>
          </p:cNvSpPr>
          <p:nvPr>
            <p:ph type="body" idx="1"/>
          </p:nvPr>
        </p:nvSpPr>
        <p:spPr>
          <a:noFill/>
          <a:ln/>
        </p:spPr>
        <p:txBody>
          <a:bodyPr/>
          <a:lstStyle/>
          <a:p>
            <a:pPr eaLnBrk="1" hangingPunct="1"/>
            <a:r>
              <a:rPr lang="en-AU" smtClean="0">
                <a:effectLst>
                  <a:outerShdw blurRad="38100" dist="38100" dir="2700000" algn="tl">
                    <a:srgbClr val="C0C0C0"/>
                  </a:outerShdw>
                </a:effectLst>
              </a:rPr>
              <a:t>Like a lot of other medical terms the term psychosis has its origin in two Greek words psych meaning the mind and osis meaning a state of illness.</a:t>
            </a:r>
            <a:endParaRPr lang="en-US" smtClean="0">
              <a:effectLst>
                <a:outerShdw blurRad="38100" dist="38100" dir="2700000" algn="tl">
                  <a:srgbClr val="C0C0C0"/>
                </a:outerShdw>
              </a:effectLst>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Rectangle 7"/>
          <p:cNvSpPr txBox="1">
            <a:spLocks noGrp="1" noChangeArrowheads="1"/>
          </p:cNvSpPr>
          <p:nvPr/>
        </p:nvSpPr>
        <p:spPr bwMode="auto">
          <a:xfrm>
            <a:off x="3811588" y="9364663"/>
            <a:ext cx="2914650" cy="493712"/>
          </a:xfrm>
          <a:prstGeom prst="rect">
            <a:avLst/>
          </a:prstGeom>
          <a:noFill/>
          <a:ln w="9525">
            <a:noFill/>
            <a:miter lim="800000"/>
            <a:headEnd/>
            <a:tailEnd/>
          </a:ln>
        </p:spPr>
        <p:txBody>
          <a:bodyPr anchor="b"/>
          <a:lstStyle/>
          <a:p>
            <a:pPr algn="r"/>
            <a:fld id="{B4B4F02B-4990-453F-9446-8EB22EF59EF1}" type="slidenum">
              <a:rPr lang="en-AU" sz="1200">
                <a:latin typeface="Arial" charset="0"/>
              </a:rPr>
              <a:pPr algn="r"/>
              <a:t>32</a:t>
            </a:fld>
            <a:endParaRPr lang="en-AU" sz="1200">
              <a:latin typeface="Arial" charset="0"/>
            </a:endParaRPr>
          </a:p>
        </p:txBody>
      </p:sp>
      <p:sp>
        <p:nvSpPr>
          <p:cNvPr id="357379" name="Rectangle 2"/>
          <p:cNvSpPr>
            <a:spLocks noRot="1" noChangeArrowheads="1" noTextEdit="1"/>
          </p:cNvSpPr>
          <p:nvPr>
            <p:ph type="sldImg"/>
          </p:nvPr>
        </p:nvSpPr>
        <p:spPr>
          <a:ln/>
        </p:spPr>
      </p:sp>
      <p:sp>
        <p:nvSpPr>
          <p:cNvPr id="3573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7"/>
          <p:cNvSpPr txBox="1">
            <a:spLocks noGrp="1" noChangeArrowheads="1"/>
          </p:cNvSpPr>
          <p:nvPr/>
        </p:nvSpPr>
        <p:spPr bwMode="auto">
          <a:xfrm>
            <a:off x="3811588" y="9364663"/>
            <a:ext cx="2914650" cy="493712"/>
          </a:xfrm>
          <a:prstGeom prst="rect">
            <a:avLst/>
          </a:prstGeom>
          <a:noFill/>
          <a:ln w="9525">
            <a:noFill/>
            <a:miter lim="800000"/>
            <a:headEnd/>
            <a:tailEnd/>
          </a:ln>
        </p:spPr>
        <p:txBody>
          <a:bodyPr anchor="b"/>
          <a:lstStyle/>
          <a:p>
            <a:pPr algn="r"/>
            <a:fld id="{A3F5EB51-B868-4577-8EBA-B90E7CBB21F2}" type="slidenum">
              <a:rPr lang="en-AU" sz="1200">
                <a:latin typeface="Arial" charset="0"/>
              </a:rPr>
              <a:pPr algn="r"/>
              <a:t>34</a:t>
            </a:fld>
            <a:endParaRPr lang="en-AU" sz="1200">
              <a:latin typeface="Arial" charset="0"/>
            </a:endParaRPr>
          </a:p>
        </p:txBody>
      </p:sp>
      <p:sp>
        <p:nvSpPr>
          <p:cNvPr id="360451" name="Rectangle 2"/>
          <p:cNvSpPr>
            <a:spLocks noRot="1" noChangeArrowheads="1" noTextEdit="1"/>
          </p:cNvSpPr>
          <p:nvPr>
            <p:ph type="sldImg"/>
          </p:nvPr>
        </p:nvSpPr>
        <p:spPr>
          <a:ln/>
        </p:spPr>
      </p:sp>
      <p:sp>
        <p:nvSpPr>
          <p:cNvPr id="360452" name="Rectangle 3"/>
          <p:cNvSpPr>
            <a:spLocks noGrp="1" noChangeArrowheads="1"/>
          </p:cNvSpPr>
          <p:nvPr>
            <p:ph type="body" idx="1"/>
          </p:nvPr>
        </p:nvSpPr>
        <p:spPr>
          <a:noFill/>
          <a:ln/>
        </p:spPr>
        <p:txBody>
          <a:bodyPr/>
          <a:lstStyle/>
          <a:p>
            <a:pPr eaLnBrk="1" hangingPunct="1"/>
            <a:r>
              <a:rPr lang="en-AU" smtClean="0"/>
              <a:t>E.g. someone may be convinced by the way cars are parked outside their house that they are being watched by ASIO. Another person might be on a train and see a newspaper being folded by another passenger, and would suddenly know that this is a sign they have been chosen to give birth to a new Christ</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7"/>
          <p:cNvSpPr txBox="1">
            <a:spLocks noGrp="1" noChangeArrowheads="1"/>
          </p:cNvSpPr>
          <p:nvPr/>
        </p:nvSpPr>
        <p:spPr bwMode="auto">
          <a:xfrm>
            <a:off x="3811588" y="9364663"/>
            <a:ext cx="2914650" cy="493712"/>
          </a:xfrm>
          <a:prstGeom prst="rect">
            <a:avLst/>
          </a:prstGeom>
          <a:noFill/>
          <a:ln w="9525">
            <a:noFill/>
            <a:miter lim="800000"/>
            <a:headEnd/>
            <a:tailEnd/>
          </a:ln>
        </p:spPr>
        <p:txBody>
          <a:bodyPr anchor="b"/>
          <a:lstStyle/>
          <a:p>
            <a:pPr algn="r"/>
            <a:fld id="{5B5CA4DB-D24D-45D0-9E18-DB6E6B74DA18}" type="slidenum">
              <a:rPr lang="en-AU" sz="1200">
                <a:latin typeface="Arial" charset="0"/>
              </a:rPr>
              <a:pPr algn="r"/>
              <a:t>35</a:t>
            </a:fld>
            <a:endParaRPr lang="en-AU" sz="1200">
              <a:latin typeface="Arial" charset="0"/>
            </a:endParaRPr>
          </a:p>
        </p:txBody>
      </p:sp>
      <p:sp>
        <p:nvSpPr>
          <p:cNvPr id="362499" name="Rectangle 2"/>
          <p:cNvSpPr>
            <a:spLocks noRot="1" noChangeArrowheads="1" noTextEdit="1"/>
          </p:cNvSpPr>
          <p:nvPr>
            <p:ph type="sldImg"/>
          </p:nvPr>
        </p:nvSpPr>
        <p:spPr>
          <a:ln/>
        </p:spPr>
      </p:sp>
      <p:sp>
        <p:nvSpPr>
          <p:cNvPr id="362500" name="Rectangle 3"/>
          <p:cNvSpPr>
            <a:spLocks noGrp="1" noChangeArrowheads="1"/>
          </p:cNvSpPr>
          <p:nvPr>
            <p:ph type="body" idx="1"/>
          </p:nvPr>
        </p:nvSpPr>
        <p:spPr>
          <a:noFill/>
          <a:ln/>
        </p:spPr>
        <p:txBody>
          <a:bodyPr/>
          <a:lstStyle/>
          <a:p>
            <a:pPr eaLnBrk="1" hangingPunct="1"/>
            <a:r>
              <a:rPr lang="en-AU" smtClean="0">
                <a:effectLst>
                  <a:outerShdw blurRad="38100" dist="38100" dir="2700000" algn="tl">
                    <a:srgbClr val="C0C0C0"/>
                  </a:outerShdw>
                </a:effectLst>
              </a:rPr>
              <a:t>Delusions can lead to bizarre behaviour. Someone who seriously believes he’s being watched by aliens may stay up all night and become very secretive. Another person who’s convinced she’s on a mission to God to lead people into the Chosen Land may stop passers –by to recruit them and this could put her at great risk</a:t>
            </a:r>
          </a:p>
          <a:p>
            <a:pPr eaLnBrk="1" hangingPunct="1"/>
            <a:r>
              <a:rPr lang="en-AU" smtClean="0">
                <a:effectLst>
                  <a:outerShdw blurRad="38100" dist="38100" dir="2700000" algn="tl">
                    <a:srgbClr val="C0C0C0"/>
                  </a:outerShdw>
                </a:effectLst>
              </a:rPr>
              <a:t>For some people delusions may be quite harmless and even a source of comfort. For others though they can be serious and lead them into dangerous situations. Someone who feels constantly persecuted for example may become suicidal</a:t>
            </a:r>
          </a:p>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7"/>
          <p:cNvSpPr txBox="1">
            <a:spLocks noGrp="1" noChangeArrowheads="1"/>
          </p:cNvSpPr>
          <p:nvPr/>
        </p:nvSpPr>
        <p:spPr bwMode="auto">
          <a:xfrm>
            <a:off x="3811588" y="9364663"/>
            <a:ext cx="2914650" cy="493712"/>
          </a:xfrm>
          <a:prstGeom prst="rect">
            <a:avLst/>
          </a:prstGeom>
          <a:noFill/>
          <a:ln w="9525">
            <a:noFill/>
            <a:miter lim="800000"/>
            <a:headEnd/>
            <a:tailEnd/>
          </a:ln>
        </p:spPr>
        <p:txBody>
          <a:bodyPr anchor="b"/>
          <a:lstStyle/>
          <a:p>
            <a:pPr algn="r"/>
            <a:fld id="{AB627434-0569-4ED1-A445-34C61D8ECD87}" type="slidenum">
              <a:rPr lang="en-AU" sz="1200">
                <a:latin typeface="Arial" charset="0"/>
              </a:rPr>
              <a:pPr algn="r"/>
              <a:t>36</a:t>
            </a:fld>
            <a:endParaRPr lang="en-AU" sz="1200">
              <a:latin typeface="Arial" charset="0"/>
            </a:endParaRPr>
          </a:p>
        </p:txBody>
      </p:sp>
      <p:sp>
        <p:nvSpPr>
          <p:cNvPr id="364547" name="Rectangle 2"/>
          <p:cNvSpPr>
            <a:spLocks noRot="1" noChangeArrowheads="1" noTextEdit="1"/>
          </p:cNvSpPr>
          <p:nvPr>
            <p:ph type="sldImg"/>
          </p:nvPr>
        </p:nvSpPr>
        <p:spPr>
          <a:ln/>
        </p:spPr>
      </p:sp>
      <p:sp>
        <p:nvSpPr>
          <p:cNvPr id="364548" name="Rectangle 3"/>
          <p:cNvSpPr>
            <a:spLocks noGrp="1" noChangeArrowheads="1"/>
          </p:cNvSpPr>
          <p:nvPr>
            <p:ph type="body" idx="1"/>
          </p:nvPr>
        </p:nvSpPr>
        <p:spPr>
          <a:noFill/>
          <a:ln/>
        </p:spPr>
        <p:txBody>
          <a:bodyPr/>
          <a:lstStyle/>
          <a:p>
            <a:pPr eaLnBrk="1" hangingPunct="1"/>
            <a:r>
              <a:rPr lang="en-AU" smtClean="0">
                <a:effectLst>
                  <a:outerShdw blurRad="38100" dist="38100" dir="2700000" algn="tl">
                    <a:srgbClr val="C0C0C0"/>
                  </a:outerShdw>
                </a:effectLst>
              </a:rPr>
              <a:t>The hallucinations can be very frightening, especially voices saying negative comments about the person. Because their delusions and hallucinations are so real for them, it is common for people with schizophrenia to be unaware they are ill. </a:t>
            </a:r>
          </a:p>
          <a:p>
            <a:pPr eaLnBrk="1" hangingPunct="1"/>
            <a:r>
              <a:rPr lang="en-AU" smtClean="0">
                <a:effectLst>
                  <a:outerShdw blurRad="38100" dist="38100" dir="2700000" algn="tl">
                    <a:srgbClr val="C0C0C0"/>
                  </a:outerShdw>
                </a:effectLst>
              </a:rPr>
              <a:t>The voices people hear can mock the person, be abusive or may be amusing. They may tell you to do certain things, comment (often critically) on what you are doing, or repeat your thoughts aloud. People often shout at their voices or giggle at the funny remarks they can hear. </a:t>
            </a:r>
          </a:p>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Rectangle 7"/>
          <p:cNvSpPr txBox="1">
            <a:spLocks noGrp="1" noChangeArrowheads="1"/>
          </p:cNvSpPr>
          <p:nvPr/>
        </p:nvSpPr>
        <p:spPr bwMode="auto">
          <a:xfrm>
            <a:off x="3811588" y="9364663"/>
            <a:ext cx="2914650" cy="493712"/>
          </a:xfrm>
          <a:prstGeom prst="rect">
            <a:avLst/>
          </a:prstGeom>
          <a:noFill/>
          <a:ln w="9525">
            <a:noFill/>
            <a:miter lim="800000"/>
            <a:headEnd/>
            <a:tailEnd/>
          </a:ln>
        </p:spPr>
        <p:txBody>
          <a:bodyPr anchor="b"/>
          <a:lstStyle/>
          <a:p>
            <a:pPr algn="r"/>
            <a:fld id="{E1429E59-8389-41FD-B1DE-38F4FD883760}" type="slidenum">
              <a:rPr lang="en-AU" sz="1200">
                <a:latin typeface="Arial" charset="0"/>
              </a:rPr>
              <a:pPr algn="r"/>
              <a:t>37</a:t>
            </a:fld>
            <a:endParaRPr lang="en-AU" sz="1200">
              <a:latin typeface="Arial" charset="0"/>
            </a:endParaRPr>
          </a:p>
        </p:txBody>
      </p:sp>
      <p:sp>
        <p:nvSpPr>
          <p:cNvPr id="366595" name="Rectangle 2"/>
          <p:cNvSpPr>
            <a:spLocks noRot="1" noChangeArrowheads="1" noTextEdit="1"/>
          </p:cNvSpPr>
          <p:nvPr>
            <p:ph type="sldImg"/>
          </p:nvPr>
        </p:nvSpPr>
        <p:spPr>
          <a:ln/>
        </p:spPr>
      </p:sp>
      <p:sp>
        <p:nvSpPr>
          <p:cNvPr id="366596" name="Rectangle 3"/>
          <p:cNvSpPr>
            <a:spLocks noGrp="1" noChangeArrowheads="1"/>
          </p:cNvSpPr>
          <p:nvPr>
            <p:ph type="body" idx="1"/>
          </p:nvPr>
        </p:nvSpPr>
        <p:spPr>
          <a:noFill/>
          <a:ln/>
        </p:spPr>
        <p:txBody>
          <a:bodyPr/>
          <a:lstStyle/>
          <a:p>
            <a:pPr eaLnBrk="1" hangingPunct="1"/>
            <a:r>
              <a:rPr lang="en-AU" b="1" smtClean="0"/>
              <a:t>Interestingly, a series of studies by our group and others has shown that during hallucinations there are regions of the brain that become active. </a:t>
            </a:r>
          </a:p>
          <a:p>
            <a:pPr eaLnBrk="1" hangingPunct="1"/>
            <a:r>
              <a:rPr lang="en-AU" b="1" smtClean="0"/>
              <a:t>And those regions commonly involve the regions of the brain, the temporal lobe, that are associated with the processing of normal sounds. </a:t>
            </a:r>
          </a:p>
          <a:p>
            <a:pPr eaLnBrk="1" hangingPunct="1"/>
            <a:r>
              <a:rPr lang="en-AU" b="1" smtClean="0"/>
              <a:t>So it's as if the brain is being tricked, or the person is being tricked into believing that these voices are actually occurring because there's spontaneous activation of these hearing regions of the brain.</a:t>
            </a:r>
            <a:r>
              <a:rPr lang="en-AU" smtClean="0"/>
              <a:t> </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7"/>
          <p:cNvSpPr txBox="1">
            <a:spLocks noGrp="1" noChangeArrowheads="1"/>
          </p:cNvSpPr>
          <p:nvPr/>
        </p:nvSpPr>
        <p:spPr bwMode="auto">
          <a:xfrm>
            <a:off x="3811588" y="9364663"/>
            <a:ext cx="2914650" cy="493712"/>
          </a:xfrm>
          <a:prstGeom prst="rect">
            <a:avLst/>
          </a:prstGeom>
          <a:noFill/>
          <a:ln w="9525">
            <a:noFill/>
            <a:miter lim="800000"/>
            <a:headEnd/>
            <a:tailEnd/>
          </a:ln>
        </p:spPr>
        <p:txBody>
          <a:bodyPr anchor="b"/>
          <a:lstStyle/>
          <a:p>
            <a:pPr algn="r"/>
            <a:fld id="{D31DFA38-7FC7-4951-BCF7-B85E1264C994}" type="slidenum">
              <a:rPr lang="en-AU" sz="1200">
                <a:latin typeface="Arial" charset="0"/>
              </a:rPr>
              <a:pPr algn="r"/>
              <a:t>38</a:t>
            </a:fld>
            <a:endParaRPr lang="en-AU" sz="1200">
              <a:latin typeface="Arial" charset="0"/>
            </a:endParaRPr>
          </a:p>
        </p:txBody>
      </p:sp>
      <p:sp>
        <p:nvSpPr>
          <p:cNvPr id="368643" name="Rectangle 2"/>
          <p:cNvSpPr>
            <a:spLocks noRot="1" noChangeArrowheads="1" noTextEdit="1"/>
          </p:cNvSpPr>
          <p:nvPr>
            <p:ph type="sldImg"/>
          </p:nvPr>
        </p:nvSpPr>
        <p:spPr>
          <a:ln/>
        </p:spPr>
      </p:sp>
      <p:sp>
        <p:nvSpPr>
          <p:cNvPr id="3686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p:spPr>
        <p:txBody>
          <a:bodyPr/>
          <a:lstStyle/>
          <a:p>
            <a:fld id="{7886E583-DE58-4141-B58B-C5EE5B1024FF}" type="slidenum">
              <a:rPr lang="en-AU" smtClean="0"/>
              <a:pPr/>
              <a:t>5</a:t>
            </a:fld>
            <a:endParaRPr lang="en-AU" smtClean="0"/>
          </a:p>
        </p:txBody>
      </p:sp>
      <p:sp>
        <p:nvSpPr>
          <p:cNvPr id="193539" name="Rectangle 2"/>
          <p:cNvSpPr>
            <a:spLocks noRot="1" noChangeArrowheads="1" noTextEdit="1"/>
          </p:cNvSpPr>
          <p:nvPr>
            <p:ph type="sldImg"/>
          </p:nvPr>
        </p:nvSpPr>
        <p:spPr>
          <a:ln/>
        </p:spPr>
      </p:sp>
      <p:sp>
        <p:nvSpPr>
          <p:cNvPr id="193540" name="Rectangle 3"/>
          <p:cNvSpPr>
            <a:spLocks noGrp="1" noChangeArrowheads="1"/>
          </p:cNvSpPr>
          <p:nvPr>
            <p:ph type="body" idx="1"/>
          </p:nvPr>
        </p:nvSpPr>
        <p:spPr>
          <a:noFill/>
          <a:ln/>
        </p:spPr>
        <p:txBody>
          <a:bodyPr/>
          <a:lstStyle/>
          <a:p>
            <a:pPr eaLnBrk="1" hangingPunct="1"/>
            <a:r>
              <a:rPr lang="en-AU" smtClean="0"/>
              <a:t>Many highly intelligent creative and well functioning people who have enriched society have had periods of psychological disturbance</a:t>
            </a:r>
          </a:p>
          <a:p>
            <a:pPr eaLnBrk="1" hangingPunct="1"/>
            <a:endParaRPr lang="en-AU"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7"/>
          <p:cNvSpPr txBox="1">
            <a:spLocks noGrp="1" noChangeArrowheads="1"/>
          </p:cNvSpPr>
          <p:nvPr/>
        </p:nvSpPr>
        <p:spPr bwMode="auto">
          <a:xfrm>
            <a:off x="3811588" y="9364663"/>
            <a:ext cx="2914650" cy="493712"/>
          </a:xfrm>
          <a:prstGeom prst="rect">
            <a:avLst/>
          </a:prstGeom>
          <a:noFill/>
          <a:ln w="9525">
            <a:noFill/>
            <a:miter lim="800000"/>
            <a:headEnd/>
            <a:tailEnd/>
          </a:ln>
        </p:spPr>
        <p:txBody>
          <a:bodyPr anchor="b"/>
          <a:lstStyle/>
          <a:p>
            <a:pPr algn="r"/>
            <a:fld id="{172D450F-EBFC-4D80-BD78-B5DFD2774718}" type="slidenum">
              <a:rPr lang="en-AU" sz="1200">
                <a:latin typeface="Arial" charset="0"/>
              </a:rPr>
              <a:pPr algn="r"/>
              <a:t>39</a:t>
            </a:fld>
            <a:endParaRPr lang="en-AU" sz="1200">
              <a:latin typeface="Arial" charset="0"/>
            </a:endParaRPr>
          </a:p>
        </p:txBody>
      </p:sp>
      <p:sp>
        <p:nvSpPr>
          <p:cNvPr id="370691" name="Rectangle 2"/>
          <p:cNvSpPr>
            <a:spLocks noRot="1" noChangeArrowheads="1" noTextEdit="1"/>
          </p:cNvSpPr>
          <p:nvPr>
            <p:ph type="sldImg"/>
          </p:nvPr>
        </p:nvSpPr>
        <p:spPr>
          <a:ln/>
        </p:spPr>
      </p:sp>
      <p:sp>
        <p:nvSpPr>
          <p:cNvPr id="370692" name="Rectangle 3"/>
          <p:cNvSpPr>
            <a:spLocks noGrp="1" noChangeArrowheads="1"/>
          </p:cNvSpPr>
          <p:nvPr>
            <p:ph type="body" idx="1"/>
          </p:nvPr>
        </p:nvSpPr>
        <p:spPr>
          <a:noFill/>
          <a:ln/>
        </p:spPr>
        <p:txBody>
          <a:bodyPr/>
          <a:lstStyle/>
          <a:p>
            <a:pPr eaLnBrk="1" hangingPunct="1"/>
            <a:r>
              <a:rPr lang="en-AU" smtClean="0">
                <a:effectLst>
                  <a:outerShdw blurRad="38100" dist="38100" dir="2700000" algn="tl">
                    <a:srgbClr val="C0C0C0"/>
                  </a:outerShdw>
                </a:effectLst>
              </a:rPr>
              <a:t>This means that all too often people withdraw form family, friends, workmates or neighbours. They may become very lethargic and sit around all day watching television. Everyday things like getting up in the morning, showering and doing the dishes may seem impossible. </a:t>
            </a:r>
          </a:p>
          <a:p>
            <a:pPr eaLnBrk="1" hangingPunct="1"/>
            <a:r>
              <a:rPr lang="en-AU" smtClean="0">
                <a:effectLst>
                  <a:outerShdw blurRad="38100" dist="38100" dir="2700000" algn="tl">
                    <a:srgbClr val="C0C0C0"/>
                  </a:outerShdw>
                </a:effectLst>
              </a:rPr>
              <a:t>This is very often a cause of irritation and distress to others. While encouraging someone to get up and do something we always need to keep in mind that this behaviour is due to the illness and not to laziness or lack of effort.</a:t>
            </a:r>
            <a:endParaRPr lang="en-US" smtClean="0">
              <a:effectLst>
                <a:outerShdw blurRad="38100" dist="38100" dir="2700000" algn="tl">
                  <a:srgbClr val="C0C0C0"/>
                </a:outerShdw>
              </a:effectLst>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7"/>
          <p:cNvSpPr txBox="1">
            <a:spLocks noGrp="1" noChangeArrowheads="1"/>
          </p:cNvSpPr>
          <p:nvPr/>
        </p:nvSpPr>
        <p:spPr bwMode="auto">
          <a:xfrm>
            <a:off x="3811588" y="9364663"/>
            <a:ext cx="2914650" cy="493712"/>
          </a:xfrm>
          <a:prstGeom prst="rect">
            <a:avLst/>
          </a:prstGeom>
          <a:noFill/>
          <a:ln w="9525">
            <a:noFill/>
            <a:miter lim="800000"/>
            <a:headEnd/>
            <a:tailEnd/>
          </a:ln>
        </p:spPr>
        <p:txBody>
          <a:bodyPr anchor="b"/>
          <a:lstStyle/>
          <a:p>
            <a:pPr algn="r"/>
            <a:fld id="{8F6A45CE-6DD0-447B-8A29-A05EAF59625C}" type="slidenum">
              <a:rPr lang="en-AU" sz="1200">
                <a:latin typeface="Arial" charset="0"/>
              </a:rPr>
              <a:pPr algn="r"/>
              <a:t>40</a:t>
            </a:fld>
            <a:endParaRPr lang="en-AU" sz="1200">
              <a:latin typeface="Arial" charset="0"/>
            </a:endParaRPr>
          </a:p>
        </p:txBody>
      </p:sp>
      <p:sp>
        <p:nvSpPr>
          <p:cNvPr id="372739" name="Rectangle 2"/>
          <p:cNvSpPr>
            <a:spLocks noRot="1" noChangeArrowheads="1" noTextEdit="1"/>
          </p:cNvSpPr>
          <p:nvPr>
            <p:ph type="sldImg"/>
          </p:nvPr>
        </p:nvSpPr>
        <p:spPr>
          <a:ln/>
        </p:spPr>
      </p:sp>
      <p:sp>
        <p:nvSpPr>
          <p:cNvPr id="3727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7"/>
          <p:cNvSpPr txBox="1">
            <a:spLocks noGrp="1" noChangeArrowheads="1"/>
          </p:cNvSpPr>
          <p:nvPr/>
        </p:nvSpPr>
        <p:spPr bwMode="auto">
          <a:xfrm>
            <a:off x="3811588" y="9364663"/>
            <a:ext cx="2914650" cy="493712"/>
          </a:xfrm>
          <a:prstGeom prst="rect">
            <a:avLst/>
          </a:prstGeom>
          <a:noFill/>
          <a:ln w="9525">
            <a:noFill/>
            <a:miter lim="800000"/>
            <a:headEnd/>
            <a:tailEnd/>
          </a:ln>
        </p:spPr>
        <p:txBody>
          <a:bodyPr anchor="b"/>
          <a:lstStyle/>
          <a:p>
            <a:pPr algn="r"/>
            <a:fld id="{C1D03E86-7217-4CB2-AA3E-BFF78F192E04}" type="slidenum">
              <a:rPr lang="en-AU" sz="1200">
                <a:latin typeface="Arial" charset="0"/>
              </a:rPr>
              <a:pPr algn="r"/>
              <a:t>41</a:t>
            </a:fld>
            <a:endParaRPr lang="en-AU" sz="1200">
              <a:latin typeface="Arial" charset="0"/>
            </a:endParaRPr>
          </a:p>
        </p:txBody>
      </p:sp>
      <p:sp>
        <p:nvSpPr>
          <p:cNvPr id="374787" name="Rectangle 2"/>
          <p:cNvSpPr>
            <a:spLocks noRot="1" noChangeArrowheads="1" noTextEdit="1"/>
          </p:cNvSpPr>
          <p:nvPr>
            <p:ph type="sldImg"/>
          </p:nvPr>
        </p:nvSpPr>
        <p:spPr>
          <a:ln/>
        </p:spPr>
      </p:sp>
      <p:sp>
        <p:nvSpPr>
          <p:cNvPr id="3747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7"/>
          <p:cNvSpPr txBox="1">
            <a:spLocks noGrp="1" noChangeArrowheads="1"/>
          </p:cNvSpPr>
          <p:nvPr/>
        </p:nvSpPr>
        <p:spPr bwMode="auto">
          <a:xfrm>
            <a:off x="3811588" y="9364663"/>
            <a:ext cx="2914650" cy="493712"/>
          </a:xfrm>
          <a:prstGeom prst="rect">
            <a:avLst/>
          </a:prstGeom>
          <a:noFill/>
          <a:ln w="9525">
            <a:noFill/>
            <a:miter lim="800000"/>
            <a:headEnd/>
            <a:tailEnd/>
          </a:ln>
        </p:spPr>
        <p:txBody>
          <a:bodyPr anchor="b"/>
          <a:lstStyle/>
          <a:p>
            <a:pPr algn="r"/>
            <a:fld id="{BDD66F09-4C7D-4F57-A2FF-EBD946F5D922}" type="slidenum">
              <a:rPr lang="en-AU" sz="1200">
                <a:latin typeface="Arial" charset="0"/>
              </a:rPr>
              <a:pPr algn="r"/>
              <a:t>42</a:t>
            </a:fld>
            <a:endParaRPr lang="en-AU" sz="1200">
              <a:latin typeface="Arial" charset="0"/>
            </a:endParaRPr>
          </a:p>
        </p:txBody>
      </p:sp>
      <p:sp>
        <p:nvSpPr>
          <p:cNvPr id="376835" name="Rectangle 2"/>
          <p:cNvSpPr>
            <a:spLocks noRot="1" noChangeArrowheads="1" noTextEdit="1"/>
          </p:cNvSpPr>
          <p:nvPr>
            <p:ph type="sldImg"/>
          </p:nvPr>
        </p:nvSpPr>
        <p:spPr>
          <a:ln/>
        </p:spPr>
      </p:sp>
      <p:sp>
        <p:nvSpPr>
          <p:cNvPr id="3768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202" name="Rectangle 2"/>
          <p:cNvSpPr>
            <a:spLocks noRot="1" noChangeArrowheads="1" noTextEdit="1"/>
          </p:cNvSpPr>
          <p:nvPr>
            <p:ph type="sldImg"/>
          </p:nvPr>
        </p:nvSpPr>
        <p:spPr>
          <a:ln/>
        </p:spPr>
      </p:sp>
      <p:sp>
        <p:nvSpPr>
          <p:cNvPr id="435203" name="Rectangle 3"/>
          <p:cNvSpPr>
            <a:spLocks noGrp="1" noChangeArrowheads="1"/>
          </p:cNvSpPr>
          <p:nvPr>
            <p:ph type="body" idx="1"/>
          </p:nvPr>
        </p:nvSpPr>
        <p:spPr>
          <a:noFill/>
          <a:ln/>
        </p:spPr>
        <p:txBody>
          <a:bodyPr/>
          <a:lstStyle/>
          <a:p>
            <a:r>
              <a:rPr lang="en-AU" b="1" smtClean="0"/>
              <a:t>How do DEN’s support people through a crisis and when should a client be referred to external support services</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Rectangle 2"/>
          <p:cNvSpPr>
            <a:spLocks noRot="1" noChangeArrowheads="1" noTextEdit="1"/>
          </p:cNvSpPr>
          <p:nvPr>
            <p:ph type="sldImg"/>
          </p:nvPr>
        </p:nvSpPr>
        <p:spPr>
          <a:ln/>
        </p:spPr>
      </p:sp>
      <p:sp>
        <p:nvSpPr>
          <p:cNvPr id="445443" name="Rectangle 3"/>
          <p:cNvSpPr>
            <a:spLocks noGrp="1" noChangeArrowheads="1"/>
          </p:cNvSpPr>
          <p:nvPr>
            <p:ph type="body" idx="1"/>
          </p:nvPr>
        </p:nvSpPr>
        <p:spPr>
          <a:noFill/>
          <a:ln/>
        </p:spPr>
        <p:txBody>
          <a:bodyPr/>
          <a:lstStyle/>
          <a:p>
            <a:r>
              <a:rPr lang="en-AU" smtClean="0"/>
              <a:t>A crisis is a situation when a person feels completely overwhelmed or defeated by the problems they are facing. What one person may see as a crisis would not necessarily be regarded as a crisis by someone else. Thus the definition of a crisis is based on the persons view of their situation and on how the situation has affected their ability to cope with the problems.</a:t>
            </a:r>
          </a:p>
          <a:p>
            <a:endParaRPr lang="en-AU"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p:cNvSpPr>
            <a:spLocks noRot="1" noChangeArrowheads="1" noTextEdit="1"/>
          </p:cNvSpPr>
          <p:nvPr>
            <p:ph type="sldImg"/>
          </p:nvPr>
        </p:nvSpPr>
        <p:spPr>
          <a:ln/>
        </p:spPr>
      </p:sp>
      <p:sp>
        <p:nvSpPr>
          <p:cNvPr id="446467" name="Rectangle 3"/>
          <p:cNvSpPr>
            <a:spLocks noGrp="1" noChangeArrowheads="1"/>
          </p:cNvSpPr>
          <p:nvPr>
            <p:ph type="body" idx="1"/>
          </p:nvPr>
        </p:nvSpPr>
        <p:spPr>
          <a:noFill/>
          <a:ln/>
        </p:spPr>
        <p:txBody>
          <a:bodyPr/>
          <a:lstStyle/>
          <a:p>
            <a:r>
              <a:rPr lang="en-AU" sz="1000" smtClean="0">
                <a:effectLst>
                  <a:outerShdw blurRad="38100" dist="38100" dir="2700000" algn="tl">
                    <a:srgbClr val="C0C0C0"/>
                  </a:outerShdw>
                </a:effectLst>
              </a:rPr>
              <a:t>Be warm, respectful and matter of fact. Don’t patronise the person – they are not a child or stupid. Even in a crisis, most people can process information</a:t>
            </a:r>
          </a:p>
          <a:p>
            <a:r>
              <a:rPr lang="en-AU" sz="1000" smtClean="0">
                <a:effectLst>
                  <a:outerShdw blurRad="38100" dist="38100" dir="2700000" algn="tl">
                    <a:srgbClr val="C0C0C0"/>
                  </a:outerShdw>
                </a:effectLst>
              </a:rPr>
              <a:t>The situation varies from one individual to another. The person may be experiencing great or overwhelming fear, panic or anger. They may be experiencing hallucinations such as hearing voices, may be feeling fragmented or a loss of sense of reality.</a:t>
            </a:r>
          </a:p>
          <a:p>
            <a:r>
              <a:rPr lang="en-AU" smtClean="0">
                <a:effectLst>
                  <a:outerShdw blurRad="38100" dist="38100" dir="2700000" algn="tl">
                    <a:srgbClr val="C0C0C0"/>
                  </a:outerShdw>
                </a:effectLst>
              </a:rPr>
              <a:t>Recognise that the experience is real for this person at this time and that they may have difficulty paying attention to you. Speak clearly, gently and calmly. Listen attentively. </a:t>
            </a:r>
          </a:p>
          <a:p>
            <a:r>
              <a:rPr lang="en-AU" smtClean="0">
                <a:effectLst>
                  <a:outerShdw blurRad="38100" dist="38100" dir="2700000" algn="tl">
                    <a:srgbClr val="C0C0C0"/>
                  </a:outerShdw>
                </a:effectLst>
              </a:rPr>
              <a:t>Keep sentences short: stick to one thing at a time. Wait for a reply before moving on to the next thing. Check that they are following what you are saying. Tell the person if you don’t understand and help them to communicate so that you do understand.</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Rectangle 2"/>
          <p:cNvSpPr>
            <a:spLocks noRot="1" noChangeArrowheads="1" noTextEdit="1"/>
          </p:cNvSpPr>
          <p:nvPr>
            <p:ph type="sldImg"/>
          </p:nvPr>
        </p:nvSpPr>
        <p:spPr>
          <a:ln/>
        </p:spPr>
      </p:sp>
      <p:sp>
        <p:nvSpPr>
          <p:cNvPr id="447491" name="Rectangle 3"/>
          <p:cNvSpPr>
            <a:spLocks noGrp="1" noChangeArrowheads="1"/>
          </p:cNvSpPr>
          <p:nvPr>
            <p:ph type="body" idx="1"/>
          </p:nvPr>
        </p:nvSpPr>
        <p:spPr>
          <a:noFill/>
          <a:ln/>
        </p:spPr>
        <p:txBody>
          <a:bodyPr/>
          <a:lstStyle/>
          <a:p>
            <a:r>
              <a:rPr lang="en-AU" smtClean="0">
                <a:effectLst>
                  <a:outerShdw blurRad="38100" dist="38100" dir="2700000" algn="tl">
                    <a:srgbClr val="C0C0C0"/>
                  </a:outerShdw>
                </a:effectLst>
              </a:rPr>
              <a:t>Be honest but not argumentative. Say that you see things differently and encourage the person to check it out with someone they trust. Don’t agree with the implausible perceptions; this can cause greater distress later. </a:t>
            </a:r>
          </a:p>
          <a:p>
            <a:r>
              <a:rPr lang="en-AU" smtClean="0">
                <a:effectLst>
                  <a:outerShdw blurRad="38100" dist="38100" dir="2700000" algn="tl">
                    <a:srgbClr val="C0C0C0"/>
                  </a:outerShdw>
                </a:effectLst>
              </a:rPr>
              <a:t>It can be useful to ask the person what they want right now (what would make them feel safe) in terms of physical distance/closeness to you, talking or silence, being alone or wanting someone with them, eating drinking, warmth and or/rest.</a:t>
            </a:r>
          </a:p>
          <a:p>
            <a:r>
              <a:rPr lang="en-AU" sz="1000" smtClean="0">
                <a:effectLst>
                  <a:outerShdw blurRad="38100" dist="38100" dir="2700000" algn="tl">
                    <a:srgbClr val="C0C0C0"/>
                  </a:outerShdw>
                </a:effectLst>
              </a:rPr>
              <a:t>Ask about friends, relatives, therapists or psychiatrists and ring them, with the clients permission. Ask about accommodation tonight.</a:t>
            </a:r>
          </a:p>
          <a:p>
            <a:r>
              <a:rPr lang="en-AU" sz="1000" smtClean="0">
                <a:effectLst>
                  <a:outerShdw blurRad="38100" dist="38100" dir="2700000" algn="tl">
                    <a:srgbClr val="C0C0C0"/>
                  </a:outerShdw>
                </a:effectLst>
              </a:rPr>
              <a:t>If the person is doing things which annoy or anger you ask them firmly to stop. Tell them how it is affecting you. Be flexible but don’t wait until you explode. Be specific about what you do not want to tolerate. </a:t>
            </a:r>
          </a:p>
          <a:p>
            <a:r>
              <a:rPr lang="en-AU" sz="1000" smtClean="0">
                <a:effectLst>
                  <a:outerShdw blurRad="38100" dist="38100" dir="2700000" algn="tl">
                    <a:srgbClr val="C0C0C0"/>
                  </a:outerShdw>
                </a:effectLst>
              </a:rPr>
              <a:t>Don’t make generalised criticisms. If the persons behaviour is very noisy or demanding, stay calm, try to clarify what the person wants and try to limit distractions.</a:t>
            </a:r>
          </a:p>
          <a:p>
            <a:endParaRPr lang="en-AU"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2"/>
          <p:cNvSpPr>
            <a:spLocks noRot="1" noChangeArrowheads="1" noTextEdit="1"/>
          </p:cNvSpPr>
          <p:nvPr>
            <p:ph type="sldImg"/>
          </p:nvPr>
        </p:nvSpPr>
        <p:spPr>
          <a:ln/>
        </p:spPr>
      </p:sp>
      <p:sp>
        <p:nvSpPr>
          <p:cNvPr id="448515" name="Rectangle 3"/>
          <p:cNvSpPr>
            <a:spLocks noGrp="1" noChangeArrowheads="1"/>
          </p:cNvSpPr>
          <p:nvPr>
            <p:ph type="body" idx="1"/>
          </p:nvPr>
        </p:nvSpPr>
        <p:spPr>
          <a:noFill/>
          <a:ln/>
        </p:spPr>
        <p:txBody>
          <a:bodyPr/>
          <a:lstStyle/>
          <a:p>
            <a:r>
              <a:rPr lang="en-AU" smtClean="0">
                <a:effectLst>
                  <a:outerShdw blurRad="38100" dist="38100" dir="2700000" algn="tl">
                    <a:srgbClr val="C0C0C0"/>
                  </a:outerShdw>
                </a:effectLst>
              </a:rPr>
              <a:t>Remember that the person may be feeling confused, frightened or angry because of the way they are currently experiencing their situation (Don’t take it personally).</a:t>
            </a:r>
          </a:p>
          <a:p>
            <a:endParaRPr lang="en-AU" smtClean="0">
              <a:effectLst>
                <a:outerShdw blurRad="38100" dist="38100" dir="2700000" algn="tl">
                  <a:srgbClr val="C0C0C0"/>
                </a:outerShdw>
              </a:effectLst>
            </a:endParaRPr>
          </a:p>
          <a:p>
            <a:r>
              <a:rPr lang="en-AU" smtClean="0">
                <a:effectLst>
                  <a:outerShdw blurRad="38100" dist="38100" dir="2700000" algn="tl">
                    <a:srgbClr val="C0C0C0"/>
                  </a:outerShdw>
                </a:effectLst>
              </a:rPr>
              <a:t>Remember that not everyone who experiences active symptoms of mental illness will be in a state of crisis, as many people learn management strategies e.g. people with schizophrenia may learn strategies to cope with their voices and become fully functional at work.</a:t>
            </a:r>
          </a:p>
          <a:p>
            <a:endParaRPr lang="en-AU" smtClean="0">
              <a:effectLst>
                <a:outerShdw blurRad="38100" dist="38100" dir="2700000" algn="tl">
                  <a:srgbClr val="C0C0C0"/>
                </a:outerShdw>
              </a:effectLst>
            </a:endParaRPr>
          </a:p>
          <a:p>
            <a:r>
              <a:rPr lang="en-AU" smtClean="0"/>
              <a:t>I will talk about two crisis situaitons in more detail Suicide and psychosis </a:t>
            </a:r>
          </a:p>
          <a:p>
            <a:endParaRPr lang="en-AU"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2"/>
          <p:cNvSpPr>
            <a:spLocks noRot="1" noChangeArrowheads="1" noTextEdit="1"/>
          </p:cNvSpPr>
          <p:nvPr>
            <p:ph type="sldImg"/>
          </p:nvPr>
        </p:nvSpPr>
        <p:spPr>
          <a:ln/>
        </p:spPr>
      </p:sp>
      <p:sp>
        <p:nvSpPr>
          <p:cNvPr id="379907" name="Rectangle 3"/>
          <p:cNvSpPr>
            <a:spLocks noGrp="1" noChangeArrowheads="1"/>
          </p:cNvSpPr>
          <p:nvPr>
            <p:ph type="body" idx="1"/>
          </p:nvPr>
        </p:nvSpPr>
        <p:spPr>
          <a:noFill/>
          <a:ln/>
        </p:spPr>
        <p:txBody>
          <a:bodyPr/>
          <a:lstStyle/>
          <a:p>
            <a:r>
              <a:rPr lang="en-AU" smtClean="0"/>
              <a:t>In fact there may be times when a person does not exhibit warning signs and there certainly have been cases in the media recently of people who have committed suicide without exhibiting warning signs. However there are a few signs which you might want to keep in the back of your mind when faced with a client who has expressed suicidal ideation.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p:cNvSpPr>
            <a:spLocks noGrp="1" noChangeArrowheads="1"/>
          </p:cNvSpPr>
          <p:nvPr>
            <p:ph type="sldNum" sz="quarter" idx="5"/>
          </p:nvPr>
        </p:nvSpPr>
        <p:spPr>
          <a:noFill/>
        </p:spPr>
        <p:txBody>
          <a:bodyPr/>
          <a:lstStyle/>
          <a:p>
            <a:fld id="{DD0A5A9D-9E2C-4E9C-8F2F-56F18A47CA04}" type="slidenum">
              <a:rPr lang="en-AU" smtClean="0"/>
              <a:pPr/>
              <a:t>6</a:t>
            </a:fld>
            <a:endParaRPr lang="en-AU" smtClean="0"/>
          </a:p>
        </p:txBody>
      </p:sp>
      <p:sp>
        <p:nvSpPr>
          <p:cNvPr id="194563" name="Rectangle 2"/>
          <p:cNvSpPr>
            <a:spLocks noRot="1" noChangeArrowheads="1" noTextEdit="1"/>
          </p:cNvSpPr>
          <p:nvPr>
            <p:ph type="sldImg"/>
          </p:nvPr>
        </p:nvSpPr>
        <p:spPr>
          <a:ln/>
        </p:spPr>
      </p:sp>
      <p:sp>
        <p:nvSpPr>
          <p:cNvPr id="194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7"/>
          <p:cNvSpPr>
            <a:spLocks noGrp="1" noChangeArrowheads="1"/>
          </p:cNvSpPr>
          <p:nvPr>
            <p:ph type="sldNum" sz="quarter" idx="5"/>
          </p:nvPr>
        </p:nvSpPr>
        <p:spPr>
          <a:noFill/>
        </p:spPr>
        <p:txBody>
          <a:bodyPr/>
          <a:lstStyle/>
          <a:p>
            <a:fld id="{3388E20A-F317-433B-9034-AB290861142A}" type="slidenum">
              <a:rPr lang="en-AU" smtClean="0"/>
              <a:pPr/>
              <a:t>53</a:t>
            </a:fld>
            <a:endParaRPr lang="en-AU" smtClean="0"/>
          </a:p>
        </p:txBody>
      </p:sp>
      <p:sp>
        <p:nvSpPr>
          <p:cNvPr id="234499" name="Rectangle 2"/>
          <p:cNvSpPr>
            <a:spLocks noRot="1" noChangeArrowheads="1" noTextEdit="1"/>
          </p:cNvSpPr>
          <p:nvPr>
            <p:ph type="sldImg"/>
          </p:nvPr>
        </p:nvSpPr>
        <p:spPr>
          <a:ln/>
        </p:spPr>
      </p:sp>
      <p:sp>
        <p:nvSpPr>
          <p:cNvPr id="234500" name="Rectangle 3"/>
          <p:cNvSpPr>
            <a:spLocks noGrp="1" noChangeArrowheads="1"/>
          </p:cNvSpPr>
          <p:nvPr>
            <p:ph type="body" idx="1"/>
          </p:nvPr>
        </p:nvSpPr>
        <p:spPr>
          <a:noFill/>
          <a:ln/>
        </p:spPr>
        <p:txBody>
          <a:bodyPr/>
          <a:lstStyle/>
          <a:p>
            <a:pPr eaLnBrk="1" hangingPunct="1"/>
            <a:r>
              <a:rPr lang="en-AU" b="1" smtClean="0"/>
              <a:t>If you think someone may be at risk, ask the following question directly: “Are you thinking of killing yourself?” “Are you planning suicide?”</a:t>
            </a:r>
          </a:p>
          <a:p>
            <a:pPr eaLnBrk="1" hangingPunct="1"/>
            <a:endParaRPr lang="en-AU" b="1" smtClean="0"/>
          </a:p>
          <a:p>
            <a:pPr eaLnBrk="1" hangingPunct="1"/>
            <a:endParaRPr lang="en-AU" b="1" smtClean="0"/>
          </a:p>
          <a:p>
            <a:pPr eaLnBrk="1" hangingPunct="1"/>
            <a:r>
              <a:rPr lang="en-AU" b="1" smtClean="0"/>
              <a:t>Take seriously any communication of distress. If you believe the person is at risk of harming themselves, seek professional help immediately.</a:t>
            </a:r>
          </a:p>
          <a:p>
            <a:pPr eaLnBrk="1" hangingPunct="1"/>
            <a:endParaRPr lang="en-AU"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Rectangle 2"/>
          <p:cNvSpPr>
            <a:spLocks noRot="1" noChangeArrowheads="1" noTextEdit="1"/>
          </p:cNvSpPr>
          <p:nvPr>
            <p:ph type="sldImg"/>
          </p:nvPr>
        </p:nvSpPr>
        <p:spPr>
          <a:ln/>
        </p:spPr>
      </p:sp>
      <p:sp>
        <p:nvSpPr>
          <p:cNvPr id="431107" name="Rectangle 3"/>
          <p:cNvSpPr>
            <a:spLocks noGrp="1" noChangeArrowheads="1"/>
          </p:cNvSpPr>
          <p:nvPr>
            <p:ph type="body" idx="1"/>
          </p:nvPr>
        </p:nvSpPr>
        <p:spPr>
          <a:noFill/>
          <a:ln/>
        </p:spPr>
        <p:txBody>
          <a:bodyPr/>
          <a:lstStyle/>
          <a:p>
            <a:r>
              <a:rPr lang="en-AU" smtClean="0"/>
              <a:t>An individual can assist a person to do this initially by</a:t>
            </a:r>
          </a:p>
          <a:p>
            <a:r>
              <a:rPr lang="en-AU" smtClean="0"/>
              <a:t>	(1) to do all they can to keep the client alive long enough for this stable state to be achieved and referrals to be processed</a:t>
            </a:r>
          </a:p>
          <a:p>
            <a:r>
              <a:rPr lang="en-AU" smtClean="0"/>
              <a:t>Be aware that Clients are responsible for their own behaviour, and they may choose to commit suicide.</a:t>
            </a:r>
          </a:p>
          <a:p>
            <a:endParaRPr lang="en-AU"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Rectangle 2"/>
          <p:cNvSpPr>
            <a:spLocks noRot="1" noChangeArrowheads="1" noTextEdit="1"/>
          </p:cNvSpPr>
          <p:nvPr>
            <p:ph type="sldImg"/>
          </p:nvPr>
        </p:nvSpPr>
        <p:spPr>
          <a:ln/>
        </p:spPr>
      </p:sp>
      <p:sp>
        <p:nvSpPr>
          <p:cNvPr id="449539" name="Rectangle 3"/>
          <p:cNvSpPr>
            <a:spLocks noGrp="1" noChangeArrowheads="1"/>
          </p:cNvSpPr>
          <p:nvPr>
            <p:ph type="body" idx="1"/>
          </p:nvPr>
        </p:nvSpPr>
        <p:spPr>
          <a:noFill/>
          <a:ln/>
        </p:spPr>
        <p:txBody>
          <a:bodyPr/>
          <a:lstStyle/>
          <a:p>
            <a:r>
              <a:rPr lang="en-AU" smtClean="0"/>
              <a:t>People who are psychotic are at an increased risk of suicide this is important to also recognise</a:t>
            </a:r>
          </a:p>
          <a:p>
            <a:endParaRPr lang="en-AU" smtClean="0"/>
          </a:p>
          <a:p>
            <a:r>
              <a:rPr lang="en-AU" smtClean="0"/>
              <a:t>I will be providing a list of crisis numbers at the end of this seminar</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Rot="1" noChangeArrowheads="1" noTextEdit="1"/>
          </p:cNvSpPr>
          <p:nvPr>
            <p:ph type="sldImg"/>
          </p:nvPr>
        </p:nvSpPr>
        <p:spPr>
          <a:ln/>
        </p:spPr>
      </p:sp>
      <p:sp>
        <p:nvSpPr>
          <p:cNvPr id="429059" name="Rectangle 3"/>
          <p:cNvSpPr>
            <a:spLocks noGrp="1" noChangeArrowheads="1"/>
          </p:cNvSpPr>
          <p:nvPr>
            <p:ph type="body" idx="1"/>
          </p:nvPr>
        </p:nvSpPr>
        <p:spPr>
          <a:noFill/>
          <a:ln/>
        </p:spPr>
        <p:txBody>
          <a:bodyPr/>
          <a:lstStyle/>
          <a:p>
            <a:r>
              <a:rPr lang="en-AU" smtClean="0"/>
              <a:t>This help may take the form of counselling with the aim getting the person to react to unhappy events by means other than attempting suicide. The best way of helping them is referring to a counselling/psychiatric program to build up a trusting relationship so that, when upset or unhappy they can talk to a counsellor or psychologist rather than try to kill themselves.</a:t>
            </a:r>
          </a:p>
          <a:p>
            <a:endParaRPr lang="en-AU" smtClean="0"/>
          </a:p>
          <a:p>
            <a:pPr eaLnBrk="1" hangingPunct="1"/>
            <a:r>
              <a:rPr lang="en-AU" smtClean="0"/>
              <a:t>Antidepressants, CBT and ECT have been found to be the most</a:t>
            </a:r>
          </a:p>
          <a:p>
            <a:pPr eaLnBrk="1" hangingPunct="1"/>
            <a:endParaRPr lang="en-AU" smtClean="0"/>
          </a:p>
          <a:p>
            <a:pPr eaLnBrk="1" hangingPunct="1"/>
            <a:r>
              <a:rPr lang="en-AU" smtClean="0"/>
              <a:t>However it is generally well recognised in the psychology profession that a combination of medication and psychotherapy is the most useful treatment strategy</a:t>
            </a:r>
          </a:p>
          <a:p>
            <a:r>
              <a:rPr lang="en-AU" smtClean="0">
                <a:effectLst>
                  <a:outerShdw blurRad="38100" dist="38100" dir="2700000" algn="tl">
                    <a:srgbClr val="C0C0C0"/>
                  </a:outerShdw>
                </a:effectLst>
              </a:rPr>
              <a:t>Treatments for Depression</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2"/>
          <p:cNvSpPr>
            <a:spLocks noRot="1" noChangeArrowheads="1" noTextEdit="1"/>
          </p:cNvSpPr>
          <p:nvPr>
            <p:ph type="sldImg"/>
          </p:nvPr>
        </p:nvSpPr>
        <p:spPr>
          <a:ln/>
        </p:spPr>
      </p:sp>
      <p:sp>
        <p:nvSpPr>
          <p:cNvPr id="424963" name="Rectangle 3"/>
          <p:cNvSpPr>
            <a:spLocks noGrp="1" noChangeArrowheads="1"/>
          </p:cNvSpPr>
          <p:nvPr>
            <p:ph type="body" idx="1"/>
          </p:nvPr>
        </p:nvSpPr>
        <p:spPr>
          <a:noFill/>
          <a:ln/>
        </p:spPr>
        <p:txBody>
          <a:bodyPr/>
          <a:lstStyle/>
          <a:p>
            <a:r>
              <a:rPr lang="en-AU" smtClean="0"/>
              <a:t>The development and maintenance of strong links with other service providers is also an important ingredient. Without active links, limited resources are utilised on non-employment activities and ongoing support. Without strong links a small agency can very rapidly become overwhelms by extra-ordinary demands. Through strong links referrals, resources, and information are exchanged. Those links provide support options for consumers and minimise their inappropriate and impossible involvement of employment service staff in general support activities</a:t>
            </a:r>
          </a:p>
          <a:p>
            <a:r>
              <a:rPr lang="en-AU" smtClean="0"/>
              <a:t>Graffam, J &amp; Naccarella L. (1995)</a:t>
            </a:r>
          </a:p>
          <a:p>
            <a:endParaRPr lang="en-AU"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2"/>
          <p:cNvSpPr>
            <a:spLocks noRot="1" noChangeArrowheads="1" noTextEdit="1"/>
          </p:cNvSpPr>
          <p:nvPr>
            <p:ph type="sldImg"/>
          </p:nvPr>
        </p:nvSpPr>
        <p:spPr>
          <a:ln/>
        </p:spPr>
      </p:sp>
      <p:sp>
        <p:nvSpPr>
          <p:cNvPr id="433155" name="Rectangle 3"/>
          <p:cNvSpPr>
            <a:spLocks noGrp="1" noChangeArrowheads="1"/>
          </p:cNvSpPr>
          <p:nvPr>
            <p:ph type="body" idx="1"/>
          </p:nvPr>
        </p:nvSpPr>
        <p:spPr>
          <a:noFill/>
          <a:ln/>
        </p:spPr>
        <p:txBody>
          <a:bodyPr/>
          <a:lstStyle/>
          <a:p>
            <a:r>
              <a:rPr lang="en-AU" smtClean="0"/>
              <a:t>In this way you are resourcing the client whilst maintaining boundaries and encouraging independence.</a:t>
            </a:r>
          </a:p>
          <a:p>
            <a:endParaRPr lang="en-AU"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Rectangle 7"/>
          <p:cNvSpPr txBox="1">
            <a:spLocks noGrp="1" noChangeArrowheads="1"/>
          </p:cNvSpPr>
          <p:nvPr/>
        </p:nvSpPr>
        <p:spPr bwMode="auto">
          <a:xfrm>
            <a:off x="3811588" y="9364663"/>
            <a:ext cx="2914650" cy="493712"/>
          </a:xfrm>
          <a:prstGeom prst="rect">
            <a:avLst/>
          </a:prstGeom>
          <a:noFill/>
          <a:ln w="9525">
            <a:noFill/>
            <a:miter lim="800000"/>
            <a:headEnd/>
            <a:tailEnd/>
          </a:ln>
        </p:spPr>
        <p:txBody>
          <a:bodyPr anchor="b"/>
          <a:lstStyle/>
          <a:p>
            <a:pPr algn="r"/>
            <a:fld id="{9658E7EF-899D-4FA6-814F-C4977DE9C338}" type="slidenum">
              <a:rPr lang="en-AU" sz="1200">
                <a:latin typeface="Arial" charset="0"/>
              </a:rPr>
              <a:pPr algn="r"/>
              <a:t>63</a:t>
            </a:fld>
            <a:endParaRPr lang="en-AU" sz="1200">
              <a:latin typeface="Arial" charset="0"/>
            </a:endParaRPr>
          </a:p>
        </p:txBody>
      </p:sp>
      <p:sp>
        <p:nvSpPr>
          <p:cNvPr id="416771" name="Rectangle 2"/>
          <p:cNvSpPr>
            <a:spLocks noRot="1" noChangeArrowheads="1" noTextEdit="1"/>
          </p:cNvSpPr>
          <p:nvPr>
            <p:ph type="sldImg"/>
          </p:nvPr>
        </p:nvSpPr>
        <p:spPr>
          <a:ln/>
        </p:spPr>
      </p:sp>
      <p:sp>
        <p:nvSpPr>
          <p:cNvPr id="416772" name="Rectangle 3"/>
          <p:cNvSpPr>
            <a:spLocks noGrp="1" noChangeArrowheads="1"/>
          </p:cNvSpPr>
          <p:nvPr>
            <p:ph type="body" idx="1"/>
          </p:nvPr>
        </p:nvSpPr>
        <p:spPr>
          <a:noFill/>
          <a:ln/>
        </p:spPr>
        <p:txBody>
          <a:bodyPr/>
          <a:lstStyle/>
          <a:p>
            <a:pPr eaLnBrk="1" hangingPunct="1"/>
            <a:r>
              <a:rPr lang="en-AU" smtClean="0"/>
              <a:t>Counsellors and psychologists vary a lot in their training and in their experience of helping people with depression. </a:t>
            </a:r>
          </a:p>
          <a:p>
            <a:pPr eaLnBrk="1" hangingPunct="1"/>
            <a:endParaRPr lang="en-AU"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Rot="1" noChangeArrowheads="1" noTextEdit="1"/>
          </p:cNvSpPr>
          <p:nvPr>
            <p:ph type="sldImg"/>
          </p:nvPr>
        </p:nvSpPr>
        <p:spPr>
          <a:ln/>
        </p:spPr>
      </p:sp>
      <p:sp>
        <p:nvSpPr>
          <p:cNvPr id="436227" name="Rectangle 3"/>
          <p:cNvSpPr>
            <a:spLocks noGrp="1" noChangeArrowheads="1"/>
          </p:cNvSpPr>
          <p:nvPr>
            <p:ph type="body" idx="1"/>
          </p:nvPr>
        </p:nvSpPr>
        <p:spPr>
          <a:noFill/>
          <a:ln/>
        </p:spPr>
        <p:txBody>
          <a:bodyPr/>
          <a:lstStyle/>
          <a:p>
            <a:pPr eaLnBrk="1" hangingPunct="1"/>
            <a:r>
              <a:rPr lang="en-AU" smtClean="0">
                <a:effectLst>
                  <a:outerShdw blurRad="38100" dist="38100" dir="2700000" algn="tl">
                    <a:srgbClr val="C0C0C0"/>
                  </a:outerShdw>
                </a:effectLst>
              </a:rPr>
              <a:t>For example, the person might be concerned about finances, or about not having a doctor they like, or they might be worried they will be sent to hospital. These reasons may be based on mistaken beliefs, or you may be able to help the person overcome their worry about seeking help.</a:t>
            </a:r>
          </a:p>
          <a:p>
            <a:r>
              <a:rPr lang="en-AU" smtClean="0"/>
              <a:t>Then crisis emergency teams can be contacted and no confidentiality applies due to duty of care</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Rectangle 2"/>
          <p:cNvSpPr>
            <a:spLocks noRot="1" noChangeArrowheads="1" noTextEdit="1"/>
          </p:cNvSpPr>
          <p:nvPr>
            <p:ph type="sldImg"/>
          </p:nvPr>
        </p:nvSpPr>
        <p:spPr>
          <a:ln/>
        </p:spPr>
      </p:sp>
      <p:sp>
        <p:nvSpPr>
          <p:cNvPr id="43827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2"/>
          <p:cNvSpPr>
            <a:spLocks noRot="1" noChangeArrowheads="1" noTextEdit="1"/>
          </p:cNvSpPr>
          <p:nvPr>
            <p:ph type="sldImg"/>
          </p:nvPr>
        </p:nvSpPr>
        <p:spPr>
          <a:ln/>
        </p:spPr>
      </p:sp>
      <p:sp>
        <p:nvSpPr>
          <p:cNvPr id="439299" name="Rectangle 3"/>
          <p:cNvSpPr>
            <a:spLocks noGrp="1" noChangeArrowheads="1"/>
          </p:cNvSpPr>
          <p:nvPr>
            <p:ph type="body" idx="1"/>
          </p:nvPr>
        </p:nvSpPr>
        <p:spPr>
          <a:noFill/>
          <a:ln/>
        </p:spPr>
        <p:txBody>
          <a:bodyPr/>
          <a:lstStyle/>
          <a:p>
            <a:pPr eaLnBrk="1" hangingPunct="1"/>
            <a:r>
              <a:rPr lang="en-AU" sz="700" b="1" smtClean="0">
                <a:effectLst>
                  <a:outerShdw blurRad="38100" dist="38100" dir="2700000" algn="tl">
                    <a:srgbClr val="C0C0C0"/>
                  </a:outerShdw>
                </a:effectLst>
              </a:rPr>
              <a:t>Medication </a:t>
            </a:r>
            <a:r>
              <a:rPr lang="en-AU" sz="700" smtClean="0">
                <a:effectLst>
                  <a:outerShdw blurRad="38100" dist="38100" dir="2700000" algn="tl">
                    <a:srgbClr val="C0C0C0"/>
                  </a:outerShdw>
                </a:effectLst>
              </a:rPr>
              <a:t/>
            </a:r>
            <a:br>
              <a:rPr lang="en-AU" sz="700" smtClean="0">
                <a:effectLst>
                  <a:outerShdw blurRad="38100" dist="38100" dir="2700000" algn="tl">
                    <a:srgbClr val="C0C0C0"/>
                  </a:outerShdw>
                </a:effectLst>
              </a:rPr>
            </a:br>
            <a:r>
              <a:rPr lang="en-AU" sz="700" smtClean="0">
                <a:effectLst>
                  <a:outerShdw blurRad="38100" dist="38100" dir="2700000" algn="tl">
                    <a:srgbClr val="C0C0C0"/>
                  </a:outerShdw>
                </a:effectLst>
              </a:rPr>
              <a:t>Clients sometimes make decisions without consulting their doctor, about stopping their own medication. They may do this because their job-seeking has been successful and they see it as a part of returning to the normal world, but it can be a disastrous step to make without close discussion with the doctor.</a:t>
            </a:r>
            <a:br>
              <a:rPr lang="en-AU" sz="700" smtClean="0">
                <a:effectLst>
                  <a:outerShdw blurRad="38100" dist="38100" dir="2700000" algn="tl">
                    <a:srgbClr val="C0C0C0"/>
                  </a:outerShdw>
                </a:effectLst>
              </a:rPr>
            </a:br>
            <a:r>
              <a:rPr lang="en-AU" sz="700" smtClean="0">
                <a:effectLst>
                  <a:outerShdw blurRad="38100" dist="38100" dir="2700000" algn="tl">
                    <a:srgbClr val="C0C0C0"/>
                  </a:outerShdw>
                </a:effectLst>
              </a:rPr>
              <a:t/>
            </a:r>
            <a:br>
              <a:rPr lang="en-AU" sz="700" smtClean="0">
                <a:effectLst>
                  <a:outerShdw blurRad="38100" dist="38100" dir="2700000" algn="tl">
                    <a:srgbClr val="C0C0C0"/>
                  </a:outerShdw>
                </a:effectLst>
              </a:rPr>
            </a:br>
            <a:r>
              <a:rPr lang="en-AU" sz="700" smtClean="0">
                <a:effectLst>
                  <a:outerShdw blurRad="38100" dist="38100" dir="2700000" algn="tl">
                    <a:srgbClr val="C0C0C0"/>
                  </a:outerShdw>
                </a:effectLst>
              </a:rPr>
              <a:t>Some rules of thumb if your client wishes to cease taking medication:</a:t>
            </a:r>
            <a:br>
              <a:rPr lang="en-AU" sz="700" smtClean="0">
                <a:effectLst>
                  <a:outerShdw blurRad="38100" dist="38100" dir="2700000" algn="tl">
                    <a:srgbClr val="C0C0C0"/>
                  </a:outerShdw>
                </a:effectLst>
              </a:rPr>
            </a:br>
            <a:r>
              <a:rPr lang="en-AU" sz="700" smtClean="0">
                <a:effectLst>
                  <a:outerShdw blurRad="38100" dist="38100" dir="2700000" algn="tl">
                    <a:srgbClr val="C0C0C0"/>
                  </a:outerShdw>
                </a:effectLst>
              </a:rPr>
              <a:t>Try not to be judgemental</a:t>
            </a:r>
            <a:br>
              <a:rPr lang="en-AU" sz="700" smtClean="0">
                <a:effectLst>
                  <a:outerShdw blurRad="38100" dist="38100" dir="2700000" algn="tl">
                    <a:srgbClr val="C0C0C0"/>
                  </a:outerShdw>
                </a:effectLst>
              </a:rPr>
            </a:br>
            <a:r>
              <a:rPr lang="en-AU" sz="700" smtClean="0">
                <a:effectLst>
                  <a:outerShdw blurRad="38100" dist="38100" dir="2700000" algn="tl">
                    <a:srgbClr val="C0C0C0"/>
                  </a:outerShdw>
                </a:effectLst>
              </a:rPr>
              <a:t>Advise your client of the possible repercussions</a:t>
            </a:r>
            <a:br>
              <a:rPr lang="en-AU" sz="700" smtClean="0">
                <a:effectLst>
                  <a:outerShdw blurRad="38100" dist="38100" dir="2700000" algn="tl">
                    <a:srgbClr val="C0C0C0"/>
                  </a:outerShdw>
                </a:effectLst>
              </a:rPr>
            </a:br>
            <a:r>
              <a:rPr lang="en-AU" sz="700" smtClean="0">
                <a:effectLst>
                  <a:outerShdw blurRad="38100" dist="38100" dir="2700000" algn="tl">
                    <a:srgbClr val="C0C0C0"/>
                  </a:outerShdw>
                </a:effectLst>
              </a:rPr>
              <a:t>Encourge your client to disucss their decision with people they admire and trust – their partner, family, psychiatrist, doctore and rehabilitation consultant</a:t>
            </a:r>
            <a:br>
              <a:rPr lang="en-AU" sz="700" smtClean="0">
                <a:effectLst>
                  <a:outerShdw blurRad="38100" dist="38100" dir="2700000" algn="tl">
                    <a:srgbClr val="C0C0C0"/>
                  </a:outerShdw>
                </a:effectLst>
              </a:rPr>
            </a:br>
            <a:endParaRPr lang="en-AU" sz="700" smtClean="0">
              <a:effectLst>
                <a:outerShdw blurRad="38100" dist="38100" dir="2700000" algn="tl">
                  <a:srgbClr val="C0C0C0"/>
                </a:outerShdw>
              </a:effectLst>
            </a:endParaRPr>
          </a:p>
          <a:p>
            <a:endParaRPr lang="en-A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7"/>
          <p:cNvSpPr>
            <a:spLocks noGrp="1" noChangeArrowheads="1"/>
          </p:cNvSpPr>
          <p:nvPr>
            <p:ph type="sldNum" sz="quarter" idx="5"/>
          </p:nvPr>
        </p:nvSpPr>
        <p:spPr>
          <a:noFill/>
        </p:spPr>
        <p:txBody>
          <a:bodyPr/>
          <a:lstStyle/>
          <a:p>
            <a:fld id="{D9164407-21D9-4E55-A03C-2237323AD0B0}" type="slidenum">
              <a:rPr lang="en-AU" smtClean="0"/>
              <a:pPr/>
              <a:t>7</a:t>
            </a:fld>
            <a:endParaRPr lang="en-AU" smtClean="0"/>
          </a:p>
        </p:txBody>
      </p:sp>
      <p:sp>
        <p:nvSpPr>
          <p:cNvPr id="195587" name="Rectangle 2"/>
          <p:cNvSpPr>
            <a:spLocks noRot="1" noChangeArrowheads="1" noTextEdit="1"/>
          </p:cNvSpPr>
          <p:nvPr>
            <p:ph type="sldImg"/>
          </p:nvPr>
        </p:nvSpPr>
        <p:spPr>
          <a:ln/>
        </p:spPr>
      </p:sp>
      <p:sp>
        <p:nvSpPr>
          <p:cNvPr id="1955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Rot="1" noChangeArrowheads="1" noTextEdit="1"/>
          </p:cNvSpPr>
          <p:nvPr>
            <p:ph type="sldImg"/>
          </p:nvPr>
        </p:nvSpPr>
        <p:spPr>
          <a:ln/>
        </p:spPr>
      </p:sp>
      <p:sp>
        <p:nvSpPr>
          <p:cNvPr id="422915" name="Rectangle 3"/>
          <p:cNvSpPr>
            <a:spLocks noGrp="1" noChangeArrowheads="1"/>
          </p:cNvSpPr>
          <p:nvPr>
            <p:ph type="body" idx="1"/>
          </p:nvPr>
        </p:nvSpPr>
        <p:spPr>
          <a:noFill/>
          <a:ln/>
        </p:spPr>
        <p:txBody>
          <a:bodyPr/>
          <a:lstStyle/>
          <a:p>
            <a:r>
              <a:rPr lang="en-AU" smtClean="0">
                <a:effectLst>
                  <a:outerShdw blurRad="38100" dist="38100" dir="2700000" algn="tl">
                    <a:srgbClr val="C0C0C0"/>
                  </a:outerShdw>
                </a:effectLst>
              </a:rPr>
              <a:t>The negotiation could take place as part of a discussion about triggers/stressors that may be associated with episode of illness. </a:t>
            </a:r>
          </a:p>
          <a:p>
            <a:r>
              <a:rPr lang="en-AU" smtClean="0">
                <a:effectLst>
                  <a:outerShdw blurRad="38100" dist="38100" dir="2700000" algn="tl">
                    <a:srgbClr val="C0C0C0"/>
                  </a:outerShdw>
                </a:effectLst>
              </a:rPr>
              <a:t>A clear arrangement for dealing with crises provides something  of a safety net for all concerned as the client encounters challenges associated with taking up employment again for the first time. </a:t>
            </a:r>
          </a:p>
          <a:p>
            <a:endParaRPr lang="en-AU"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Rot="1" noChangeArrowheads="1" noTextEdit="1"/>
          </p:cNvSpPr>
          <p:nvPr>
            <p:ph type="sldImg"/>
          </p:nvPr>
        </p:nvSpPr>
        <p:spPr>
          <a:ln/>
        </p:spPr>
      </p:sp>
      <p:sp>
        <p:nvSpPr>
          <p:cNvPr id="440323" name="Rectangle 3"/>
          <p:cNvSpPr>
            <a:spLocks noGrp="1" noChangeArrowheads="1"/>
          </p:cNvSpPr>
          <p:nvPr>
            <p:ph type="body" idx="1"/>
          </p:nvPr>
        </p:nvSpPr>
        <p:spPr>
          <a:noFill/>
          <a:ln/>
        </p:spPr>
        <p:txBody>
          <a:bodyPr/>
          <a:lstStyle/>
          <a:p>
            <a:r>
              <a:rPr lang="en-AU" smtClean="0">
                <a:effectLst>
                  <a:outerShdw blurRad="38100" dist="38100" dir="2700000" algn="tl">
                    <a:srgbClr val="C0C0C0"/>
                  </a:outerShdw>
                </a:effectLst>
              </a:rPr>
              <a:t>Speaking to the treating medical person about the intensity of therapy or review of medication</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Rot="1" noChangeArrowheads="1" noTextEdit="1"/>
          </p:cNvSpPr>
          <p:nvPr>
            <p:ph type="sldImg"/>
          </p:nvPr>
        </p:nvSpPr>
        <p:spPr>
          <a:ln/>
        </p:spPr>
      </p:sp>
      <p:sp>
        <p:nvSpPr>
          <p:cNvPr id="441347" name="Rectangle 3"/>
          <p:cNvSpPr>
            <a:spLocks noGrp="1" noChangeArrowheads="1"/>
          </p:cNvSpPr>
          <p:nvPr>
            <p:ph type="body" idx="1"/>
          </p:nvPr>
        </p:nvSpPr>
        <p:spPr>
          <a:noFill/>
          <a:ln/>
        </p:spPr>
        <p:txBody>
          <a:bodyPr/>
          <a:lstStyle/>
          <a:p>
            <a:r>
              <a:rPr lang="en-AU" smtClean="0">
                <a:effectLst>
                  <a:outerShdw blurRad="38100" dist="38100" dir="2700000" algn="tl">
                    <a:srgbClr val="C0C0C0"/>
                  </a:outerShdw>
                </a:effectLst>
              </a:rPr>
              <a:t>If you feel that your client is becoming overly dependent upon you (perhaps calling you several times per day, or asking you to make decisions about mtters such as job choice or assist with personal decisions) a number of strategies should be considered indlucing:</a:t>
            </a:r>
          </a:p>
          <a:p>
            <a:endParaRPr lang="en-AU"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Rectangle 2"/>
          <p:cNvSpPr>
            <a:spLocks noRot="1" noChangeArrowheads="1" noTextEdit="1"/>
          </p:cNvSpPr>
          <p:nvPr>
            <p:ph type="sldImg"/>
          </p:nvPr>
        </p:nvSpPr>
        <p:spPr>
          <a:ln/>
        </p:spPr>
      </p:sp>
      <p:sp>
        <p:nvSpPr>
          <p:cNvPr id="425987" name="Rectangle 3"/>
          <p:cNvSpPr>
            <a:spLocks noGrp="1" noChangeArrowheads="1"/>
          </p:cNvSpPr>
          <p:nvPr>
            <p:ph type="body" idx="1"/>
          </p:nvPr>
        </p:nvSpPr>
        <p:spPr>
          <a:noFill/>
          <a:ln/>
        </p:spPr>
        <p:txBody>
          <a:bodyPr/>
          <a:lstStyle/>
          <a:p>
            <a:r>
              <a:rPr lang="en-AU" sz="1000" smtClean="0"/>
              <a:t>Although work in mental health can serve as one of the most personally rewarding of professions, it can lead to burnout, e.g. long hours, 24 hour availability in emergencies. An acceptance of slow and sporadic progress, long periods of intense mental concentration. Should also consider the real possibility that a patient under their care may attempt or successfully commit suicide. </a:t>
            </a:r>
          </a:p>
          <a:p>
            <a:r>
              <a:rPr lang="en-AU" sz="1000" smtClean="0"/>
              <a:t>Myths</a:t>
            </a:r>
          </a:p>
          <a:p>
            <a:r>
              <a:rPr lang="en-AU" sz="1000" smtClean="0"/>
              <a:t>If I cam a good therapist I can help or save everyone – Such rescue fantasies literally can cripple otherwise competent therapists. Patients may have already have predetermined plans to commit suicide or engage in violent behaviour, and no therapist could prevent or predict behaviour. (How mabny times have we told clients about this and ignored it ourselves)</a:t>
            </a:r>
          </a:p>
          <a:p>
            <a:r>
              <a:rPr lang="en-AU" sz="1000" smtClean="0"/>
              <a:t>Because I am so aware of my own issues as a therapist, it is ok if I stretch the patient-therapist boundaries once in a while. The desire to violate patient-therapist boundaries can be strong, particularly in face of certain types of psychopathology.</a:t>
            </a:r>
          </a:p>
          <a:p>
            <a:r>
              <a:rPr lang="en-AU" sz="1000" smtClean="0"/>
              <a:t>There are a number of general staff support mechanisms that can be implemented by agencies to assist staff in preventing burnout.</a:t>
            </a:r>
          </a:p>
          <a:p>
            <a:r>
              <a:rPr lang="en-AU" sz="1000" smtClean="0"/>
              <a:t>Formal case reviews, to provide support relating to specific clients</a:t>
            </a:r>
          </a:p>
          <a:p>
            <a:r>
              <a:rPr lang="en-AU" sz="1000" smtClean="0"/>
              <a:t>Professional supervision</a:t>
            </a:r>
          </a:p>
          <a:p>
            <a:r>
              <a:rPr lang="en-AU" sz="1000" smtClean="0"/>
              <a:t>Employee Assistance Programs (Usually involve 6-8 sessions that are solution or outcome focussed, generally resulting in an individualised work stress management plan. If the particular issues are not resolved within this time period, EAP counsellors will often provide referrals to other appropriate services that are able to provide more long term care. </a:t>
            </a:r>
          </a:p>
          <a:p>
            <a:r>
              <a:rPr lang="en-AU" sz="1000" smtClean="0"/>
              <a:t>The agency response to critical incidents should be considered. High level stressors such as the suicide of a client, assault of a worker and other major incidents require immediate intervention in order to support the staff involved in both short and long term. </a:t>
            </a:r>
          </a:p>
          <a:p>
            <a:endParaRPr lang="en-AU" sz="100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7"/>
          <p:cNvSpPr>
            <a:spLocks noGrp="1" noChangeArrowheads="1"/>
          </p:cNvSpPr>
          <p:nvPr>
            <p:ph type="sldNum" sz="quarter" idx="5"/>
          </p:nvPr>
        </p:nvSpPr>
        <p:spPr>
          <a:noFill/>
        </p:spPr>
        <p:txBody>
          <a:bodyPr/>
          <a:lstStyle/>
          <a:p>
            <a:fld id="{29E0054E-BFE6-4089-A49C-02B195486F44}" type="slidenum">
              <a:rPr lang="en-AU" smtClean="0"/>
              <a:pPr/>
              <a:t>74</a:t>
            </a:fld>
            <a:endParaRPr lang="en-AU" smtClean="0"/>
          </a:p>
        </p:txBody>
      </p:sp>
      <p:sp>
        <p:nvSpPr>
          <p:cNvPr id="270339" name="Rectangle 2"/>
          <p:cNvSpPr>
            <a:spLocks noRot="1" noChangeArrowheads="1" noTextEdit="1"/>
          </p:cNvSpPr>
          <p:nvPr>
            <p:ph type="sldImg"/>
          </p:nvPr>
        </p:nvSpPr>
        <p:spPr>
          <a:ln/>
        </p:spPr>
      </p:sp>
      <p:sp>
        <p:nvSpPr>
          <p:cNvPr id="270340" name="Rectangle 3"/>
          <p:cNvSpPr>
            <a:spLocks noGrp="1" noChangeArrowheads="1"/>
          </p:cNvSpPr>
          <p:nvPr>
            <p:ph type="body" idx="1"/>
          </p:nvPr>
        </p:nvSpPr>
        <p:spPr>
          <a:noFill/>
          <a:ln/>
        </p:spPr>
        <p:txBody>
          <a:bodyPr/>
          <a:lstStyle/>
          <a:p>
            <a:pPr eaLnBrk="1" hangingPunct="1"/>
            <a:r>
              <a:rPr lang="en-AU" smtClean="0"/>
              <a:t>Get People to look at their rating sheet they completed at the beginning of the presentation and see whether their answers have now changed.</a:t>
            </a:r>
          </a:p>
          <a:p>
            <a:pPr eaLnBrk="1" hangingPunct="1"/>
            <a:endParaRPr lang="en-AU" smtClean="0"/>
          </a:p>
          <a:p>
            <a:pPr eaLnBrk="1" hangingPunct="1"/>
            <a:r>
              <a:rPr lang="en-AU" smtClean="0"/>
              <a:t>Remind of the Psychological and Counselling Resource Files and the one kept in my locker that’s locked up</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p:cNvSpPr>
            <a:spLocks noGrp="1" noChangeArrowheads="1"/>
          </p:cNvSpPr>
          <p:nvPr>
            <p:ph type="sldNum" sz="quarter" idx="5"/>
          </p:nvPr>
        </p:nvSpPr>
        <p:spPr>
          <a:noFill/>
        </p:spPr>
        <p:txBody>
          <a:bodyPr/>
          <a:lstStyle/>
          <a:p>
            <a:fld id="{86AA5730-0ECA-4F2A-938E-2E157F2E0212}" type="slidenum">
              <a:rPr lang="en-AU" smtClean="0"/>
              <a:pPr/>
              <a:t>8</a:t>
            </a:fld>
            <a:endParaRPr lang="en-AU" smtClean="0"/>
          </a:p>
        </p:txBody>
      </p:sp>
      <p:sp>
        <p:nvSpPr>
          <p:cNvPr id="196611" name="Rectangle 2"/>
          <p:cNvSpPr>
            <a:spLocks noRot="1" noChangeArrowheads="1" noTextEdit="1"/>
          </p:cNvSpPr>
          <p:nvPr>
            <p:ph type="sldImg"/>
          </p:nvPr>
        </p:nvSpPr>
        <p:spPr>
          <a:ln/>
        </p:spPr>
      </p:sp>
      <p:sp>
        <p:nvSpPr>
          <p:cNvPr id="196612" name="Rectangle 3"/>
          <p:cNvSpPr>
            <a:spLocks noGrp="1" noChangeArrowheads="1"/>
          </p:cNvSpPr>
          <p:nvPr>
            <p:ph type="body" idx="1"/>
          </p:nvPr>
        </p:nvSpPr>
        <p:spPr>
          <a:noFill/>
          <a:ln/>
        </p:spPr>
        <p:txBody>
          <a:bodyPr/>
          <a:lstStyle/>
          <a:p>
            <a:pPr eaLnBrk="1" hangingPunct="1"/>
            <a:r>
              <a:rPr lang="en-AU" smtClean="0"/>
              <a:t>If normality is what is typical then abnormality must be what is atypical or rare – right?</a:t>
            </a:r>
          </a:p>
          <a:p>
            <a:pPr eaLnBrk="1" hangingPunct="1"/>
            <a:endParaRPr lang="en-AU" smtClean="0"/>
          </a:p>
          <a:p>
            <a:pPr eaLnBrk="1" hangingPunct="1"/>
            <a:r>
              <a:rPr lang="en-AU" smtClean="0"/>
              <a:t>Yes and No. It is true that some of the disorders occur infrequently. </a:t>
            </a:r>
          </a:p>
          <a:p>
            <a:pPr eaLnBrk="1" hangingPunct="1"/>
            <a:endParaRPr lang="en-AU" smtClean="0"/>
          </a:p>
          <a:p>
            <a:pPr eaLnBrk="1" hangingPunct="1"/>
            <a:r>
              <a:rPr lang="en-AU" smtClean="0"/>
              <a:t>It is certainly true that if everyone had panic attacks then we might consider this experience to be normal.</a:t>
            </a:r>
          </a:p>
          <a:p>
            <a:pPr eaLnBrk="1" hangingPunct="1"/>
            <a:endParaRPr lang="en-AU" smtClean="0"/>
          </a:p>
          <a:p>
            <a:pPr eaLnBrk="1" hangingPunct="1"/>
            <a:r>
              <a:rPr lang="en-AU" smtClean="0"/>
              <a:t>Yet consider the following two rare qualities genius and sainthood? </a:t>
            </a:r>
          </a:p>
          <a:p>
            <a:pPr eaLnBrk="1" hangingPunct="1"/>
            <a:endParaRPr lang="en-AU" smtClean="0"/>
          </a:p>
          <a:p>
            <a:pPr eaLnBrk="1" hangingPunct="1"/>
            <a:r>
              <a:rPr lang="en-AU" smtClean="0"/>
              <a:t>Although only a few people like Albert Einstein or Mother Theresa or even Bernie Popuard may have ever possessed this quality, we do not consider their extraordinary intellectual ability as psychologically abnormal. </a:t>
            </a:r>
          </a:p>
          <a:p>
            <a:pPr eaLnBrk="1" hangingPunct="1"/>
            <a:endParaRPr lang="en-AU" smtClean="0"/>
          </a:p>
          <a:p>
            <a:pPr eaLnBrk="1" hangingPunct="1"/>
            <a:r>
              <a:rPr lang="en-AU" smtClean="0"/>
              <a:t>Therefore rarity can not serve as the sole basis for defining psychological abnormality.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7"/>
          <p:cNvSpPr>
            <a:spLocks noGrp="1" noChangeArrowheads="1"/>
          </p:cNvSpPr>
          <p:nvPr>
            <p:ph type="sldNum" sz="quarter" idx="5"/>
          </p:nvPr>
        </p:nvSpPr>
        <p:spPr>
          <a:noFill/>
        </p:spPr>
        <p:txBody>
          <a:bodyPr/>
          <a:lstStyle/>
          <a:p>
            <a:fld id="{2C0315CB-1649-4370-A3CA-03A01731E95C}" type="slidenum">
              <a:rPr lang="en-AU" smtClean="0"/>
              <a:pPr/>
              <a:t>9</a:t>
            </a:fld>
            <a:endParaRPr lang="en-AU" smtClean="0"/>
          </a:p>
        </p:txBody>
      </p:sp>
      <p:sp>
        <p:nvSpPr>
          <p:cNvPr id="197635" name="Rectangle 2"/>
          <p:cNvSpPr>
            <a:spLocks noRot="1" noChangeArrowheads="1" noTextEdit="1"/>
          </p:cNvSpPr>
          <p:nvPr>
            <p:ph type="sldImg"/>
          </p:nvPr>
        </p:nvSpPr>
        <p:spPr>
          <a:ln/>
        </p:spPr>
      </p:sp>
      <p:sp>
        <p:nvSpPr>
          <p:cNvPr id="197636" name="Rectangle 3"/>
          <p:cNvSpPr>
            <a:spLocks noGrp="1" noChangeArrowheads="1"/>
          </p:cNvSpPr>
          <p:nvPr>
            <p:ph type="body" idx="1"/>
          </p:nvPr>
        </p:nvSpPr>
        <p:spPr>
          <a:noFill/>
          <a:ln/>
        </p:spPr>
        <p:txBody>
          <a:bodyPr/>
          <a:lstStyle/>
          <a:p>
            <a:pPr eaLnBrk="1" hangingPunct="1"/>
            <a:r>
              <a:rPr lang="en-AU" smtClean="0"/>
              <a:t>If a person is miserable or feels persecuted or tormented by voices then there must be something psychologically abnormal about the persons life? </a:t>
            </a:r>
          </a:p>
          <a:p>
            <a:pPr eaLnBrk="1" hangingPunct="1"/>
            <a:endParaRPr lang="en-AU" smtClean="0"/>
          </a:p>
          <a:p>
            <a:pPr eaLnBrk="1" hangingPunct="1"/>
            <a:endParaRPr lang="en-AU" smtClean="0"/>
          </a:p>
          <a:p>
            <a:pPr eaLnBrk="1" hangingPunct="1"/>
            <a:r>
              <a:rPr lang="en-AU" smtClean="0"/>
              <a:t>Indeed personal distress is one of the reasons that people define themselves as having a psychological problem and decide to seek treatment. </a:t>
            </a:r>
          </a:p>
          <a:p>
            <a:pPr eaLnBrk="1" hangingPunct="1"/>
            <a:endParaRPr lang="en-AU" smtClean="0"/>
          </a:p>
          <a:p>
            <a:pPr eaLnBrk="1" hangingPunct="1"/>
            <a:r>
              <a:rPr lang="en-AU" smtClean="0"/>
              <a:t>Yet distress alone is not a satisfactory criterion for defining abnormality. </a:t>
            </a:r>
          </a:p>
          <a:p>
            <a:pPr eaLnBrk="1" hangingPunct="1"/>
            <a:endParaRPr lang="en-AU" smtClean="0"/>
          </a:p>
          <a:p>
            <a:pPr eaLnBrk="1" hangingPunct="1"/>
            <a:r>
              <a:rPr lang="en-AU" smtClean="0"/>
              <a:t>Many persons who are considered mentally ill do not appear to suffer at all, such as an extremely euphoric manic person or a child molester who experiences no remorse</a:t>
            </a:r>
          </a:p>
          <a:p>
            <a:pPr eaLnBrk="1" hangingPunct="1"/>
            <a:endParaRPr lang="en-A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p:cNvSpPr>
            <a:spLocks noGrp="1" noChangeArrowheads="1"/>
          </p:cNvSpPr>
          <p:nvPr>
            <p:ph type="sldNum" sz="quarter" idx="5"/>
          </p:nvPr>
        </p:nvSpPr>
        <p:spPr>
          <a:noFill/>
        </p:spPr>
        <p:txBody>
          <a:bodyPr/>
          <a:lstStyle/>
          <a:p>
            <a:fld id="{7AC8AB65-ED1C-45F9-A3BA-A6252615BB25}" type="slidenum">
              <a:rPr lang="en-AU" smtClean="0"/>
              <a:pPr/>
              <a:t>10</a:t>
            </a:fld>
            <a:endParaRPr lang="en-AU" smtClean="0"/>
          </a:p>
        </p:txBody>
      </p:sp>
      <p:sp>
        <p:nvSpPr>
          <p:cNvPr id="198659" name="Rectangle 2"/>
          <p:cNvSpPr>
            <a:spLocks noRot="1" noChangeArrowheads="1" noTextEdit="1"/>
          </p:cNvSpPr>
          <p:nvPr>
            <p:ph type="sldImg"/>
          </p:nvPr>
        </p:nvSpPr>
        <p:spPr>
          <a:ln/>
        </p:spPr>
      </p:sp>
      <p:sp>
        <p:nvSpPr>
          <p:cNvPr id="198660" name="Rectangle 3"/>
          <p:cNvSpPr>
            <a:spLocks noGrp="1" noChangeArrowheads="1"/>
          </p:cNvSpPr>
          <p:nvPr>
            <p:ph type="body" idx="1"/>
          </p:nvPr>
        </p:nvSpPr>
        <p:spPr>
          <a:noFill/>
          <a:ln/>
        </p:spPr>
        <p:txBody>
          <a:bodyPr/>
          <a:lstStyle/>
          <a:p>
            <a:pPr eaLnBrk="1" hangingPunct="1"/>
            <a:r>
              <a:rPr lang="en-AU" smtClean="0"/>
              <a:t>It is certainly true that seeing or hearing things that others do not may constitute what mental health professionals call a psychotic experience, however such experiences in and of themselves do not necessarily signal psychological abnormality. </a:t>
            </a:r>
          </a:p>
          <a:p>
            <a:pPr eaLnBrk="1" hangingPunct="1"/>
            <a:endParaRPr lang="en-AU" smtClean="0"/>
          </a:p>
          <a:p>
            <a:pPr eaLnBrk="1" hangingPunct="1"/>
            <a:r>
              <a:rPr lang="en-AU" smtClean="0"/>
              <a:t>Consider people who believe in ghosts, seeing deceased loved ones, or conversing with god. Rarely would any of these beliefs in themselves be considered abnormal or psychotic. </a:t>
            </a:r>
          </a:p>
          <a:p>
            <a:pPr eaLnBrk="1" hangingPunct="1"/>
            <a:endParaRPr lang="en-AU" smtClean="0"/>
          </a:p>
          <a:p>
            <a:pPr eaLnBrk="1" hangingPunct="1"/>
            <a:r>
              <a:rPr lang="en-AU" smtClean="0"/>
              <a:t>Conversely a great deal of what experts consider to be psychological abnormality is not at all strange or bizarre e.g. excessive fears, overwhelming sadness. </a:t>
            </a:r>
          </a:p>
          <a:p>
            <a:pPr eaLnBrk="1" hangingPunct="1"/>
            <a:endParaRPr lang="en-AU" smtClean="0"/>
          </a:p>
          <a:p>
            <a:pPr eaLnBrk="1" hangingPunct="1"/>
            <a:r>
              <a:rPr lang="en-AU" smtClean="0"/>
              <a:t>All of these conditions occur at least in mild forms , among the majority of people at some point.</a:t>
            </a:r>
          </a:p>
          <a:p>
            <a:pPr eaLnBrk="1" hangingPunct="1"/>
            <a:endParaRPr lang="en-A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p:spPr>
        <p:txBody>
          <a:bodyPr/>
          <a:lstStyle/>
          <a:p>
            <a:fld id="{19E4B475-C45E-4271-9822-08459A2A67FF}" type="slidenum">
              <a:rPr lang="en-AU" smtClean="0"/>
              <a:pPr/>
              <a:t>11</a:t>
            </a:fld>
            <a:endParaRPr lang="en-AU" smtClean="0"/>
          </a:p>
        </p:txBody>
      </p:sp>
      <p:sp>
        <p:nvSpPr>
          <p:cNvPr id="199683" name="Rectangle 2"/>
          <p:cNvSpPr>
            <a:spLocks noRot="1" noChangeArrowheads="1" noTextEdit="1"/>
          </p:cNvSpPr>
          <p:nvPr>
            <p:ph type="sldImg"/>
          </p:nvPr>
        </p:nvSpPr>
        <p:spPr>
          <a:ln/>
        </p:spPr>
      </p:sp>
      <p:sp>
        <p:nvSpPr>
          <p:cNvPr id="199684" name="Rectangle 3"/>
          <p:cNvSpPr>
            <a:spLocks noGrp="1" noChangeArrowheads="1"/>
          </p:cNvSpPr>
          <p:nvPr>
            <p:ph type="body" idx="1"/>
          </p:nvPr>
        </p:nvSpPr>
        <p:spPr>
          <a:noFill/>
          <a:ln/>
        </p:spPr>
        <p:txBody>
          <a:bodyPr/>
          <a:lstStyle/>
          <a:p>
            <a:pPr eaLnBrk="1" hangingPunct="1"/>
            <a:r>
              <a:rPr lang="en-AU" smtClean="0"/>
              <a:t>Some behaviour is so disgusting or shocking to human sensibilities that it might seem the behaviour is and of itself constitutes psychological abnormality. </a:t>
            </a:r>
          </a:p>
          <a:p>
            <a:pPr eaLnBrk="1" hangingPunct="1"/>
            <a:endParaRPr lang="en-AU" smtClean="0"/>
          </a:p>
          <a:p>
            <a:pPr eaLnBrk="1" hangingPunct="1"/>
            <a:r>
              <a:rPr lang="en-AU" smtClean="0"/>
              <a:t>But consider the act of murder. In most circumstances murder and mutilation represent abnormality and yet under conditions of combat such as WW1 and WW2 such acts are common and aggressiveness is expected and rewarded. </a:t>
            </a:r>
          </a:p>
          <a:p>
            <a:pPr eaLnBrk="1" hangingPunct="1"/>
            <a:endParaRPr lang="en-AU" smtClean="0"/>
          </a:p>
          <a:p>
            <a:pPr eaLnBrk="1" hangingPunct="1"/>
            <a:r>
              <a:rPr lang="en-AU" smtClean="0"/>
              <a:t>Thus the meaning of a behaviour depends on its context. Behaviours themselves cannot be judged abnormal apart from the situations and historical periods in which they occur. </a:t>
            </a:r>
          </a:p>
          <a:p>
            <a:pPr eaLnBrk="1" hangingPunct="1"/>
            <a:endParaRPr lang="en-A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8306" name="Rectangle 2"/>
          <p:cNvSpPr>
            <a:spLocks noGrp="1" noChangeArrowheads="1"/>
          </p:cNvSpPr>
          <p:nvPr>
            <p:ph type="ctrTitle" sz="quarter"/>
          </p:nvPr>
        </p:nvSpPr>
        <p:spPr>
          <a:xfrm>
            <a:off x="685800" y="1676400"/>
            <a:ext cx="7772400" cy="1828800"/>
          </a:xfrm>
        </p:spPr>
        <p:txBody>
          <a:bodyPr/>
          <a:lstStyle>
            <a:lvl1pPr>
              <a:defRPr/>
            </a:lvl1pPr>
          </a:lstStyle>
          <a:p>
            <a:r>
              <a:rPr lang="en-AU"/>
              <a:t>Click to edit Master title style</a:t>
            </a:r>
          </a:p>
        </p:txBody>
      </p:sp>
      <p:sp>
        <p:nvSpPr>
          <p:cNvPr id="98307"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AU"/>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136F9FCF-8F89-4BBD-A7E2-EFCC9A315953}" type="slidenum">
              <a:rPr lang="en-AU"/>
              <a:pPr>
                <a:defRPr/>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6A60FFA6-6B10-4082-A1C4-9E5A2C8A0527}" type="slidenum">
              <a:rPr lang="en-AU"/>
              <a:pPr>
                <a:defRPr/>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D33F503D-E23B-4043-92EC-F2BA84DB1AF4}" type="slidenum">
              <a:rPr lang="en-AU"/>
              <a:pPr>
                <a:defRPr/>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lstStyle/>
          <a:p>
            <a:r>
              <a:rPr lang="en-US" smtClean="0"/>
              <a:t>Click to edit Master title style</a:t>
            </a:r>
            <a:endParaRPr lang="en-AU"/>
          </a:p>
        </p:txBody>
      </p:sp>
      <p:sp>
        <p:nvSpPr>
          <p:cNvPr id="3" name="Table Placeholder 2"/>
          <p:cNvSpPr>
            <a:spLocks noGrp="1"/>
          </p:cNvSpPr>
          <p:nvPr>
            <p:ph type="tbl" idx="1"/>
          </p:nvPr>
        </p:nvSpPr>
        <p:spPr>
          <a:xfrm>
            <a:off x="457200" y="1981200"/>
            <a:ext cx="8229600" cy="4114800"/>
          </a:xfrm>
        </p:spPr>
        <p:txBody>
          <a:bodyPr/>
          <a:lstStyle/>
          <a:p>
            <a:pPr lvl="0"/>
            <a:endParaRPr lang="en-AU"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E5BC7CB0-2323-4430-91FC-40D524373B00}" type="slidenum">
              <a:rPr lang="en-AU"/>
              <a:pPr>
                <a:defRPr/>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641D8A39-22F9-4E09-A844-3B643B74F77C}" type="slidenum">
              <a:rPr lang="en-AU"/>
              <a:pPr>
                <a:defRPr/>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343ECEE6-7BBF-4968-AF27-F4B9B3D3F7FF}" type="slidenum">
              <a:rPr lang="en-AU"/>
              <a:pPr>
                <a:defRPr/>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Rectangle 4"/>
          <p:cNvSpPr>
            <a:spLocks noGrp="1" noChangeArrowheads="1"/>
          </p:cNvSpPr>
          <p:nvPr>
            <p:ph type="dt" sz="half" idx="10"/>
          </p:nvPr>
        </p:nvSpPr>
        <p:spPr>
          <a:ln/>
        </p:spPr>
        <p:txBody>
          <a:bodyPr/>
          <a:lstStyle>
            <a:lvl1pPr>
              <a:defRPr/>
            </a:lvl1pPr>
          </a:lstStyle>
          <a:p>
            <a:pPr>
              <a:defRPr/>
            </a:pPr>
            <a:endParaRPr lang="en-AU"/>
          </a:p>
        </p:txBody>
      </p:sp>
      <p:sp>
        <p:nvSpPr>
          <p:cNvPr id="6" name="Rectangle 5"/>
          <p:cNvSpPr>
            <a:spLocks noGrp="1" noChangeArrowheads="1"/>
          </p:cNvSpPr>
          <p:nvPr>
            <p:ph type="ftr" sz="quarter" idx="11"/>
          </p:nvPr>
        </p:nvSpPr>
        <p:spPr>
          <a:ln/>
        </p:spPr>
        <p:txBody>
          <a:bodyPr/>
          <a:lstStyle>
            <a:lvl1pPr>
              <a:defRPr/>
            </a:lvl1pPr>
          </a:lstStyle>
          <a:p>
            <a:pPr>
              <a:defRPr/>
            </a:pPr>
            <a:endParaRPr lang="en-AU"/>
          </a:p>
        </p:txBody>
      </p:sp>
      <p:sp>
        <p:nvSpPr>
          <p:cNvPr id="7" name="Rectangle 6"/>
          <p:cNvSpPr>
            <a:spLocks noGrp="1" noChangeArrowheads="1"/>
          </p:cNvSpPr>
          <p:nvPr>
            <p:ph type="sldNum" sz="quarter" idx="12"/>
          </p:nvPr>
        </p:nvSpPr>
        <p:spPr>
          <a:ln/>
        </p:spPr>
        <p:txBody>
          <a:bodyPr/>
          <a:lstStyle>
            <a:lvl1pPr>
              <a:defRPr/>
            </a:lvl1pPr>
          </a:lstStyle>
          <a:p>
            <a:pPr>
              <a:defRPr/>
            </a:pPr>
            <a:fld id="{C93AA3B9-0F0F-473E-B58C-953E22C33BBC}" type="slidenum">
              <a:rPr lang="en-AU"/>
              <a:pPr>
                <a:defRPr/>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Rectangle 4"/>
          <p:cNvSpPr>
            <a:spLocks noGrp="1" noChangeArrowheads="1"/>
          </p:cNvSpPr>
          <p:nvPr>
            <p:ph type="dt" sz="half" idx="10"/>
          </p:nvPr>
        </p:nvSpPr>
        <p:spPr>
          <a:ln/>
        </p:spPr>
        <p:txBody>
          <a:bodyPr/>
          <a:lstStyle>
            <a:lvl1pPr>
              <a:defRPr/>
            </a:lvl1pPr>
          </a:lstStyle>
          <a:p>
            <a:pPr>
              <a:defRPr/>
            </a:pPr>
            <a:endParaRPr lang="en-AU"/>
          </a:p>
        </p:txBody>
      </p:sp>
      <p:sp>
        <p:nvSpPr>
          <p:cNvPr id="8" name="Rectangle 5"/>
          <p:cNvSpPr>
            <a:spLocks noGrp="1" noChangeArrowheads="1"/>
          </p:cNvSpPr>
          <p:nvPr>
            <p:ph type="ftr" sz="quarter" idx="11"/>
          </p:nvPr>
        </p:nvSpPr>
        <p:spPr>
          <a:ln/>
        </p:spPr>
        <p:txBody>
          <a:bodyPr/>
          <a:lstStyle>
            <a:lvl1pPr>
              <a:defRPr/>
            </a:lvl1pPr>
          </a:lstStyle>
          <a:p>
            <a:pPr>
              <a:defRPr/>
            </a:pPr>
            <a:endParaRPr lang="en-AU"/>
          </a:p>
        </p:txBody>
      </p:sp>
      <p:sp>
        <p:nvSpPr>
          <p:cNvPr id="9" name="Rectangle 6"/>
          <p:cNvSpPr>
            <a:spLocks noGrp="1" noChangeArrowheads="1"/>
          </p:cNvSpPr>
          <p:nvPr>
            <p:ph type="sldNum" sz="quarter" idx="12"/>
          </p:nvPr>
        </p:nvSpPr>
        <p:spPr>
          <a:ln/>
        </p:spPr>
        <p:txBody>
          <a:bodyPr/>
          <a:lstStyle>
            <a:lvl1pPr>
              <a:defRPr/>
            </a:lvl1pPr>
          </a:lstStyle>
          <a:p>
            <a:pPr>
              <a:defRPr/>
            </a:pPr>
            <a:fld id="{3CF5BD12-5CC7-4E3A-A1DD-995AF946F034}" type="slidenum">
              <a:rPr lang="en-AU"/>
              <a:pPr>
                <a:defRPr/>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Rectangle 4"/>
          <p:cNvSpPr>
            <a:spLocks noGrp="1" noChangeArrowheads="1"/>
          </p:cNvSpPr>
          <p:nvPr>
            <p:ph type="dt" sz="half" idx="10"/>
          </p:nvPr>
        </p:nvSpPr>
        <p:spPr>
          <a:ln/>
        </p:spPr>
        <p:txBody>
          <a:bodyPr/>
          <a:lstStyle>
            <a:lvl1pPr>
              <a:defRPr/>
            </a:lvl1pPr>
          </a:lstStyle>
          <a:p>
            <a:pPr>
              <a:defRPr/>
            </a:pPr>
            <a:endParaRPr lang="en-AU"/>
          </a:p>
        </p:txBody>
      </p:sp>
      <p:sp>
        <p:nvSpPr>
          <p:cNvPr id="4" name="Rectangle 5"/>
          <p:cNvSpPr>
            <a:spLocks noGrp="1" noChangeArrowheads="1"/>
          </p:cNvSpPr>
          <p:nvPr>
            <p:ph type="ftr" sz="quarter" idx="11"/>
          </p:nvPr>
        </p:nvSpPr>
        <p:spPr>
          <a:ln/>
        </p:spPr>
        <p:txBody>
          <a:bodyPr/>
          <a:lstStyle>
            <a:lvl1pPr>
              <a:defRPr/>
            </a:lvl1pPr>
          </a:lstStyle>
          <a:p>
            <a:pPr>
              <a:defRPr/>
            </a:pPr>
            <a:endParaRPr lang="en-AU"/>
          </a:p>
        </p:txBody>
      </p:sp>
      <p:sp>
        <p:nvSpPr>
          <p:cNvPr id="5" name="Rectangle 6"/>
          <p:cNvSpPr>
            <a:spLocks noGrp="1" noChangeArrowheads="1"/>
          </p:cNvSpPr>
          <p:nvPr>
            <p:ph type="sldNum" sz="quarter" idx="12"/>
          </p:nvPr>
        </p:nvSpPr>
        <p:spPr>
          <a:ln/>
        </p:spPr>
        <p:txBody>
          <a:bodyPr/>
          <a:lstStyle>
            <a:lvl1pPr>
              <a:defRPr/>
            </a:lvl1pPr>
          </a:lstStyle>
          <a:p>
            <a:pPr>
              <a:defRPr/>
            </a:pPr>
            <a:fld id="{A55E8FF7-D53E-4196-9AA2-D477746A3826}" type="slidenum">
              <a:rPr lang="en-AU"/>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AU"/>
          </a:p>
        </p:txBody>
      </p:sp>
      <p:sp>
        <p:nvSpPr>
          <p:cNvPr id="3" name="Rectangle 5"/>
          <p:cNvSpPr>
            <a:spLocks noGrp="1" noChangeArrowheads="1"/>
          </p:cNvSpPr>
          <p:nvPr>
            <p:ph type="ftr" sz="quarter" idx="11"/>
          </p:nvPr>
        </p:nvSpPr>
        <p:spPr>
          <a:ln/>
        </p:spPr>
        <p:txBody>
          <a:bodyPr/>
          <a:lstStyle>
            <a:lvl1pPr>
              <a:defRPr/>
            </a:lvl1pPr>
          </a:lstStyle>
          <a:p>
            <a:pPr>
              <a:defRPr/>
            </a:pPr>
            <a:endParaRPr lang="en-AU"/>
          </a:p>
        </p:txBody>
      </p:sp>
      <p:sp>
        <p:nvSpPr>
          <p:cNvPr id="4" name="Rectangle 6"/>
          <p:cNvSpPr>
            <a:spLocks noGrp="1" noChangeArrowheads="1"/>
          </p:cNvSpPr>
          <p:nvPr>
            <p:ph type="sldNum" sz="quarter" idx="12"/>
          </p:nvPr>
        </p:nvSpPr>
        <p:spPr>
          <a:ln/>
        </p:spPr>
        <p:txBody>
          <a:bodyPr/>
          <a:lstStyle>
            <a:lvl1pPr>
              <a:defRPr/>
            </a:lvl1pPr>
          </a:lstStyle>
          <a:p>
            <a:pPr>
              <a:defRPr/>
            </a:pPr>
            <a:fld id="{DF046E8B-9125-4515-BE8F-F54E035A3C07}" type="slidenum">
              <a:rPr lang="en-AU"/>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AU"/>
          </a:p>
        </p:txBody>
      </p:sp>
      <p:sp>
        <p:nvSpPr>
          <p:cNvPr id="6" name="Rectangle 5"/>
          <p:cNvSpPr>
            <a:spLocks noGrp="1" noChangeArrowheads="1"/>
          </p:cNvSpPr>
          <p:nvPr>
            <p:ph type="ftr" sz="quarter" idx="11"/>
          </p:nvPr>
        </p:nvSpPr>
        <p:spPr>
          <a:ln/>
        </p:spPr>
        <p:txBody>
          <a:bodyPr/>
          <a:lstStyle>
            <a:lvl1pPr>
              <a:defRPr/>
            </a:lvl1pPr>
          </a:lstStyle>
          <a:p>
            <a:pPr>
              <a:defRPr/>
            </a:pPr>
            <a:endParaRPr lang="en-AU"/>
          </a:p>
        </p:txBody>
      </p:sp>
      <p:sp>
        <p:nvSpPr>
          <p:cNvPr id="7" name="Rectangle 6"/>
          <p:cNvSpPr>
            <a:spLocks noGrp="1" noChangeArrowheads="1"/>
          </p:cNvSpPr>
          <p:nvPr>
            <p:ph type="sldNum" sz="quarter" idx="12"/>
          </p:nvPr>
        </p:nvSpPr>
        <p:spPr>
          <a:ln/>
        </p:spPr>
        <p:txBody>
          <a:bodyPr/>
          <a:lstStyle>
            <a:lvl1pPr>
              <a:defRPr/>
            </a:lvl1pPr>
          </a:lstStyle>
          <a:p>
            <a:pPr>
              <a:defRPr/>
            </a:pPr>
            <a:fld id="{5748FA89-F662-4B6B-999F-3BFC096246D7}" type="slidenum">
              <a:rPr lang="en-AU"/>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AU"/>
          </a:p>
        </p:txBody>
      </p:sp>
      <p:sp>
        <p:nvSpPr>
          <p:cNvPr id="6" name="Rectangle 5"/>
          <p:cNvSpPr>
            <a:spLocks noGrp="1" noChangeArrowheads="1"/>
          </p:cNvSpPr>
          <p:nvPr>
            <p:ph type="ftr" sz="quarter" idx="11"/>
          </p:nvPr>
        </p:nvSpPr>
        <p:spPr>
          <a:ln/>
        </p:spPr>
        <p:txBody>
          <a:bodyPr/>
          <a:lstStyle>
            <a:lvl1pPr>
              <a:defRPr/>
            </a:lvl1pPr>
          </a:lstStyle>
          <a:p>
            <a:pPr>
              <a:defRPr/>
            </a:pPr>
            <a:endParaRPr lang="en-AU"/>
          </a:p>
        </p:txBody>
      </p:sp>
      <p:sp>
        <p:nvSpPr>
          <p:cNvPr id="7" name="Rectangle 6"/>
          <p:cNvSpPr>
            <a:spLocks noGrp="1" noChangeArrowheads="1"/>
          </p:cNvSpPr>
          <p:nvPr>
            <p:ph type="sldNum" sz="quarter" idx="12"/>
          </p:nvPr>
        </p:nvSpPr>
        <p:spPr>
          <a:ln/>
        </p:spPr>
        <p:txBody>
          <a:bodyPr/>
          <a:lstStyle>
            <a:lvl1pPr>
              <a:defRPr/>
            </a:lvl1pPr>
          </a:lstStyle>
          <a:p>
            <a:pPr>
              <a:defRPr/>
            </a:pPr>
            <a:fld id="{73C1E38E-C275-45D4-B73C-317140CCCA3C}" type="slidenum">
              <a:rPr lang="en-AU"/>
              <a:pPr>
                <a:defRPr/>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1C1C1C"/>
            </a:gs>
            <a:gs pos="100000">
              <a:schemeClr val="accent1"/>
            </a:gs>
          </a:gsLst>
          <a:lin ang="5400000" scaled="1"/>
        </a:gra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AU" smtClean="0"/>
              <a:t>Click to edit Master title style</a:t>
            </a:r>
          </a:p>
        </p:txBody>
      </p:sp>
      <p:sp>
        <p:nvSpPr>
          <p:cNvPr id="97283"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9728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defRPr>
            </a:lvl1pPr>
          </a:lstStyle>
          <a:p>
            <a:pPr>
              <a:defRPr/>
            </a:pPr>
            <a:endParaRPr lang="en-AU"/>
          </a:p>
        </p:txBody>
      </p:sp>
      <p:sp>
        <p:nvSpPr>
          <p:cNvPr id="9728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defRPr>
            </a:lvl1pPr>
          </a:lstStyle>
          <a:p>
            <a:pPr>
              <a:defRPr/>
            </a:pPr>
            <a:endParaRPr lang="en-AU"/>
          </a:p>
        </p:txBody>
      </p:sp>
      <p:sp>
        <p:nvSpPr>
          <p:cNvPr id="9728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defRPr>
            </a:lvl1pPr>
          </a:lstStyle>
          <a:p>
            <a:pPr>
              <a:defRPr/>
            </a:pPr>
            <a:fld id="{DDAC10D5-110D-4F22-84E9-863BF1F92E86}" type="slidenum">
              <a:rPr lang="en-AU"/>
              <a:pPr>
                <a:defRPr/>
              </a:pPr>
              <a:t>‹#›</a:t>
            </a:fld>
            <a:endParaRPr lang="en-AU"/>
          </a:p>
        </p:txBody>
      </p:sp>
    </p:spTree>
  </p:cSld>
  <p:clrMap bg1="dk2" tx1="lt1" bg2="dk1" tx2="lt2" accent1="accent1" accent2="accent2" accent3="accent3" accent4="accent4" accent5="accent5" accent6="accent6" hlink="hlink" folHlink="folHlink"/>
  <p:sldLayoutIdLst>
    <p:sldLayoutId id="2147483744" r:id="rId1"/>
    <p:sldLayoutId id="2147483743" r:id="rId2"/>
    <p:sldLayoutId id="2147483742" r:id="rId3"/>
    <p:sldLayoutId id="2147483741" r:id="rId4"/>
    <p:sldLayoutId id="2147483740" r:id="rId5"/>
    <p:sldLayoutId id="2147483739" r:id="rId6"/>
    <p:sldLayoutId id="2147483738" r:id="rId7"/>
    <p:sldLayoutId id="2147483737" r:id="rId8"/>
    <p:sldLayoutId id="2147483736" r:id="rId9"/>
    <p:sldLayoutId id="2147483735" r:id="rId10"/>
    <p:sldLayoutId id="2147483734" r:id="rId11"/>
    <p:sldLayoutId id="2147483733" r:id="rId12"/>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ChangeArrowheads="1"/>
          </p:cNvSpPr>
          <p:nvPr>
            <p:ph type="title"/>
          </p:nvPr>
        </p:nvSpPr>
        <p:spPr/>
        <p:txBody>
          <a:bodyPr/>
          <a:lstStyle/>
          <a:p>
            <a:pPr eaLnBrk="1" hangingPunct="1"/>
            <a:r>
              <a:rPr lang="en-AU" sz="4000" smtClean="0"/>
              <a:t/>
            </a:r>
            <a:br>
              <a:rPr lang="en-AU" sz="4000" smtClean="0"/>
            </a:br>
            <a:r>
              <a:rPr lang="en-AU" sz="4000" smtClean="0"/>
              <a:t>Navigating Mental Health</a:t>
            </a:r>
            <a:endParaRPr lang="en-AU" sz="6600" smtClean="0"/>
          </a:p>
        </p:txBody>
      </p:sp>
      <p:pic>
        <p:nvPicPr>
          <p:cNvPr id="2051" name="Picture 4" descr="C:\Users\jim\Pictures\8.jpg"/>
          <p:cNvPicPr>
            <a:picLocks noChangeAspect="1" noChangeArrowheads="1"/>
          </p:cNvPicPr>
          <p:nvPr/>
        </p:nvPicPr>
        <p:blipFill>
          <a:blip r:embed="rId3"/>
          <a:srcRect/>
          <a:stretch>
            <a:fillRect/>
          </a:stretch>
        </p:blipFill>
        <p:spPr bwMode="auto">
          <a:xfrm>
            <a:off x="2143125" y="2071688"/>
            <a:ext cx="5072063"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468313" y="2781300"/>
            <a:ext cx="8229600" cy="1371600"/>
          </a:xfrm>
        </p:spPr>
        <p:txBody>
          <a:bodyPr/>
          <a:lstStyle/>
          <a:p>
            <a:pPr eaLnBrk="1" hangingPunct="1">
              <a:defRPr/>
            </a:pPr>
            <a:r>
              <a:rPr lang="en-AU" sz="4000" b="1" smtClean="0"/>
              <a:t>Does Strangeness Define Abnormality?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eaLnBrk="1" hangingPunct="1">
              <a:defRPr/>
            </a:pPr>
            <a:r>
              <a:rPr lang="en-AU" sz="4000" b="1" smtClean="0"/>
              <a:t>Does the Behaviour Define Abnormality?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468313" y="2565400"/>
            <a:ext cx="8229600" cy="1371600"/>
          </a:xfrm>
        </p:spPr>
        <p:txBody>
          <a:bodyPr/>
          <a:lstStyle/>
          <a:p>
            <a:pPr eaLnBrk="1" hangingPunct="1">
              <a:defRPr/>
            </a:pPr>
            <a:r>
              <a:rPr lang="en-AU" b="1" smtClean="0"/>
              <a:t>Is normality a guideline?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pPr eaLnBrk="1" hangingPunct="1">
              <a:defRPr/>
            </a:pPr>
            <a:r>
              <a:rPr lang="en-AU" sz="4000" b="1" smtClean="0"/>
              <a:t>So what is defined as abnormal behaviour</a:t>
            </a:r>
          </a:p>
        </p:txBody>
      </p:sp>
      <p:sp>
        <p:nvSpPr>
          <p:cNvPr id="117763" name="Rectangle 3"/>
          <p:cNvSpPr>
            <a:spLocks noGrp="1" noChangeArrowheads="1"/>
          </p:cNvSpPr>
          <p:nvPr>
            <p:ph type="body" idx="1"/>
          </p:nvPr>
        </p:nvSpPr>
        <p:spPr/>
        <p:txBody>
          <a:bodyPr/>
          <a:lstStyle/>
          <a:p>
            <a:pPr eaLnBrk="1" hangingPunct="1">
              <a:lnSpc>
                <a:spcPct val="80000"/>
              </a:lnSpc>
            </a:pPr>
            <a:r>
              <a:rPr lang="en-AU" sz="2400" smtClean="0"/>
              <a:t>Professionals generally use two practical guidelines to define abnormal behaviour. </a:t>
            </a:r>
          </a:p>
          <a:p>
            <a:pPr eaLnBrk="1" hangingPunct="1">
              <a:lnSpc>
                <a:spcPct val="80000"/>
              </a:lnSpc>
              <a:buFont typeface="Wingdings" pitchFamily="2" charset="2"/>
              <a:buNone/>
            </a:pPr>
            <a:endParaRPr lang="en-AU" sz="2400" smtClean="0"/>
          </a:p>
          <a:p>
            <a:pPr eaLnBrk="1" hangingPunct="1">
              <a:lnSpc>
                <a:spcPct val="80000"/>
              </a:lnSpc>
            </a:pPr>
            <a:r>
              <a:rPr lang="en-AU" sz="2400" smtClean="0"/>
              <a:t>Firstly they take into account the persons behaviour, the context in which it occurs, and the appropriateness for that context. In other words they consider whether the persons behaviour causes impaired functioning. </a:t>
            </a:r>
          </a:p>
          <a:p>
            <a:pPr eaLnBrk="1" hangingPunct="1">
              <a:lnSpc>
                <a:spcPct val="80000"/>
              </a:lnSpc>
              <a:buFont typeface="Wingdings" pitchFamily="2" charset="2"/>
              <a:buNone/>
            </a:pPr>
            <a:endParaRPr lang="en-AU" sz="2400" smtClean="0"/>
          </a:p>
          <a:p>
            <a:pPr eaLnBrk="1" hangingPunct="1">
              <a:lnSpc>
                <a:spcPct val="80000"/>
              </a:lnSpc>
            </a:pPr>
            <a:r>
              <a:rPr lang="en-AU" sz="2400" smtClean="0"/>
              <a:t>Secondly they consider whether the person displays a consistent set of maladaptive feelings or behaviours that have been defined by mental health professionals as constituting mental dysfunction.</a:t>
            </a:r>
            <a:r>
              <a:rPr lang="en-AU" sz="2000" smtClean="0"/>
              <a:t> </a:t>
            </a:r>
          </a:p>
          <a:p>
            <a:pPr eaLnBrk="1" hangingPunct="1">
              <a:lnSpc>
                <a:spcPct val="80000"/>
              </a:lnSpc>
              <a:buFont typeface="Wingdings" pitchFamily="2" charset="2"/>
              <a:buNone/>
            </a:pPr>
            <a:endParaRPr lang="en-AU" sz="2000" smtClean="0"/>
          </a:p>
          <a:p>
            <a:pPr eaLnBrk="1" hangingPunct="1">
              <a:lnSpc>
                <a:spcPct val="80000"/>
              </a:lnSpc>
            </a:pPr>
            <a:endParaRPr lang="en-AU" sz="2000" smtClean="0"/>
          </a:p>
          <a:p>
            <a:pPr eaLnBrk="1" hangingPunct="1">
              <a:lnSpc>
                <a:spcPct val="80000"/>
              </a:lnSpc>
              <a:buFont typeface="Wingdings" pitchFamily="2" charset="2"/>
              <a:buNone/>
            </a:pPr>
            <a:endParaRPr lang="en-AU" sz="20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468313" y="404813"/>
            <a:ext cx="8229600" cy="1371600"/>
          </a:xfrm>
        </p:spPr>
        <p:txBody>
          <a:bodyPr/>
          <a:lstStyle/>
          <a:p>
            <a:pPr eaLnBrk="1" hangingPunct="1"/>
            <a:r>
              <a:rPr lang="en-AU" smtClean="0"/>
              <a:t>Diagnostic Systems</a:t>
            </a:r>
          </a:p>
        </p:txBody>
      </p:sp>
      <p:sp>
        <p:nvSpPr>
          <p:cNvPr id="116739" name="Rectangle 3"/>
          <p:cNvSpPr>
            <a:spLocks noGrp="1" noChangeArrowheads="1"/>
          </p:cNvSpPr>
          <p:nvPr>
            <p:ph type="body" idx="1"/>
          </p:nvPr>
        </p:nvSpPr>
        <p:spPr/>
        <p:txBody>
          <a:bodyPr/>
          <a:lstStyle/>
          <a:p>
            <a:pPr>
              <a:lnSpc>
                <a:spcPct val="80000"/>
              </a:lnSpc>
              <a:buFont typeface="Wingdings" pitchFamily="2" charset="2"/>
              <a:buNone/>
            </a:pPr>
            <a:r>
              <a:rPr lang="en-AU" sz="2000" smtClean="0"/>
              <a:t>There are two major classification systems of mental illness/disorders in use in Australia:</a:t>
            </a:r>
          </a:p>
          <a:p>
            <a:pPr>
              <a:lnSpc>
                <a:spcPct val="80000"/>
              </a:lnSpc>
              <a:buFont typeface="Wingdings" pitchFamily="2" charset="2"/>
              <a:buNone/>
            </a:pPr>
            <a:endParaRPr lang="en-AU" sz="2000" smtClean="0"/>
          </a:p>
          <a:p>
            <a:pPr eaLnBrk="1" hangingPunct="1">
              <a:lnSpc>
                <a:spcPct val="80000"/>
              </a:lnSpc>
            </a:pPr>
            <a:r>
              <a:rPr lang="en-AU" sz="2000" smtClean="0"/>
              <a:t>The current edition (DSM IV) is the most widely accepted system in the world for classifying psychological problems and disorders.</a:t>
            </a:r>
          </a:p>
          <a:p>
            <a:pPr eaLnBrk="1" hangingPunct="1">
              <a:lnSpc>
                <a:spcPct val="80000"/>
              </a:lnSpc>
              <a:buFont typeface="Wingdings" pitchFamily="2" charset="2"/>
              <a:buNone/>
            </a:pPr>
            <a:r>
              <a:rPr lang="en-AU" sz="2000" smtClean="0"/>
              <a:t> </a:t>
            </a:r>
          </a:p>
          <a:p>
            <a:pPr eaLnBrk="1" hangingPunct="1">
              <a:lnSpc>
                <a:spcPct val="80000"/>
              </a:lnSpc>
            </a:pPr>
            <a:r>
              <a:rPr lang="en-AU" sz="2000" smtClean="0"/>
              <a:t>WHO (World Health Organisation) publishes another manual worldwide, The International Classification of Diseases (ICD) which in many respects is similar to the DSM. </a:t>
            </a:r>
          </a:p>
          <a:p>
            <a:pPr eaLnBrk="1" hangingPunct="1">
              <a:lnSpc>
                <a:spcPct val="80000"/>
              </a:lnSpc>
              <a:buFont typeface="Wingdings" pitchFamily="2" charset="2"/>
              <a:buNone/>
            </a:pPr>
            <a:endParaRPr lang="en-AU" sz="2000" smtClean="0"/>
          </a:p>
          <a:p>
            <a:pPr eaLnBrk="1" hangingPunct="1">
              <a:lnSpc>
                <a:spcPct val="80000"/>
              </a:lnSpc>
            </a:pPr>
            <a:r>
              <a:rPr lang="en-AU" sz="2000" smtClean="0"/>
              <a:t>To be diagnosed with a disorder the person must exhibit multiple behaviours that fit a defined pattern, their behaviour must cause dysfunction, it must be present for a specific amount of time, and it must not be due to some other explanation or physical disorder.</a:t>
            </a:r>
            <a:r>
              <a:rPr lang="en-AU" sz="1800" smtClean="0"/>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Content Placeholder 3" descr="C:\Users\jim\Pictures\10.jpg"/>
          <p:cNvPicPr>
            <a:picLocks noGrp="1"/>
          </p:cNvPicPr>
          <p:nvPr>
            <p:ph idx="1"/>
          </p:nvPr>
        </p:nvPicPr>
        <p:blipFill>
          <a:blip r:embed="rId2"/>
          <a:srcRect/>
          <a:stretch>
            <a:fillRect/>
          </a:stretch>
        </p:blipFill>
        <p:spPr>
          <a:xfrm>
            <a:off x="1428750" y="142875"/>
            <a:ext cx="6500813" cy="6715125"/>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eaLnBrk="1" hangingPunct="1">
              <a:defRPr/>
            </a:pPr>
            <a:r>
              <a:rPr lang="en-AU" sz="4000" b="1" smtClean="0"/>
              <a:t>So what are we to conclude?</a:t>
            </a:r>
          </a:p>
        </p:txBody>
      </p:sp>
      <p:sp>
        <p:nvSpPr>
          <p:cNvPr id="115715" name="Rectangle 3"/>
          <p:cNvSpPr>
            <a:spLocks noGrp="1" noChangeArrowheads="1"/>
          </p:cNvSpPr>
          <p:nvPr>
            <p:ph type="body" idx="1"/>
          </p:nvPr>
        </p:nvSpPr>
        <p:spPr/>
        <p:txBody>
          <a:bodyPr/>
          <a:lstStyle/>
          <a:p>
            <a:pPr eaLnBrk="1" hangingPunct="1">
              <a:lnSpc>
                <a:spcPct val="90000"/>
              </a:lnSpc>
              <a:defRPr/>
            </a:pPr>
            <a:r>
              <a:rPr lang="en-AU" sz="2800" smtClean="0"/>
              <a:t>Although most serious behaviour disorders are universally recognized many others are culture specific. </a:t>
            </a:r>
          </a:p>
          <a:p>
            <a:pPr eaLnBrk="1" hangingPunct="1">
              <a:lnSpc>
                <a:spcPct val="90000"/>
              </a:lnSpc>
              <a:defRPr/>
            </a:pPr>
            <a:r>
              <a:rPr lang="en-AU" sz="2800" smtClean="0"/>
              <a:t>This is why there is no single, universally accepted definition of abnormal behaviour.</a:t>
            </a:r>
          </a:p>
          <a:p>
            <a:pPr eaLnBrk="1" hangingPunct="1">
              <a:lnSpc>
                <a:spcPct val="90000"/>
              </a:lnSpc>
              <a:defRPr/>
            </a:pPr>
            <a:r>
              <a:rPr lang="en-AU" sz="2800" smtClean="0"/>
              <a:t>Instead we have some guidelines (DSM) which vary in their applicability depending on the case.</a:t>
            </a:r>
          </a:p>
          <a:p>
            <a:pPr eaLnBrk="1" hangingPunct="1">
              <a:lnSpc>
                <a:spcPct val="90000"/>
              </a:lnSpc>
              <a:defRPr/>
            </a:pPr>
            <a:r>
              <a:rPr lang="en-AU" sz="2800" smtClean="0"/>
              <a:t>According to these guidelines abnormal behaviour is unusual, maladaptive, and causes distress. </a:t>
            </a:r>
          </a:p>
          <a:p>
            <a:pPr eaLnBrk="1" hangingPunct="1">
              <a:lnSpc>
                <a:spcPct val="90000"/>
              </a:lnSpc>
              <a:defRPr/>
            </a:pPr>
            <a:r>
              <a:rPr lang="en-AU" sz="2800" smtClean="0"/>
              <a:t>It also typically violated social norms.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eaLnBrk="1" hangingPunct="1">
              <a:defRPr/>
            </a:pPr>
            <a:r>
              <a:rPr lang="en-AU" sz="4000" b="1" smtClean="0"/>
              <a:t>The Disease Analogy and Medical Model of Mental Illness</a:t>
            </a:r>
          </a:p>
        </p:txBody>
      </p:sp>
      <p:sp>
        <p:nvSpPr>
          <p:cNvPr id="114691" name="Rectangle 3"/>
          <p:cNvSpPr>
            <a:spLocks noGrp="1" noChangeArrowheads="1"/>
          </p:cNvSpPr>
          <p:nvPr>
            <p:ph type="body" idx="1"/>
          </p:nvPr>
        </p:nvSpPr>
        <p:spPr/>
        <p:txBody>
          <a:bodyPr/>
          <a:lstStyle/>
          <a:p>
            <a:pPr eaLnBrk="1" hangingPunct="1">
              <a:defRPr/>
            </a:pPr>
            <a:r>
              <a:rPr lang="en-AU" smtClean="0"/>
              <a:t>This analogy can help scientists apply the scientific methods that have worked so well in medicine. </a:t>
            </a:r>
          </a:p>
          <a:p>
            <a:pPr eaLnBrk="1" hangingPunct="1">
              <a:defRPr/>
            </a:pPr>
            <a:r>
              <a:rPr lang="en-AU" smtClean="0"/>
              <a:t>Yet the Illness analogy can obscure the social nature of much abnormal behaviour.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9250" name="Content Placeholder 3" descr="C:\Users\jim\Pictures\11.jpg"/>
          <p:cNvPicPr>
            <a:picLocks noGrp="1"/>
          </p:cNvPicPr>
          <p:nvPr>
            <p:ph idx="4294967295"/>
          </p:nvPr>
        </p:nvPicPr>
        <p:blipFill>
          <a:blip r:embed="rId3"/>
          <a:srcRect/>
          <a:stretch>
            <a:fillRect/>
          </a:stretch>
        </p:blipFill>
        <p:spPr>
          <a:xfrm>
            <a:off x="1000125" y="357188"/>
            <a:ext cx="6929438" cy="6357937"/>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idx="4294967295"/>
          </p:nvPr>
        </p:nvSpPr>
        <p:spPr/>
        <p:txBody>
          <a:bodyPr/>
          <a:lstStyle/>
          <a:p>
            <a:pPr eaLnBrk="1" hangingPunct="1">
              <a:defRPr/>
            </a:pPr>
            <a:r>
              <a:rPr lang="en-AU" b="1" smtClean="0"/>
              <a:t>Criticisms of the DSM</a:t>
            </a:r>
          </a:p>
        </p:txBody>
      </p:sp>
      <p:sp>
        <p:nvSpPr>
          <p:cNvPr id="113667" name="Rectangle 3"/>
          <p:cNvSpPr>
            <a:spLocks noGrp="1" noChangeArrowheads="1"/>
          </p:cNvSpPr>
          <p:nvPr>
            <p:ph type="body" idx="4294967295"/>
          </p:nvPr>
        </p:nvSpPr>
        <p:spPr/>
        <p:txBody>
          <a:bodyPr/>
          <a:lstStyle/>
          <a:p>
            <a:pPr eaLnBrk="1" hangingPunct="1">
              <a:defRPr/>
            </a:pPr>
            <a:r>
              <a:rPr lang="en-AU" smtClean="0"/>
              <a:t>Sometimes the personal and cultural points of view concerning what is abnormal come into conflict. </a:t>
            </a:r>
          </a:p>
          <a:p>
            <a:pPr eaLnBrk="1" hangingPunct="1">
              <a:defRPr/>
            </a:pPr>
            <a:r>
              <a:rPr lang="en-AU" smtClean="0"/>
              <a:t>Some psychologists allege that if we take environmental circumstances into account then mental disorders are not medical illnesses. </a:t>
            </a:r>
          </a:p>
          <a:p>
            <a:pPr eaLnBrk="1" hangingPunct="1">
              <a:buFont typeface="Wingdings" pitchFamily="2" charset="2"/>
              <a:buNone/>
              <a:defRPr/>
            </a:pPr>
            <a:endParaRPr lang="en-AU"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50"/>
            <a:ext cx="8229600" cy="5810250"/>
          </a:xfrm>
        </p:spPr>
        <p:txBody>
          <a:bodyPr/>
          <a:lstStyle/>
          <a:p>
            <a:pPr>
              <a:buFont typeface="Wingdings" pitchFamily="2" charset="2"/>
              <a:buNone/>
              <a:defRPr/>
            </a:pPr>
            <a:r>
              <a:rPr lang="en-AU" b="1" dirty="0" smtClean="0"/>
              <a:t>Rebecca Turpin</a:t>
            </a:r>
          </a:p>
          <a:p>
            <a:pPr>
              <a:buFont typeface="Wingdings" pitchFamily="2" charset="2"/>
              <a:buNone/>
              <a:defRPr/>
            </a:pPr>
            <a:endParaRPr lang="en-AU" b="1" dirty="0" smtClean="0"/>
          </a:p>
          <a:p>
            <a:pPr>
              <a:defRPr/>
            </a:pPr>
            <a:r>
              <a:rPr lang="en-AU" dirty="0" smtClean="0"/>
              <a:t>Edge Employment Solutions</a:t>
            </a:r>
          </a:p>
          <a:p>
            <a:pPr>
              <a:defRPr/>
            </a:pPr>
            <a:r>
              <a:rPr lang="en-AU" dirty="0" smtClean="0"/>
              <a:t>(BA Psychology Honours) </a:t>
            </a:r>
          </a:p>
          <a:p>
            <a:pPr>
              <a:defRPr/>
            </a:pPr>
            <a:r>
              <a:rPr lang="en-AU" dirty="0" smtClean="0"/>
              <a:t>Conditionally registered psychologist</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idx="4294967295"/>
          </p:nvPr>
        </p:nvSpPr>
        <p:spPr>
          <a:xfrm>
            <a:off x="468313" y="0"/>
            <a:ext cx="8229600" cy="1371600"/>
          </a:xfrm>
        </p:spPr>
        <p:txBody>
          <a:bodyPr/>
          <a:lstStyle/>
          <a:p>
            <a:pPr eaLnBrk="1" hangingPunct="1"/>
            <a:r>
              <a:rPr lang="en-AU" sz="4000" b="1" smtClean="0"/>
              <a:t>David Rosenham’s study (1973)</a:t>
            </a:r>
          </a:p>
        </p:txBody>
      </p:sp>
      <p:sp>
        <p:nvSpPr>
          <p:cNvPr id="119811" name="Rectangle 3"/>
          <p:cNvSpPr>
            <a:spLocks noGrp="1" noChangeArrowheads="1"/>
          </p:cNvSpPr>
          <p:nvPr>
            <p:ph type="body" idx="4294967295"/>
          </p:nvPr>
        </p:nvSpPr>
        <p:spPr>
          <a:xfrm>
            <a:off x="468313" y="1125538"/>
            <a:ext cx="8229600" cy="5543550"/>
          </a:xfrm>
        </p:spPr>
        <p:txBody>
          <a:bodyPr/>
          <a:lstStyle/>
          <a:p>
            <a:pPr eaLnBrk="1" hangingPunct="1">
              <a:buFont typeface="Wingdings" pitchFamily="2" charset="2"/>
              <a:buNone/>
            </a:pPr>
            <a:endParaRPr lang="en-AU" smtClean="0"/>
          </a:p>
          <a:p>
            <a:pPr eaLnBrk="1" hangingPunct="1">
              <a:buFont typeface="Wingdings" pitchFamily="2" charset="2"/>
              <a:buNone/>
            </a:pPr>
            <a:endParaRPr lang="en-AU" smtClean="0"/>
          </a:p>
          <a:p>
            <a:pPr eaLnBrk="1" hangingPunct="1">
              <a:buFont typeface="Wingdings" pitchFamily="2" charset="2"/>
              <a:buNone/>
            </a:pPr>
            <a:endParaRPr lang="en-AU" smtClean="0"/>
          </a:p>
          <a:p>
            <a:pPr eaLnBrk="1" hangingPunct="1">
              <a:buFont typeface="Wingdings" pitchFamily="2" charset="2"/>
              <a:buNone/>
            </a:pPr>
            <a:r>
              <a:rPr lang="en-AU" smtClean="0"/>
              <a:t>Other criticisms have been made regarding the validity of diagnostic categories.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idx="4294967295"/>
          </p:nvPr>
        </p:nvSpPr>
        <p:spPr/>
        <p:txBody>
          <a:bodyPr/>
          <a:lstStyle/>
          <a:p>
            <a:pPr eaLnBrk="1" hangingPunct="1">
              <a:defRPr/>
            </a:pPr>
            <a:r>
              <a:rPr lang="en-AU" sz="4000" b="1" smtClean="0"/>
              <a:t>Diagnostic Labels also become a self-fulfilling prophecy</a:t>
            </a:r>
          </a:p>
        </p:txBody>
      </p:sp>
      <p:sp>
        <p:nvSpPr>
          <p:cNvPr id="125955" name="Rectangle 3"/>
          <p:cNvSpPr>
            <a:spLocks noGrp="1" noChangeArrowheads="1"/>
          </p:cNvSpPr>
          <p:nvPr>
            <p:ph type="body" idx="4294967295"/>
          </p:nvPr>
        </p:nvSpPr>
        <p:spPr>
          <a:xfrm>
            <a:off x="457200" y="1981200"/>
            <a:ext cx="8229600" cy="4543425"/>
          </a:xfrm>
        </p:spPr>
        <p:txBody>
          <a:bodyPr/>
          <a:lstStyle/>
          <a:p>
            <a:pPr eaLnBrk="1" hangingPunct="1">
              <a:lnSpc>
                <a:spcPct val="80000"/>
              </a:lnSpc>
            </a:pPr>
            <a:r>
              <a:rPr lang="en-AU" sz="2400" smtClean="0"/>
              <a:t>Once a person begins to behave abnormally a second force comes into play, society’s reaction.</a:t>
            </a:r>
          </a:p>
          <a:p>
            <a:pPr eaLnBrk="1" hangingPunct="1">
              <a:lnSpc>
                <a:spcPct val="80000"/>
              </a:lnSpc>
            </a:pPr>
            <a:r>
              <a:rPr lang="en-AU" sz="2400" smtClean="0"/>
              <a:t>People diagnosed as mentally ill are stigmatized and socially disadvantaged. </a:t>
            </a:r>
          </a:p>
          <a:p>
            <a:pPr eaLnBrk="1" hangingPunct="1">
              <a:lnSpc>
                <a:spcPct val="80000"/>
              </a:lnSpc>
            </a:pPr>
            <a:r>
              <a:rPr lang="en-AU" sz="2400" smtClean="0"/>
              <a:t>To adapt they withdraw from social contacts and may behave violently or act out towards a society that has shunned them. </a:t>
            </a:r>
          </a:p>
          <a:p>
            <a:pPr eaLnBrk="1" hangingPunct="1">
              <a:lnSpc>
                <a:spcPct val="80000"/>
              </a:lnSpc>
            </a:pPr>
            <a:r>
              <a:rPr lang="en-AU" sz="2400" smtClean="0"/>
              <a:t>Eventually diagnostic labels even begin to affect how people think about themselves. </a:t>
            </a:r>
          </a:p>
          <a:p>
            <a:pPr eaLnBrk="1" hangingPunct="1">
              <a:lnSpc>
                <a:spcPct val="80000"/>
              </a:lnSpc>
            </a:pPr>
            <a:r>
              <a:rPr lang="en-AU" sz="2400" smtClean="0"/>
              <a:t>They may lose faith in their ability to control their own life and become dependent on mental health professionals. They may view themselves as nothing more than “a schizophrenic”.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idx="4294967295"/>
          </p:nvPr>
        </p:nvSpPr>
        <p:spPr>
          <a:xfrm>
            <a:off x="457200" y="381000"/>
            <a:ext cx="8229600" cy="960438"/>
          </a:xfrm>
        </p:spPr>
        <p:txBody>
          <a:bodyPr/>
          <a:lstStyle/>
          <a:p>
            <a:pPr eaLnBrk="1" hangingPunct="1">
              <a:defRPr/>
            </a:pPr>
            <a:r>
              <a:rPr lang="en-AU" sz="4000" b="1" smtClean="0"/>
              <a:t>Should mental health professionals be using the DSM</a:t>
            </a:r>
          </a:p>
        </p:txBody>
      </p:sp>
      <p:sp>
        <p:nvSpPr>
          <p:cNvPr id="124931" name="Rectangle 3"/>
          <p:cNvSpPr>
            <a:spLocks noGrp="1" noChangeArrowheads="1"/>
          </p:cNvSpPr>
          <p:nvPr>
            <p:ph type="body" idx="4294967295"/>
          </p:nvPr>
        </p:nvSpPr>
        <p:spPr>
          <a:xfrm>
            <a:off x="457200" y="1484313"/>
            <a:ext cx="8229600" cy="4611687"/>
          </a:xfrm>
        </p:spPr>
        <p:txBody>
          <a:bodyPr/>
          <a:lstStyle/>
          <a:p>
            <a:pPr eaLnBrk="1" hangingPunct="1">
              <a:lnSpc>
                <a:spcPct val="80000"/>
              </a:lnSpc>
              <a:defRPr/>
            </a:pPr>
            <a:endParaRPr lang="en-AU" sz="2800" smtClean="0"/>
          </a:p>
          <a:p>
            <a:pPr eaLnBrk="1" hangingPunct="1">
              <a:lnSpc>
                <a:spcPct val="80000"/>
              </a:lnSpc>
              <a:defRPr/>
            </a:pPr>
            <a:r>
              <a:rPr lang="en-AU" sz="2800" smtClean="0"/>
              <a:t>This does not mean that everything contained in the DSMIV is uncritically accepted. </a:t>
            </a:r>
          </a:p>
          <a:p>
            <a:pPr eaLnBrk="1" hangingPunct="1">
              <a:lnSpc>
                <a:spcPct val="80000"/>
              </a:lnSpc>
              <a:defRPr/>
            </a:pPr>
            <a:r>
              <a:rPr lang="en-AU" sz="2800" smtClean="0"/>
              <a:t>Mental health, psychology and psychiatry is a rapidly moving field in which there are still more questions than answers. </a:t>
            </a:r>
          </a:p>
          <a:p>
            <a:pPr eaLnBrk="1" hangingPunct="1">
              <a:lnSpc>
                <a:spcPct val="80000"/>
              </a:lnSpc>
              <a:defRPr/>
            </a:pPr>
            <a:r>
              <a:rPr lang="en-AU" sz="2800" smtClean="0"/>
              <a:t>Neither the current DSM nor any DSMs in the foreseeable future can or will claim to be definitive. </a:t>
            </a:r>
          </a:p>
          <a:p>
            <a:pPr eaLnBrk="1" hangingPunct="1">
              <a:lnSpc>
                <a:spcPct val="80000"/>
              </a:lnSpc>
              <a:defRPr/>
            </a:pPr>
            <a:r>
              <a:rPr lang="en-AU" sz="2800" smtClean="0"/>
              <a:t>New information on mental health is constantly being accumulated and no single research study is likely to be the last word on any issue. </a:t>
            </a:r>
          </a:p>
          <a:p>
            <a:pPr eaLnBrk="1" hangingPunct="1">
              <a:lnSpc>
                <a:spcPct val="80000"/>
              </a:lnSpc>
              <a:buFont typeface="Wingdings" pitchFamily="2" charset="2"/>
              <a:buNone/>
              <a:defRPr/>
            </a:pPr>
            <a:endParaRPr lang="en-AU" sz="240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idx="4294967295"/>
          </p:nvPr>
        </p:nvSpPr>
        <p:spPr/>
        <p:txBody>
          <a:bodyPr/>
          <a:lstStyle/>
          <a:p>
            <a:pPr eaLnBrk="1" hangingPunct="1">
              <a:defRPr/>
            </a:pPr>
            <a:r>
              <a:rPr lang="en-AU" b="1" smtClean="0"/>
              <a:t>What causes mental illness?</a:t>
            </a:r>
          </a:p>
        </p:txBody>
      </p:sp>
      <p:sp>
        <p:nvSpPr>
          <p:cNvPr id="126979" name="Rectangle 3"/>
          <p:cNvSpPr>
            <a:spLocks noGrp="1" noChangeArrowheads="1"/>
          </p:cNvSpPr>
          <p:nvPr>
            <p:ph type="body" idx="4294967295"/>
          </p:nvPr>
        </p:nvSpPr>
        <p:spPr/>
        <p:txBody>
          <a:bodyPr/>
          <a:lstStyle/>
          <a:p>
            <a:pPr eaLnBrk="1" hangingPunct="1">
              <a:lnSpc>
                <a:spcPct val="80000"/>
              </a:lnSpc>
              <a:buFont typeface="Wingdings" pitchFamily="2" charset="2"/>
              <a:buNone/>
              <a:defRPr/>
            </a:pPr>
            <a:r>
              <a:rPr lang="en-AU" sz="2400" smtClean="0"/>
              <a:t>Most mental illnesses are caused by the interaction of a number of factors including:</a:t>
            </a:r>
          </a:p>
          <a:p>
            <a:pPr eaLnBrk="1" hangingPunct="1">
              <a:lnSpc>
                <a:spcPct val="80000"/>
              </a:lnSpc>
              <a:buFont typeface="Wingdings" pitchFamily="2" charset="2"/>
              <a:buNone/>
              <a:defRPr/>
            </a:pPr>
            <a:endParaRPr lang="en-AU" sz="2400" smtClean="0"/>
          </a:p>
          <a:p>
            <a:pPr eaLnBrk="1" hangingPunct="1">
              <a:lnSpc>
                <a:spcPct val="80000"/>
              </a:lnSpc>
              <a:defRPr/>
            </a:pPr>
            <a:r>
              <a:rPr lang="en-AU" sz="2400" smtClean="0"/>
              <a:t>Biological predisposition (genetic or acquired)</a:t>
            </a:r>
          </a:p>
          <a:p>
            <a:pPr eaLnBrk="1" hangingPunct="1">
              <a:lnSpc>
                <a:spcPct val="80000"/>
              </a:lnSpc>
              <a:defRPr/>
            </a:pPr>
            <a:r>
              <a:rPr lang="en-AU" sz="2400" smtClean="0"/>
              <a:t>Adverse early life experiences (eg abuse, neglect, death of parents or other losses and traumas)</a:t>
            </a:r>
          </a:p>
          <a:p>
            <a:pPr eaLnBrk="1" hangingPunct="1">
              <a:lnSpc>
                <a:spcPct val="80000"/>
              </a:lnSpc>
              <a:defRPr/>
            </a:pPr>
            <a:r>
              <a:rPr lang="en-AU" sz="2400" smtClean="0"/>
              <a:t>Individual psychological factors (self-esteem, thinking style)</a:t>
            </a:r>
          </a:p>
          <a:p>
            <a:pPr eaLnBrk="1" hangingPunct="1">
              <a:lnSpc>
                <a:spcPct val="80000"/>
              </a:lnSpc>
              <a:defRPr/>
            </a:pPr>
            <a:r>
              <a:rPr lang="en-AU" sz="2400" smtClean="0"/>
              <a:t>Current social circumstances (financial, work, relationship or family stress, or adverse life events)</a:t>
            </a:r>
          </a:p>
          <a:p>
            <a:pPr eaLnBrk="1" hangingPunct="1">
              <a:lnSpc>
                <a:spcPct val="80000"/>
              </a:lnSpc>
              <a:defRPr/>
            </a:pPr>
            <a:r>
              <a:rPr lang="en-AU" sz="2400" smtClean="0"/>
              <a:t>A “single” cause is highly unlikely. Rather an episode of illness appears to occur in a biologically and psychologically predisposed individual, under the trigger of social/environmental stress.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idx="4294967295"/>
          </p:nvPr>
        </p:nvSpPr>
        <p:spPr>
          <a:xfrm>
            <a:off x="468313" y="0"/>
            <a:ext cx="8229600" cy="1371600"/>
          </a:xfrm>
        </p:spPr>
        <p:txBody>
          <a:bodyPr/>
          <a:lstStyle/>
          <a:p>
            <a:pPr eaLnBrk="1" hangingPunct="1">
              <a:defRPr/>
            </a:pPr>
            <a:r>
              <a:rPr lang="en-AU" smtClean="0"/>
              <a:t>Depression</a:t>
            </a:r>
          </a:p>
        </p:txBody>
      </p:sp>
      <p:sp>
        <p:nvSpPr>
          <p:cNvPr id="131075" name="Rectangle 3"/>
          <p:cNvSpPr>
            <a:spLocks noGrp="1" noChangeArrowheads="1"/>
          </p:cNvSpPr>
          <p:nvPr>
            <p:ph type="body" idx="4294967295"/>
          </p:nvPr>
        </p:nvSpPr>
        <p:spPr>
          <a:xfrm>
            <a:off x="468313" y="1125538"/>
            <a:ext cx="8229600" cy="4754562"/>
          </a:xfrm>
        </p:spPr>
        <p:txBody>
          <a:bodyPr/>
          <a:lstStyle/>
          <a:p>
            <a:pPr eaLnBrk="1" hangingPunct="1">
              <a:lnSpc>
                <a:spcPct val="80000"/>
              </a:lnSpc>
            </a:pPr>
            <a:r>
              <a:rPr lang="en-AU" sz="2400" smtClean="0"/>
              <a:t>The word depression is used in many different ways.</a:t>
            </a:r>
          </a:p>
          <a:p>
            <a:pPr eaLnBrk="1" hangingPunct="1">
              <a:lnSpc>
                <a:spcPct val="80000"/>
              </a:lnSpc>
              <a:buFont typeface="Wingdings" pitchFamily="2" charset="2"/>
              <a:buNone/>
            </a:pPr>
            <a:endParaRPr lang="en-AU" sz="2400" smtClean="0"/>
          </a:p>
          <a:p>
            <a:pPr eaLnBrk="1" hangingPunct="1">
              <a:lnSpc>
                <a:spcPct val="80000"/>
              </a:lnSpc>
            </a:pPr>
            <a:r>
              <a:rPr lang="en-AU" sz="2400" smtClean="0"/>
              <a:t>Everyone can feel sad or blue when bad things happen. However everyday blues or sadness is not depression. </a:t>
            </a:r>
          </a:p>
          <a:p>
            <a:pPr eaLnBrk="1" hangingPunct="1">
              <a:lnSpc>
                <a:spcPct val="80000"/>
              </a:lnSpc>
              <a:buFont typeface="Wingdings" pitchFamily="2" charset="2"/>
              <a:buNone/>
            </a:pPr>
            <a:endParaRPr lang="en-AU" sz="2400" smtClean="0"/>
          </a:p>
          <a:p>
            <a:pPr eaLnBrk="1" hangingPunct="1">
              <a:lnSpc>
                <a:spcPct val="80000"/>
              </a:lnSpc>
            </a:pPr>
            <a:r>
              <a:rPr lang="en-AU" sz="2400" smtClean="0"/>
              <a:t>People with the blues may have a short-term depressed mood but they can manage to cope and soon recover without treatment. </a:t>
            </a:r>
          </a:p>
          <a:p>
            <a:pPr eaLnBrk="1" hangingPunct="1">
              <a:lnSpc>
                <a:spcPct val="80000"/>
              </a:lnSpc>
              <a:buFont typeface="Wingdings" pitchFamily="2" charset="2"/>
              <a:buNone/>
            </a:pPr>
            <a:endParaRPr lang="en-AU" sz="2400" smtClean="0"/>
          </a:p>
          <a:p>
            <a:pPr eaLnBrk="1" hangingPunct="1">
              <a:lnSpc>
                <a:spcPct val="80000"/>
              </a:lnSpc>
            </a:pPr>
            <a:r>
              <a:rPr lang="en-AU" sz="2400" smtClean="0"/>
              <a:t>The depression we are talking about is clinical depression which lasts for at least two weeks and affects a persons ability to carry out their work or to have satisfying personal relationships. </a:t>
            </a:r>
          </a:p>
          <a:p>
            <a:pPr eaLnBrk="1" hangingPunct="1">
              <a:lnSpc>
                <a:spcPct val="80000"/>
              </a:lnSpc>
              <a:buFont typeface="Wingdings" pitchFamily="2" charset="2"/>
              <a:buNone/>
            </a:pPr>
            <a:endParaRPr lang="en-AU" sz="2400" smtClean="0"/>
          </a:p>
          <a:p>
            <a:pPr eaLnBrk="1" hangingPunct="1">
              <a:lnSpc>
                <a:spcPct val="80000"/>
              </a:lnSpc>
            </a:pPr>
            <a:r>
              <a:rPr lang="en-AU" sz="2400" smtClean="0"/>
              <a:t>Clinical depression is a common but serious illness and is often recurrent (that is people recover but develop another episode later on).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idx="4294967295"/>
          </p:nvPr>
        </p:nvSpPr>
        <p:spPr/>
        <p:txBody>
          <a:bodyPr/>
          <a:lstStyle/>
          <a:p>
            <a:pPr eaLnBrk="1" hangingPunct="1"/>
            <a:r>
              <a:rPr lang="en-AU" smtClean="0"/>
              <a:t>Mental Status Indicators</a:t>
            </a:r>
          </a:p>
        </p:txBody>
      </p:sp>
      <p:sp>
        <p:nvSpPr>
          <p:cNvPr id="129027" name="Rectangle 3"/>
          <p:cNvSpPr>
            <a:spLocks noGrp="1" noChangeArrowheads="1"/>
          </p:cNvSpPr>
          <p:nvPr>
            <p:ph type="body" idx="4294967295"/>
          </p:nvPr>
        </p:nvSpPr>
        <p:spPr>
          <a:xfrm>
            <a:off x="457200" y="1484313"/>
            <a:ext cx="8229600" cy="5040312"/>
          </a:xfrm>
        </p:spPr>
        <p:txBody>
          <a:bodyPr/>
          <a:lstStyle/>
          <a:p>
            <a:pPr eaLnBrk="1" hangingPunct="1">
              <a:lnSpc>
                <a:spcPct val="80000"/>
              </a:lnSpc>
              <a:buFont typeface="Wingdings" pitchFamily="2" charset="2"/>
              <a:buNone/>
            </a:pPr>
            <a:r>
              <a:rPr lang="en-AU" sz="1800" b="1" smtClean="0"/>
              <a:t>Emotions</a:t>
            </a:r>
            <a:endParaRPr lang="en-AU" sz="1800" smtClean="0"/>
          </a:p>
          <a:p>
            <a:pPr eaLnBrk="1" hangingPunct="1">
              <a:lnSpc>
                <a:spcPct val="80000"/>
              </a:lnSpc>
            </a:pPr>
            <a:r>
              <a:rPr lang="en-AU" sz="1800" smtClean="0"/>
              <a:t>Sadness, anxiety, guilt anger, mood swings, lack of emotional responsiveness, </a:t>
            </a:r>
            <a:r>
              <a:rPr lang="en-AU" sz="1800" smtClean="0">
                <a:effectLst/>
              </a:rPr>
              <a:t>Anhedonia (e.g. lack of pleasure)</a:t>
            </a:r>
            <a:r>
              <a:rPr lang="en-AU" sz="1800" smtClean="0"/>
              <a:t> helplessness, </a:t>
            </a:r>
            <a:r>
              <a:rPr lang="en-AU" sz="1800" smtClean="0">
                <a:effectLst/>
              </a:rPr>
              <a:t>of unrelentless hopelessness (e.g., I can’t take one more day of this. I just cant do it. Things are never going to change, no matter what I do).</a:t>
            </a:r>
          </a:p>
          <a:p>
            <a:pPr eaLnBrk="1" hangingPunct="1">
              <a:lnSpc>
                <a:spcPct val="80000"/>
              </a:lnSpc>
              <a:buFont typeface="Wingdings" pitchFamily="2" charset="2"/>
              <a:buNone/>
            </a:pPr>
            <a:r>
              <a:rPr lang="en-AU" sz="1800" b="1" smtClean="0"/>
              <a:t>Thoughts</a:t>
            </a:r>
            <a:endParaRPr lang="en-AU" sz="1800" smtClean="0"/>
          </a:p>
          <a:p>
            <a:pPr eaLnBrk="1" hangingPunct="1">
              <a:lnSpc>
                <a:spcPct val="80000"/>
              </a:lnSpc>
            </a:pPr>
            <a:r>
              <a:rPr lang="en-AU" sz="1800" smtClean="0"/>
              <a:t>Frequent self-criticism, self-blame, worry, pessimism, impaired memory and concentration, indecisiveness and confusion, tendency to believe others see you in a negative light, suicidal ideation, i</a:t>
            </a:r>
            <a:r>
              <a:rPr lang="en-AU" sz="1800" smtClean="0">
                <a:effectLst/>
              </a:rPr>
              <a:t>dyllic thoughts of death as a release (e.g. I’ll be up in heaven, no-one will be able to hurt me anymore)</a:t>
            </a:r>
          </a:p>
          <a:p>
            <a:pPr eaLnBrk="1" hangingPunct="1">
              <a:lnSpc>
                <a:spcPct val="80000"/>
              </a:lnSpc>
            </a:pPr>
            <a:endParaRPr lang="en-AU" sz="1800" smtClean="0"/>
          </a:p>
          <a:p>
            <a:pPr eaLnBrk="1" hangingPunct="1">
              <a:lnSpc>
                <a:spcPct val="80000"/>
              </a:lnSpc>
              <a:buFont typeface="Wingdings" pitchFamily="2" charset="2"/>
              <a:buNone/>
            </a:pPr>
            <a:r>
              <a:rPr lang="en-AU" sz="1800" b="1" smtClean="0"/>
              <a:t>Behaviour</a:t>
            </a:r>
            <a:endParaRPr lang="en-AU" sz="1800" smtClean="0"/>
          </a:p>
          <a:p>
            <a:pPr eaLnBrk="1" hangingPunct="1">
              <a:lnSpc>
                <a:spcPct val="80000"/>
              </a:lnSpc>
            </a:pPr>
            <a:r>
              <a:rPr lang="en-AU" sz="1800" smtClean="0"/>
              <a:t>Crying spells, withdrawal; from others, neglect of responsibilities, loss of interest in personal appearance, loss of motivation</a:t>
            </a:r>
            <a:endParaRPr lang="en-AU" sz="1800" b="1" smtClean="0"/>
          </a:p>
          <a:p>
            <a:pPr eaLnBrk="1" hangingPunct="1">
              <a:lnSpc>
                <a:spcPct val="80000"/>
              </a:lnSpc>
              <a:buFont typeface="Wingdings" pitchFamily="2" charset="2"/>
              <a:buNone/>
            </a:pPr>
            <a:endParaRPr lang="en-AU" sz="1800" b="1" smtClean="0"/>
          </a:p>
          <a:p>
            <a:pPr eaLnBrk="1" hangingPunct="1">
              <a:lnSpc>
                <a:spcPct val="80000"/>
              </a:lnSpc>
              <a:buFont typeface="Wingdings" pitchFamily="2" charset="2"/>
              <a:buNone/>
            </a:pPr>
            <a:r>
              <a:rPr lang="en-AU" sz="1800" b="1" smtClean="0"/>
              <a:t>Physical</a:t>
            </a:r>
            <a:endParaRPr lang="en-AU" sz="1800" smtClean="0"/>
          </a:p>
          <a:p>
            <a:pPr eaLnBrk="1" hangingPunct="1">
              <a:lnSpc>
                <a:spcPct val="80000"/>
              </a:lnSpc>
            </a:pPr>
            <a:r>
              <a:rPr lang="en-AU" sz="1800" smtClean="0"/>
              <a:t>Chronic fatigue, lack of energy, sleeping too much or too little, overeating or loss of appetite, constipation, weight loss or gain, irregular menstrual cycle, loss of sexual desire, unexplained aches and pains.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idx="4294967295"/>
          </p:nvPr>
        </p:nvSpPr>
        <p:spPr/>
        <p:txBody>
          <a:bodyPr/>
          <a:lstStyle/>
          <a:p>
            <a:pPr eaLnBrk="1" hangingPunct="1">
              <a:defRPr/>
            </a:pPr>
            <a:r>
              <a:rPr lang="en-AU" sz="4000" b="1" smtClean="0"/>
              <a:t>What causes Depression</a:t>
            </a:r>
            <a:r>
              <a:rPr lang="en-AU" sz="4000" smtClean="0"/>
              <a:t/>
            </a:r>
            <a:br>
              <a:rPr lang="en-AU" sz="4000" smtClean="0"/>
            </a:br>
            <a:endParaRPr lang="en-AU" sz="4000" smtClean="0"/>
          </a:p>
        </p:txBody>
      </p:sp>
      <p:sp>
        <p:nvSpPr>
          <p:cNvPr id="160771" name="Rectangle 3"/>
          <p:cNvSpPr>
            <a:spLocks noGrp="1" noChangeArrowheads="1"/>
          </p:cNvSpPr>
          <p:nvPr>
            <p:ph type="body" idx="4294967295"/>
          </p:nvPr>
        </p:nvSpPr>
        <p:spPr/>
        <p:txBody>
          <a:bodyPr/>
          <a:lstStyle/>
          <a:p>
            <a:pPr eaLnBrk="1" hangingPunct="1">
              <a:buFont typeface="Wingdings" pitchFamily="2" charset="2"/>
              <a:buNone/>
              <a:defRPr/>
            </a:pPr>
            <a:endParaRPr lang="en-AU" smtClean="0"/>
          </a:p>
          <a:p>
            <a:pPr eaLnBrk="1" hangingPunct="1">
              <a:buFont typeface="Wingdings" pitchFamily="2" charset="2"/>
              <a:buNone/>
              <a:defRPr/>
            </a:pPr>
            <a:r>
              <a:rPr lang="en-AU" smtClean="0"/>
              <a:t>Depression has no single cause and often involves the interaction of many diverse biological, psychological and social factors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idx="4294967295"/>
          </p:nvPr>
        </p:nvSpPr>
        <p:spPr>
          <a:xfrm>
            <a:off x="457200" y="0"/>
            <a:ext cx="8229600" cy="836613"/>
          </a:xfrm>
        </p:spPr>
        <p:txBody>
          <a:bodyPr/>
          <a:lstStyle/>
          <a:p>
            <a:pPr eaLnBrk="1" hangingPunct="1">
              <a:defRPr/>
            </a:pPr>
            <a:r>
              <a:rPr lang="en-AU" b="1" smtClean="0"/>
              <a:t>ANXIETY DISORDERS</a:t>
            </a:r>
          </a:p>
        </p:txBody>
      </p:sp>
      <p:sp>
        <p:nvSpPr>
          <p:cNvPr id="167939" name="Rectangle 3"/>
          <p:cNvSpPr>
            <a:spLocks noGrp="1" noChangeArrowheads="1"/>
          </p:cNvSpPr>
          <p:nvPr>
            <p:ph type="body" idx="4294967295"/>
          </p:nvPr>
        </p:nvSpPr>
        <p:spPr>
          <a:xfrm>
            <a:off x="457200" y="620713"/>
            <a:ext cx="8229600" cy="6237287"/>
          </a:xfrm>
        </p:spPr>
        <p:txBody>
          <a:bodyPr/>
          <a:lstStyle/>
          <a:p>
            <a:pPr eaLnBrk="1" hangingPunct="1">
              <a:lnSpc>
                <a:spcPct val="80000"/>
              </a:lnSpc>
            </a:pPr>
            <a:endParaRPr lang="en-AU" sz="2400" smtClean="0"/>
          </a:p>
          <a:p>
            <a:pPr eaLnBrk="1" hangingPunct="1">
              <a:lnSpc>
                <a:spcPct val="80000"/>
              </a:lnSpc>
            </a:pPr>
            <a:endParaRPr lang="en-AU" sz="2400" smtClean="0"/>
          </a:p>
          <a:p>
            <a:pPr eaLnBrk="1" hangingPunct="1">
              <a:lnSpc>
                <a:spcPct val="80000"/>
              </a:lnSpc>
            </a:pPr>
            <a:r>
              <a:rPr lang="en-AU" sz="2400" smtClean="0"/>
              <a:t>Everybody experiences anxiety at some point in their lives</a:t>
            </a:r>
          </a:p>
          <a:p>
            <a:pPr eaLnBrk="1" hangingPunct="1">
              <a:lnSpc>
                <a:spcPct val="80000"/>
              </a:lnSpc>
            </a:pPr>
            <a:r>
              <a:rPr lang="en-AU" sz="2400" smtClean="0"/>
              <a:t>Anxiety can be quite useful in helping a person to avoid dangerous situations and motivate them to motivate them to solve everyday problems. </a:t>
            </a:r>
          </a:p>
          <a:p>
            <a:pPr eaLnBrk="1" hangingPunct="1">
              <a:lnSpc>
                <a:spcPct val="80000"/>
              </a:lnSpc>
            </a:pPr>
            <a:r>
              <a:rPr lang="en-AU" sz="2400" smtClean="0"/>
              <a:t>Anxiety can vary in severity form mild uneasiness through to a terrifying panic attack. </a:t>
            </a:r>
          </a:p>
          <a:p>
            <a:pPr eaLnBrk="1" hangingPunct="1">
              <a:lnSpc>
                <a:spcPct val="80000"/>
              </a:lnSpc>
            </a:pPr>
            <a:r>
              <a:rPr lang="en-AU" sz="2400" smtClean="0"/>
              <a:t>Anxiety can also vary in how long it lasts, from a few moments to many years. </a:t>
            </a:r>
          </a:p>
          <a:p>
            <a:pPr eaLnBrk="1" hangingPunct="1">
              <a:lnSpc>
                <a:spcPct val="80000"/>
              </a:lnSpc>
              <a:buFont typeface="Wingdings" pitchFamily="2" charset="2"/>
              <a:buNone/>
            </a:pPr>
            <a:endParaRPr lang="en-AU" sz="2400" smtClean="0"/>
          </a:p>
          <a:p>
            <a:pPr eaLnBrk="1" hangingPunct="1">
              <a:lnSpc>
                <a:spcPct val="80000"/>
              </a:lnSpc>
              <a:buFont typeface="Wingdings" pitchFamily="2" charset="2"/>
              <a:buNone/>
            </a:pPr>
            <a:r>
              <a:rPr lang="en-AU" sz="2400" smtClean="0"/>
              <a:t>An Anxiety Disorder differs from normal anxiety in the following ways:</a:t>
            </a:r>
          </a:p>
          <a:p>
            <a:pPr eaLnBrk="1" hangingPunct="1">
              <a:lnSpc>
                <a:spcPct val="80000"/>
              </a:lnSpc>
            </a:pPr>
            <a:r>
              <a:rPr lang="en-AU" sz="2400" smtClean="0"/>
              <a:t>It is more severe</a:t>
            </a:r>
          </a:p>
          <a:p>
            <a:pPr eaLnBrk="1" hangingPunct="1">
              <a:lnSpc>
                <a:spcPct val="80000"/>
              </a:lnSpc>
            </a:pPr>
            <a:r>
              <a:rPr lang="en-AU" sz="2400" smtClean="0"/>
              <a:t>It is long lasting</a:t>
            </a:r>
          </a:p>
          <a:p>
            <a:pPr eaLnBrk="1" hangingPunct="1">
              <a:lnSpc>
                <a:spcPct val="80000"/>
              </a:lnSpc>
            </a:pPr>
            <a:r>
              <a:rPr lang="en-AU" sz="2400" smtClean="0"/>
              <a:t>It interferes with the persons work or relationships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idx="4294967295"/>
          </p:nvPr>
        </p:nvSpPr>
        <p:spPr>
          <a:xfrm>
            <a:off x="468313" y="404813"/>
            <a:ext cx="8229600" cy="744537"/>
          </a:xfrm>
        </p:spPr>
        <p:txBody>
          <a:bodyPr/>
          <a:lstStyle/>
          <a:p>
            <a:pPr eaLnBrk="1" hangingPunct="1">
              <a:defRPr/>
            </a:pPr>
            <a:r>
              <a:rPr lang="en-AU" sz="3600" b="1" smtClean="0"/>
              <a:t>General symptoms of Anxiety</a:t>
            </a:r>
          </a:p>
        </p:txBody>
      </p:sp>
      <p:sp>
        <p:nvSpPr>
          <p:cNvPr id="166915" name="Rectangle 3"/>
          <p:cNvSpPr>
            <a:spLocks noGrp="1" noChangeArrowheads="1"/>
          </p:cNvSpPr>
          <p:nvPr>
            <p:ph type="body" idx="4294967295"/>
          </p:nvPr>
        </p:nvSpPr>
        <p:spPr>
          <a:xfrm>
            <a:off x="468313" y="1484313"/>
            <a:ext cx="8229600" cy="5184775"/>
          </a:xfrm>
        </p:spPr>
        <p:txBody>
          <a:bodyPr/>
          <a:lstStyle/>
          <a:p>
            <a:pPr eaLnBrk="1" hangingPunct="1">
              <a:lnSpc>
                <a:spcPct val="80000"/>
              </a:lnSpc>
              <a:buFont typeface="Wingdings" pitchFamily="2" charset="2"/>
              <a:buNone/>
              <a:defRPr/>
            </a:pPr>
            <a:r>
              <a:rPr lang="en-AU" sz="1800" smtClean="0"/>
              <a:t>Anxiety can show in a variety of ways: physical, psychological and behavioural</a:t>
            </a:r>
            <a:endParaRPr lang="en-AU" sz="1800" b="1" smtClean="0"/>
          </a:p>
          <a:p>
            <a:pPr eaLnBrk="1" hangingPunct="1">
              <a:lnSpc>
                <a:spcPct val="80000"/>
              </a:lnSpc>
              <a:buFont typeface="Wingdings" pitchFamily="2" charset="2"/>
              <a:buNone/>
              <a:defRPr/>
            </a:pPr>
            <a:endParaRPr lang="en-AU" sz="1800" b="1" smtClean="0"/>
          </a:p>
          <a:p>
            <a:pPr eaLnBrk="1" hangingPunct="1">
              <a:lnSpc>
                <a:spcPct val="80000"/>
              </a:lnSpc>
              <a:buFont typeface="Wingdings" pitchFamily="2" charset="2"/>
              <a:buNone/>
              <a:defRPr/>
            </a:pPr>
            <a:r>
              <a:rPr lang="en-AU" sz="1800" b="1" smtClean="0"/>
              <a:t>Physical</a:t>
            </a:r>
            <a:endParaRPr lang="en-AU" sz="1800" smtClean="0"/>
          </a:p>
          <a:p>
            <a:pPr eaLnBrk="1" hangingPunct="1">
              <a:lnSpc>
                <a:spcPct val="80000"/>
              </a:lnSpc>
              <a:defRPr/>
            </a:pPr>
            <a:r>
              <a:rPr lang="en-AU" sz="1800" smtClean="0"/>
              <a:t>Cardiovascular: palpitations, chest pain, rapid heartbeat, flushing</a:t>
            </a:r>
          </a:p>
          <a:p>
            <a:pPr eaLnBrk="1" hangingPunct="1">
              <a:lnSpc>
                <a:spcPct val="80000"/>
              </a:lnSpc>
              <a:defRPr/>
            </a:pPr>
            <a:r>
              <a:rPr lang="en-AU" sz="1800" smtClean="0"/>
              <a:t>Respiratory: hyperventilation, shortness of breath</a:t>
            </a:r>
          </a:p>
          <a:p>
            <a:pPr eaLnBrk="1" hangingPunct="1">
              <a:lnSpc>
                <a:spcPct val="80000"/>
              </a:lnSpc>
              <a:defRPr/>
            </a:pPr>
            <a:r>
              <a:rPr lang="en-AU" sz="1800" smtClean="0"/>
              <a:t>Neurological: dizziness, headache, sweating, tingling and numbness</a:t>
            </a:r>
          </a:p>
          <a:p>
            <a:pPr eaLnBrk="1" hangingPunct="1">
              <a:lnSpc>
                <a:spcPct val="80000"/>
              </a:lnSpc>
              <a:defRPr/>
            </a:pPr>
            <a:r>
              <a:rPr lang="en-AU" sz="1800" smtClean="0"/>
              <a:t>Gastrointestinal: choking, dry mouth, nausea, vomiting, diarrhoea</a:t>
            </a:r>
          </a:p>
          <a:p>
            <a:pPr eaLnBrk="1" hangingPunct="1">
              <a:lnSpc>
                <a:spcPct val="80000"/>
              </a:lnSpc>
              <a:defRPr/>
            </a:pPr>
            <a:r>
              <a:rPr lang="en-AU" sz="1800" smtClean="0"/>
              <a:t>Musculoskeletal: muscle aches and pains (especially neck, shoulders, and lower back), restlessness, tremor, and shaking</a:t>
            </a:r>
            <a:endParaRPr lang="en-AU" sz="1800" b="1" smtClean="0"/>
          </a:p>
          <a:p>
            <a:pPr eaLnBrk="1" hangingPunct="1">
              <a:lnSpc>
                <a:spcPct val="80000"/>
              </a:lnSpc>
              <a:buFont typeface="Wingdings" pitchFamily="2" charset="2"/>
              <a:buNone/>
              <a:defRPr/>
            </a:pPr>
            <a:endParaRPr lang="en-AU" sz="1800" b="1" smtClean="0"/>
          </a:p>
          <a:p>
            <a:pPr eaLnBrk="1" hangingPunct="1">
              <a:lnSpc>
                <a:spcPct val="80000"/>
              </a:lnSpc>
              <a:buFont typeface="Wingdings" pitchFamily="2" charset="2"/>
              <a:buNone/>
              <a:defRPr/>
            </a:pPr>
            <a:r>
              <a:rPr lang="en-AU" sz="1800" b="1" smtClean="0"/>
              <a:t>Psychological</a:t>
            </a:r>
            <a:endParaRPr lang="en-AU" sz="1800" smtClean="0"/>
          </a:p>
          <a:p>
            <a:pPr eaLnBrk="1" hangingPunct="1">
              <a:lnSpc>
                <a:spcPct val="80000"/>
              </a:lnSpc>
              <a:defRPr/>
            </a:pPr>
            <a:r>
              <a:rPr lang="en-AU" sz="1800" smtClean="0"/>
              <a:t>Unrealistic and/or excessive fear and worry (about past or future events), mind racing or going blank, decreased concentration and memory, indecisiveness, irritability, impatience, anger, confusion, restlessness or feeling on edge or nervousness, tiredness, sleep disturbances, vivid dreams</a:t>
            </a:r>
            <a:endParaRPr lang="en-AU" sz="1800" b="1" smtClean="0"/>
          </a:p>
          <a:p>
            <a:pPr eaLnBrk="1" hangingPunct="1">
              <a:lnSpc>
                <a:spcPct val="80000"/>
              </a:lnSpc>
              <a:buFont typeface="Wingdings" pitchFamily="2" charset="2"/>
              <a:buNone/>
              <a:defRPr/>
            </a:pPr>
            <a:endParaRPr lang="en-AU" sz="1800" b="1" smtClean="0"/>
          </a:p>
          <a:p>
            <a:pPr eaLnBrk="1" hangingPunct="1">
              <a:lnSpc>
                <a:spcPct val="80000"/>
              </a:lnSpc>
              <a:buFont typeface="Wingdings" pitchFamily="2" charset="2"/>
              <a:buNone/>
              <a:defRPr/>
            </a:pPr>
            <a:r>
              <a:rPr lang="en-AU" sz="1800" b="1" smtClean="0"/>
              <a:t>Behavioural</a:t>
            </a:r>
            <a:endParaRPr lang="en-AU" sz="1800" smtClean="0"/>
          </a:p>
          <a:p>
            <a:pPr eaLnBrk="1" hangingPunct="1">
              <a:lnSpc>
                <a:spcPct val="80000"/>
              </a:lnSpc>
              <a:defRPr/>
            </a:pPr>
            <a:r>
              <a:rPr lang="en-AU" sz="1800" smtClean="0"/>
              <a:t>Avoidance of situations, obsessive or compulsive behaviour, distress in social situations, phobic behaviour</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idx="4294967295"/>
          </p:nvPr>
        </p:nvSpPr>
        <p:spPr>
          <a:xfrm>
            <a:off x="468313" y="404813"/>
            <a:ext cx="8229600" cy="600075"/>
          </a:xfrm>
        </p:spPr>
        <p:txBody>
          <a:bodyPr/>
          <a:lstStyle/>
          <a:p>
            <a:pPr eaLnBrk="1" hangingPunct="1"/>
            <a:r>
              <a:rPr lang="en-AU" sz="3200" b="1" smtClean="0"/>
              <a:t>Anxiety Disorders</a:t>
            </a:r>
          </a:p>
        </p:txBody>
      </p:sp>
      <p:sp>
        <p:nvSpPr>
          <p:cNvPr id="165891" name="Rectangle 3"/>
          <p:cNvSpPr>
            <a:spLocks noGrp="1" noChangeArrowheads="1"/>
          </p:cNvSpPr>
          <p:nvPr>
            <p:ph type="body" idx="4294967295"/>
          </p:nvPr>
        </p:nvSpPr>
        <p:spPr>
          <a:xfrm>
            <a:off x="468313" y="1052513"/>
            <a:ext cx="8229600" cy="5616575"/>
          </a:xfrm>
        </p:spPr>
        <p:txBody>
          <a:bodyPr/>
          <a:lstStyle/>
          <a:p>
            <a:pPr eaLnBrk="1" hangingPunct="1">
              <a:lnSpc>
                <a:spcPct val="90000"/>
              </a:lnSpc>
              <a:buFont typeface="Wingdings" pitchFamily="2" charset="2"/>
              <a:buNone/>
            </a:pPr>
            <a:endParaRPr lang="en-AU" sz="2400" b="1" smtClean="0"/>
          </a:p>
          <a:p>
            <a:pPr eaLnBrk="1" hangingPunct="1">
              <a:lnSpc>
                <a:spcPct val="90000"/>
              </a:lnSpc>
              <a:buFont typeface="Wingdings" pitchFamily="2" charset="2"/>
              <a:buNone/>
            </a:pPr>
            <a:r>
              <a:rPr lang="en-AU" sz="2400" b="1" smtClean="0"/>
              <a:t>Generalized Anxiety Disorder (GAD)</a:t>
            </a:r>
          </a:p>
          <a:p>
            <a:pPr eaLnBrk="1" hangingPunct="1">
              <a:lnSpc>
                <a:spcPct val="90000"/>
              </a:lnSpc>
              <a:buFont typeface="Wingdings" pitchFamily="2" charset="2"/>
              <a:buNone/>
            </a:pPr>
            <a:endParaRPr lang="en-AU" sz="2400" b="1" smtClean="0"/>
          </a:p>
          <a:p>
            <a:pPr eaLnBrk="1" hangingPunct="1">
              <a:lnSpc>
                <a:spcPct val="90000"/>
              </a:lnSpc>
              <a:buFont typeface="Wingdings" pitchFamily="2" charset="2"/>
              <a:buNone/>
            </a:pPr>
            <a:r>
              <a:rPr lang="en-AU" sz="2400" b="1" smtClean="0"/>
              <a:t>Panic Disorder</a:t>
            </a:r>
          </a:p>
          <a:p>
            <a:pPr eaLnBrk="1" hangingPunct="1">
              <a:lnSpc>
                <a:spcPct val="90000"/>
              </a:lnSpc>
              <a:buFont typeface="Wingdings" pitchFamily="2" charset="2"/>
              <a:buNone/>
            </a:pPr>
            <a:endParaRPr lang="en-AU" sz="2400" b="1" smtClean="0"/>
          </a:p>
          <a:p>
            <a:pPr eaLnBrk="1" hangingPunct="1">
              <a:lnSpc>
                <a:spcPct val="90000"/>
              </a:lnSpc>
              <a:buFont typeface="Wingdings" pitchFamily="2" charset="2"/>
              <a:buNone/>
            </a:pPr>
            <a:r>
              <a:rPr lang="en-AU" sz="2400" b="1" smtClean="0"/>
              <a:t>Phobic Disorders</a:t>
            </a:r>
          </a:p>
          <a:p>
            <a:pPr eaLnBrk="1" hangingPunct="1">
              <a:lnSpc>
                <a:spcPct val="90000"/>
              </a:lnSpc>
            </a:pPr>
            <a:r>
              <a:rPr lang="en-AU" sz="2400" b="1" smtClean="0"/>
              <a:t>Agoraphobia</a:t>
            </a:r>
          </a:p>
          <a:p>
            <a:pPr eaLnBrk="1" hangingPunct="1">
              <a:lnSpc>
                <a:spcPct val="90000"/>
              </a:lnSpc>
            </a:pPr>
            <a:r>
              <a:rPr lang="en-AU" sz="2400" b="1" smtClean="0"/>
              <a:t>Social Phobia</a:t>
            </a:r>
          </a:p>
          <a:p>
            <a:pPr eaLnBrk="1" hangingPunct="1">
              <a:lnSpc>
                <a:spcPct val="90000"/>
              </a:lnSpc>
            </a:pPr>
            <a:r>
              <a:rPr lang="en-AU" sz="2400" b="1" smtClean="0"/>
              <a:t>Specific Phobia</a:t>
            </a:r>
          </a:p>
          <a:p>
            <a:pPr eaLnBrk="1" hangingPunct="1">
              <a:lnSpc>
                <a:spcPct val="90000"/>
              </a:lnSpc>
              <a:buFont typeface="Wingdings" pitchFamily="2" charset="2"/>
              <a:buNone/>
            </a:pPr>
            <a:endParaRPr lang="en-AU" sz="2400" b="1" smtClean="0"/>
          </a:p>
          <a:p>
            <a:pPr eaLnBrk="1" hangingPunct="1">
              <a:lnSpc>
                <a:spcPct val="90000"/>
              </a:lnSpc>
              <a:buFont typeface="Wingdings" pitchFamily="2" charset="2"/>
              <a:buNone/>
            </a:pPr>
            <a:r>
              <a:rPr lang="en-AU" sz="2400" b="1" smtClean="0"/>
              <a:t>Acute stress disorder and post-traumatic stress disorder (PTSD)</a:t>
            </a:r>
          </a:p>
          <a:p>
            <a:pPr eaLnBrk="1" hangingPunct="1">
              <a:lnSpc>
                <a:spcPct val="90000"/>
              </a:lnSpc>
              <a:buFont typeface="Wingdings" pitchFamily="2" charset="2"/>
              <a:buNone/>
            </a:pPr>
            <a:endParaRPr lang="en-AU" sz="2400" b="1" smtClean="0"/>
          </a:p>
          <a:p>
            <a:pPr eaLnBrk="1" hangingPunct="1">
              <a:lnSpc>
                <a:spcPct val="90000"/>
              </a:lnSpc>
              <a:buFont typeface="Wingdings" pitchFamily="2" charset="2"/>
              <a:buNone/>
            </a:pPr>
            <a:r>
              <a:rPr lang="en-AU" sz="2400" b="1" smtClean="0"/>
              <a:t>Obsessive Compulsive Disorder</a:t>
            </a:r>
          </a:p>
          <a:p>
            <a:pPr eaLnBrk="1" hangingPunct="1">
              <a:lnSpc>
                <a:spcPct val="90000"/>
              </a:lnSpc>
            </a:pPr>
            <a:endParaRPr lang="en-AU" sz="2400" b="1" smtClean="0"/>
          </a:p>
          <a:p>
            <a:pPr eaLnBrk="1" hangingPunct="1">
              <a:lnSpc>
                <a:spcPct val="90000"/>
              </a:lnSpc>
            </a:pPr>
            <a:endParaRPr lang="en-AU" b="1" smtClean="0"/>
          </a:p>
          <a:p>
            <a:pPr eaLnBrk="1" hangingPunct="1">
              <a:lnSpc>
                <a:spcPct val="90000"/>
              </a:lnSpc>
            </a:pPr>
            <a:endParaRPr lang="en-AU" b="1"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404813"/>
            <a:ext cx="8229600" cy="904875"/>
          </a:xfrm>
        </p:spPr>
        <p:txBody>
          <a:bodyPr/>
          <a:lstStyle/>
          <a:p>
            <a:pPr>
              <a:defRPr/>
            </a:pPr>
            <a:r>
              <a:rPr lang="en-AU" dirty="0" smtClean="0"/>
              <a:t>Aims of this seminar</a:t>
            </a:r>
            <a:endParaRPr lang="en-AU" dirty="0"/>
          </a:p>
        </p:txBody>
      </p:sp>
      <p:sp>
        <p:nvSpPr>
          <p:cNvPr id="3" name="Content Placeholder 2"/>
          <p:cNvSpPr>
            <a:spLocks noGrp="1"/>
          </p:cNvSpPr>
          <p:nvPr>
            <p:ph idx="1"/>
          </p:nvPr>
        </p:nvSpPr>
        <p:spPr>
          <a:xfrm>
            <a:off x="457200" y="1357313"/>
            <a:ext cx="8229600" cy="4738687"/>
          </a:xfrm>
        </p:spPr>
        <p:txBody>
          <a:bodyPr/>
          <a:lstStyle/>
          <a:p>
            <a:r>
              <a:rPr lang="en-AU" sz="2800" smtClean="0"/>
              <a:t>To provide information and education about psychiatric disabilities</a:t>
            </a:r>
          </a:p>
          <a:p>
            <a:r>
              <a:rPr lang="en-AU" sz="2800" smtClean="0"/>
              <a:t>To enable individuals to understand what is needed to provide effective services to people with a psychiatric disability </a:t>
            </a:r>
          </a:p>
          <a:p>
            <a:r>
              <a:rPr lang="en-AU" sz="2800" smtClean="0"/>
              <a:t>To enhance individuals ability to work together between organisations, and to develop effective networks in working with people with a psychiatric disability.</a:t>
            </a:r>
          </a:p>
          <a:p>
            <a:endParaRPr lang="en-AU" sz="2800" smtClean="0"/>
          </a:p>
          <a:p>
            <a:endParaRPr lang="en-AU" sz="2800" smtClean="0"/>
          </a:p>
          <a:p>
            <a:pPr>
              <a:buFont typeface="Wingdings" pitchFamily="2" charset="2"/>
              <a:buNone/>
            </a:pPr>
            <a:endParaRPr lang="en-AU" smtClean="0"/>
          </a:p>
          <a:p>
            <a:endParaRPr lang="en-AU"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eaLnBrk="1" hangingPunct="1">
              <a:defRPr/>
            </a:pPr>
            <a:r>
              <a:rPr lang="en-AU" sz="2400" dirty="0" smtClean="0"/>
              <a:t/>
            </a:r>
            <a:br>
              <a:rPr lang="en-AU" sz="2400" dirty="0" smtClean="0"/>
            </a:br>
            <a:r>
              <a:rPr lang="en-AU" sz="2400" dirty="0" smtClean="0"/>
              <a:t/>
            </a:r>
            <a:br>
              <a:rPr lang="en-AU" sz="2400" dirty="0" smtClean="0"/>
            </a:br>
            <a:r>
              <a:rPr lang="en-AU" sz="2400" dirty="0" smtClean="0"/>
              <a:t/>
            </a:r>
            <a:br>
              <a:rPr lang="en-AU" sz="2400" dirty="0" smtClean="0"/>
            </a:br>
            <a:r>
              <a:rPr lang="en-AU" sz="2400" dirty="0" smtClean="0"/>
              <a:t/>
            </a:r>
            <a:br>
              <a:rPr lang="en-AU" sz="2400" dirty="0" smtClean="0"/>
            </a:br>
            <a:r>
              <a:rPr lang="en-AU" sz="2400" dirty="0" smtClean="0"/>
              <a:t/>
            </a:r>
            <a:br>
              <a:rPr lang="en-AU" sz="2400" dirty="0" smtClean="0"/>
            </a:br>
            <a:r>
              <a:rPr lang="en-AU" sz="2400" dirty="0" smtClean="0"/>
              <a:t>Compulsive behaviours are repetitive behaviours or mental acts that the person feels driven to perform in response to an obsession in order to reduce anxiety e.g. washing, counting, checking</a:t>
            </a:r>
            <a:r>
              <a:rPr lang="en-AU" dirty="0" smtClean="0"/>
              <a:t/>
            </a:r>
            <a:br>
              <a:rPr lang="en-AU" dirty="0" smtClean="0"/>
            </a:br>
            <a:endParaRPr lang="en-AU" dirty="0" smtClean="0"/>
          </a:p>
        </p:txBody>
      </p:sp>
      <p:pic>
        <p:nvPicPr>
          <p:cNvPr id="349187" name="Content Placeholder 3" descr="C:\Users\jim\Pictures\7.jpg"/>
          <p:cNvPicPr>
            <a:picLocks noGrp="1"/>
          </p:cNvPicPr>
          <p:nvPr>
            <p:ph idx="4294967295"/>
          </p:nvPr>
        </p:nvPicPr>
        <p:blipFill>
          <a:blip r:embed="rId3" cstate="print"/>
          <a:srcRect/>
          <a:stretch>
            <a:fillRect/>
          </a:stretch>
        </p:blipFill>
        <p:spPr>
          <a:xfrm>
            <a:off x="2000250" y="2428875"/>
            <a:ext cx="5102225" cy="4114800"/>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a:xfrm>
            <a:off x="457200" y="0"/>
            <a:ext cx="8229600" cy="1052513"/>
          </a:xfrm>
        </p:spPr>
        <p:txBody>
          <a:bodyPr/>
          <a:lstStyle/>
          <a:p>
            <a:pPr eaLnBrk="1" hangingPunct="1">
              <a:defRPr/>
            </a:pPr>
            <a:r>
              <a:rPr lang="en-AU" b="1" smtClean="0"/>
              <a:t>PSYCHOSIS</a:t>
            </a:r>
          </a:p>
        </p:txBody>
      </p:sp>
      <p:sp>
        <p:nvSpPr>
          <p:cNvPr id="253955" name="Rectangle 3"/>
          <p:cNvSpPr>
            <a:spLocks noGrp="1" noChangeArrowheads="1"/>
          </p:cNvSpPr>
          <p:nvPr>
            <p:ph type="body" idx="4294967295"/>
          </p:nvPr>
        </p:nvSpPr>
        <p:spPr>
          <a:xfrm>
            <a:off x="457200" y="981075"/>
            <a:ext cx="8229600" cy="5876925"/>
          </a:xfrm>
        </p:spPr>
        <p:txBody>
          <a:bodyPr/>
          <a:lstStyle/>
          <a:p>
            <a:pPr eaLnBrk="1" hangingPunct="1">
              <a:buFont typeface="Wingdings" pitchFamily="2" charset="2"/>
              <a:buNone/>
            </a:pPr>
            <a:r>
              <a:rPr lang="en-AU" sz="2800" b="1" smtClean="0"/>
              <a:t>What is psychosis?</a:t>
            </a:r>
            <a:endParaRPr lang="en-AU" sz="2800" smtClean="0"/>
          </a:p>
          <a:p>
            <a:pPr eaLnBrk="1" hangingPunct="1"/>
            <a:r>
              <a:rPr lang="en-AU" sz="2800" smtClean="0"/>
              <a:t>Psychosis is a general term to describe a mental health problem in which a person has lost some contact with reality. </a:t>
            </a:r>
          </a:p>
          <a:p>
            <a:pPr eaLnBrk="1" hangingPunct="1"/>
            <a:r>
              <a:rPr lang="en-AU" sz="2800" smtClean="0"/>
              <a:t>There are severe disturbances in thinking, emotion and behaviour. Psychosis severally disrupts a persons life. Relationships, work and self-care are difficult to initiate and/or maintain. </a:t>
            </a:r>
          </a:p>
          <a:p>
            <a:pPr eaLnBrk="1" hangingPunct="1"/>
            <a:r>
              <a:rPr lang="en-AU" sz="2800" smtClean="0"/>
              <a:t>The main psychotic illnesses are schizophrenia, bipolar disorder, psychotic depression, schizoaffective disorder, and drug-induced psychosis. </a:t>
            </a:r>
          </a:p>
          <a:p>
            <a:pPr eaLnBrk="1" hangingPunct="1"/>
            <a:endParaRPr lang="en-AU" sz="280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ChangeArrowheads="1"/>
          </p:cNvSpPr>
          <p:nvPr>
            <p:ph type="title" idx="4294967295"/>
          </p:nvPr>
        </p:nvSpPr>
        <p:spPr>
          <a:xfrm>
            <a:off x="539750" y="0"/>
            <a:ext cx="8229600" cy="600075"/>
          </a:xfrm>
        </p:spPr>
        <p:txBody>
          <a:bodyPr/>
          <a:lstStyle/>
          <a:p>
            <a:pPr eaLnBrk="1" hangingPunct="1">
              <a:defRPr/>
            </a:pPr>
            <a:r>
              <a:rPr lang="en-AU" sz="4000" b="1" smtClean="0"/>
              <a:t>Schizophrenia</a:t>
            </a:r>
          </a:p>
        </p:txBody>
      </p:sp>
      <p:sp>
        <p:nvSpPr>
          <p:cNvPr id="251907" name="Rectangle 3"/>
          <p:cNvSpPr>
            <a:spLocks noGrp="1" noChangeArrowheads="1"/>
          </p:cNvSpPr>
          <p:nvPr>
            <p:ph type="body" idx="4294967295"/>
          </p:nvPr>
        </p:nvSpPr>
        <p:spPr>
          <a:xfrm>
            <a:off x="457200" y="692150"/>
            <a:ext cx="8229600" cy="6165850"/>
          </a:xfrm>
        </p:spPr>
        <p:txBody>
          <a:bodyPr/>
          <a:lstStyle/>
          <a:p>
            <a:pPr eaLnBrk="1" hangingPunct="1">
              <a:lnSpc>
                <a:spcPct val="80000"/>
              </a:lnSpc>
              <a:defRPr/>
            </a:pPr>
            <a:endParaRPr lang="en-AU" sz="2000" dirty="0" smtClean="0"/>
          </a:p>
          <a:p>
            <a:pPr eaLnBrk="1" hangingPunct="1">
              <a:lnSpc>
                <a:spcPct val="80000"/>
              </a:lnSpc>
              <a:defRPr/>
            </a:pPr>
            <a:endParaRPr lang="en-AU" sz="2000" dirty="0" smtClean="0"/>
          </a:p>
          <a:p>
            <a:pPr eaLnBrk="1" hangingPunct="1">
              <a:lnSpc>
                <a:spcPct val="80000"/>
              </a:lnSpc>
              <a:defRPr/>
            </a:pPr>
            <a:r>
              <a:rPr lang="en-AU" sz="2000" dirty="0" smtClean="0"/>
              <a:t>Schizophrenia is nothing to do with split personality. This is a common misconception, which is often confused with dissociative identity disorder (formerly known as multiple personality disorder) </a:t>
            </a:r>
          </a:p>
          <a:p>
            <a:pPr eaLnBrk="1" hangingPunct="1">
              <a:lnSpc>
                <a:spcPct val="80000"/>
              </a:lnSpc>
              <a:defRPr/>
            </a:pPr>
            <a:r>
              <a:rPr lang="en-AU" sz="2000" dirty="0" smtClean="0"/>
              <a:t>The term schizophrenia means fractured mind, and refers to changes in mental function where thoughts and perceptions become disordered. when first affected. </a:t>
            </a:r>
          </a:p>
          <a:p>
            <a:pPr eaLnBrk="1" hangingPunct="1">
              <a:lnSpc>
                <a:spcPct val="80000"/>
              </a:lnSpc>
              <a:defRPr/>
            </a:pPr>
            <a:endParaRPr lang="en-AU" sz="2000" dirty="0" smtClean="0"/>
          </a:p>
          <a:p>
            <a:pPr eaLnBrk="1" hangingPunct="1">
              <a:lnSpc>
                <a:spcPct val="80000"/>
              </a:lnSpc>
              <a:buFont typeface="Wingdings" pitchFamily="2" charset="2"/>
              <a:buNone/>
              <a:defRPr/>
            </a:pPr>
            <a:endParaRPr lang="en-AU" sz="2000" dirty="0" smtClean="0"/>
          </a:p>
          <a:p>
            <a:pPr eaLnBrk="1" hangingPunct="1">
              <a:lnSpc>
                <a:spcPct val="80000"/>
              </a:lnSpc>
              <a:buFont typeface="Wingdings" pitchFamily="2" charset="2"/>
              <a:buNone/>
              <a:defRPr/>
            </a:pPr>
            <a:endParaRPr lang="en-AU" sz="2000" dirty="0" smtClean="0"/>
          </a:p>
        </p:txBody>
      </p:sp>
      <p:pic>
        <p:nvPicPr>
          <p:cNvPr id="356356" name="Picture 5" descr="C:\Users\jim\Pictures\1.jpg"/>
          <p:cNvPicPr>
            <a:picLocks noChangeAspect="1" noChangeArrowheads="1"/>
          </p:cNvPicPr>
          <p:nvPr/>
        </p:nvPicPr>
        <p:blipFill>
          <a:blip r:embed="rId3"/>
          <a:srcRect/>
          <a:stretch>
            <a:fillRect/>
          </a:stretch>
        </p:blipFill>
        <p:spPr bwMode="auto">
          <a:xfrm>
            <a:off x="4643438" y="2786063"/>
            <a:ext cx="3500437" cy="3786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214313"/>
            <a:ext cx="8229600" cy="5881687"/>
          </a:xfrm>
        </p:spPr>
        <p:txBody>
          <a:bodyPr/>
          <a:lstStyle/>
          <a:p>
            <a:pPr eaLnBrk="1" hangingPunct="1">
              <a:lnSpc>
                <a:spcPct val="80000"/>
              </a:lnSpc>
            </a:pPr>
            <a:r>
              <a:rPr lang="en-AU" sz="2800" smtClean="0"/>
              <a:t>The major symptoms of schizophrenia are defined as either positive or negative. </a:t>
            </a:r>
          </a:p>
          <a:p>
            <a:pPr eaLnBrk="1" hangingPunct="1">
              <a:lnSpc>
                <a:spcPct val="80000"/>
              </a:lnSpc>
              <a:buFont typeface="Wingdings" pitchFamily="2" charset="2"/>
              <a:buNone/>
            </a:pPr>
            <a:endParaRPr lang="en-AU" sz="2800" smtClean="0"/>
          </a:p>
          <a:p>
            <a:pPr eaLnBrk="1" hangingPunct="1">
              <a:lnSpc>
                <a:spcPct val="80000"/>
              </a:lnSpc>
            </a:pPr>
            <a:r>
              <a:rPr lang="en-AU" sz="2800" smtClean="0"/>
              <a:t>Symptoms such as hearing voices no-one else can are positive as they are added to normal experience by the illness. </a:t>
            </a:r>
          </a:p>
          <a:p>
            <a:pPr eaLnBrk="1" hangingPunct="1">
              <a:lnSpc>
                <a:spcPct val="80000"/>
              </a:lnSpc>
              <a:buFont typeface="Wingdings" pitchFamily="2" charset="2"/>
              <a:buNone/>
            </a:pPr>
            <a:endParaRPr lang="en-AU" sz="2800" smtClean="0"/>
          </a:p>
          <a:p>
            <a:pPr eaLnBrk="1" hangingPunct="1">
              <a:lnSpc>
                <a:spcPct val="80000"/>
              </a:lnSpc>
            </a:pPr>
            <a:r>
              <a:rPr lang="en-AU" sz="2800" smtClean="0"/>
              <a:t>When the illness causes things to be missing from a persons normal experience and behaviour, this is called negative symptoms e.g. lack of motivation, withdrawing from people. </a:t>
            </a:r>
          </a:p>
          <a:p>
            <a:pPr eaLnBrk="1" hangingPunct="1"/>
            <a:endParaRPr lang="en-AU" sz="280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3" name="Rectangle 3"/>
          <p:cNvSpPr>
            <a:spLocks noGrp="1" noChangeArrowheads="1"/>
          </p:cNvSpPr>
          <p:nvPr>
            <p:ph type="body" idx="4294967295"/>
          </p:nvPr>
        </p:nvSpPr>
        <p:spPr>
          <a:xfrm>
            <a:off x="457200" y="0"/>
            <a:ext cx="8229600" cy="6858000"/>
          </a:xfrm>
        </p:spPr>
        <p:txBody>
          <a:bodyPr/>
          <a:lstStyle/>
          <a:p>
            <a:pPr eaLnBrk="1" hangingPunct="1">
              <a:buFont typeface="Wingdings" pitchFamily="2" charset="2"/>
              <a:buNone/>
              <a:defRPr/>
            </a:pPr>
            <a:r>
              <a:rPr lang="en-AU" smtClean="0"/>
              <a:t>The symptoms of schizophrenia include:</a:t>
            </a:r>
          </a:p>
          <a:p>
            <a:pPr eaLnBrk="1" hangingPunct="1">
              <a:buFont typeface="Wingdings" pitchFamily="2" charset="2"/>
              <a:buNone/>
              <a:defRPr/>
            </a:pPr>
            <a:endParaRPr lang="en-AU" b="1" smtClean="0"/>
          </a:p>
          <a:p>
            <a:pPr eaLnBrk="1" hangingPunct="1">
              <a:buFont typeface="Wingdings" pitchFamily="2" charset="2"/>
              <a:buNone/>
              <a:defRPr/>
            </a:pPr>
            <a:r>
              <a:rPr lang="en-AU" b="1" smtClean="0"/>
              <a:t>Delusions</a:t>
            </a:r>
            <a:endParaRPr lang="en-AU" smtClean="0"/>
          </a:p>
          <a:p>
            <a:pPr eaLnBrk="1" hangingPunct="1">
              <a:defRPr/>
            </a:pPr>
            <a:r>
              <a:rPr lang="en-AU" smtClean="0"/>
              <a:t>These are false beliefs held by the person, which is not held by others of the same cultural background. The person is so convinced of their delusion, that the most logical argument against it is useless. </a:t>
            </a:r>
          </a:p>
          <a:p>
            <a:pPr eaLnBrk="1" hangingPunct="1">
              <a:buFont typeface="Wingdings" pitchFamily="2" charset="2"/>
              <a:buNone/>
              <a:defRPr/>
            </a:pPr>
            <a:endParaRPr lang="en-AU" smtClean="0"/>
          </a:p>
          <a:p>
            <a:pPr eaLnBrk="1" hangingPunct="1">
              <a:defRPr/>
            </a:pPr>
            <a:endParaRPr lang="en-AU"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9" name="Rectangle 3"/>
          <p:cNvSpPr>
            <a:spLocks noGrp="1" noChangeArrowheads="1"/>
          </p:cNvSpPr>
          <p:nvPr>
            <p:ph type="body" idx="4294967295"/>
          </p:nvPr>
        </p:nvSpPr>
        <p:spPr>
          <a:xfrm>
            <a:off x="457200" y="0"/>
            <a:ext cx="8229600" cy="6858000"/>
          </a:xfrm>
        </p:spPr>
        <p:txBody>
          <a:bodyPr/>
          <a:lstStyle/>
          <a:p>
            <a:pPr eaLnBrk="1" hangingPunct="1">
              <a:lnSpc>
                <a:spcPct val="90000"/>
              </a:lnSpc>
              <a:buFont typeface="Wingdings" pitchFamily="2" charset="2"/>
              <a:buNone/>
            </a:pPr>
            <a:endParaRPr lang="en-AU" smtClean="0"/>
          </a:p>
          <a:p>
            <a:pPr eaLnBrk="1" hangingPunct="1">
              <a:lnSpc>
                <a:spcPct val="90000"/>
              </a:lnSpc>
              <a:buFont typeface="Wingdings" pitchFamily="2" charset="2"/>
              <a:buNone/>
            </a:pPr>
            <a:r>
              <a:rPr lang="en-AU" smtClean="0"/>
              <a:t>Delusions take various forms: </a:t>
            </a:r>
          </a:p>
          <a:p>
            <a:pPr eaLnBrk="1" hangingPunct="1">
              <a:lnSpc>
                <a:spcPct val="90000"/>
              </a:lnSpc>
              <a:buFont typeface="Wingdings" pitchFamily="2" charset="2"/>
              <a:buNone/>
            </a:pPr>
            <a:endParaRPr lang="en-AU" b="1" smtClean="0"/>
          </a:p>
          <a:p>
            <a:pPr eaLnBrk="1" hangingPunct="1">
              <a:lnSpc>
                <a:spcPct val="90000"/>
              </a:lnSpc>
            </a:pPr>
            <a:r>
              <a:rPr lang="en-AU" b="1" smtClean="0"/>
              <a:t>Paranoid delusion - </a:t>
            </a:r>
            <a:r>
              <a:rPr lang="en-AU" smtClean="0"/>
              <a:t>a belief that you are being watched and singled out for some harmful purpose</a:t>
            </a:r>
          </a:p>
          <a:p>
            <a:pPr eaLnBrk="1" hangingPunct="1">
              <a:lnSpc>
                <a:spcPct val="90000"/>
              </a:lnSpc>
            </a:pPr>
            <a:r>
              <a:rPr lang="en-AU" b="1" smtClean="0"/>
              <a:t>Grandiose delusion - </a:t>
            </a:r>
            <a:r>
              <a:rPr lang="en-AU" smtClean="0"/>
              <a:t>a belief that you have special powers – that you are an important religious leader, politician, scientist</a:t>
            </a:r>
          </a:p>
          <a:p>
            <a:pPr eaLnBrk="1" hangingPunct="1">
              <a:lnSpc>
                <a:spcPct val="90000"/>
              </a:lnSpc>
            </a:pPr>
            <a:r>
              <a:rPr lang="en-AU" b="1" smtClean="0"/>
              <a:t>Depressive delusion</a:t>
            </a:r>
            <a:r>
              <a:rPr lang="en-AU" smtClean="0"/>
              <a:t> – a belief that you are guilty of some terrible crime or responsible for horrific world events</a:t>
            </a:r>
          </a:p>
          <a:p>
            <a:pPr eaLnBrk="1" hangingPunct="1">
              <a:lnSpc>
                <a:spcPct val="90000"/>
              </a:lnSpc>
            </a:pPr>
            <a:endParaRPr lang="en-AU"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5" name="Rectangle 3"/>
          <p:cNvSpPr>
            <a:spLocks noGrp="1" noChangeArrowheads="1"/>
          </p:cNvSpPr>
          <p:nvPr>
            <p:ph type="body" idx="4294967295"/>
          </p:nvPr>
        </p:nvSpPr>
        <p:spPr>
          <a:xfrm>
            <a:off x="457200" y="0"/>
            <a:ext cx="8229600" cy="6858000"/>
          </a:xfrm>
        </p:spPr>
        <p:txBody>
          <a:bodyPr/>
          <a:lstStyle/>
          <a:p>
            <a:pPr eaLnBrk="1" hangingPunct="1">
              <a:buFont typeface="Wingdings" pitchFamily="2" charset="2"/>
              <a:buNone/>
            </a:pPr>
            <a:endParaRPr lang="en-AU" b="1" smtClean="0"/>
          </a:p>
          <a:p>
            <a:pPr eaLnBrk="1" hangingPunct="1">
              <a:buFont typeface="Wingdings" pitchFamily="2" charset="2"/>
              <a:buNone/>
            </a:pPr>
            <a:r>
              <a:rPr lang="en-AU" b="1" smtClean="0"/>
              <a:t>Hallucinations</a:t>
            </a:r>
            <a:endParaRPr lang="en-AU" smtClean="0"/>
          </a:p>
          <a:p>
            <a:pPr eaLnBrk="1" hangingPunct="1"/>
            <a:r>
              <a:rPr lang="en-AU" smtClean="0"/>
              <a:t>These are false perceptions. Hallucinations most commonly involve hearing voices, but can also involve seeing, feeling, tasting or smelling things. These are perceived as very real by the person with schizophrenia but are not actually there.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1" name="Rectangle 3"/>
          <p:cNvSpPr>
            <a:spLocks noGrp="1" noChangeArrowheads="1"/>
          </p:cNvSpPr>
          <p:nvPr>
            <p:ph type="body" idx="4294967295"/>
          </p:nvPr>
        </p:nvSpPr>
        <p:spPr>
          <a:xfrm>
            <a:off x="539750" y="260350"/>
            <a:ext cx="8229600" cy="5256213"/>
          </a:xfrm>
        </p:spPr>
        <p:txBody>
          <a:bodyPr/>
          <a:lstStyle/>
          <a:p>
            <a:pPr eaLnBrk="1" hangingPunct="1">
              <a:lnSpc>
                <a:spcPct val="90000"/>
              </a:lnSpc>
              <a:defRPr/>
            </a:pPr>
            <a:r>
              <a:rPr lang="en-AU" smtClean="0"/>
              <a:t>While the voices are unpleasant for some people for others they provide companionship or reassurance.</a:t>
            </a:r>
          </a:p>
          <a:p>
            <a:pPr eaLnBrk="1" hangingPunct="1">
              <a:lnSpc>
                <a:spcPct val="90000"/>
              </a:lnSpc>
              <a:defRPr/>
            </a:pPr>
            <a:r>
              <a:rPr lang="en-AU" smtClean="0"/>
              <a:t>Visual hallucinations are less common however they most commonly occur when the psychosis is drug induced. </a:t>
            </a:r>
          </a:p>
          <a:p>
            <a:pPr eaLnBrk="1" hangingPunct="1">
              <a:lnSpc>
                <a:spcPct val="90000"/>
              </a:lnSpc>
              <a:defRPr/>
            </a:pPr>
            <a:r>
              <a:rPr lang="en-AU" smtClean="0"/>
              <a:t>Hallucinations of taste and smell can also occur so that what seems to be the peculiar taste of food can cause someone who feels paranoid to believe they are being poisoned. </a:t>
            </a:r>
          </a:p>
          <a:p>
            <a:pPr eaLnBrk="1" hangingPunct="1">
              <a:lnSpc>
                <a:spcPct val="90000"/>
              </a:lnSpc>
              <a:defRPr/>
            </a:pPr>
            <a:endParaRPr lang="en-AU"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7" name="Rectangle 3"/>
          <p:cNvSpPr>
            <a:spLocks noGrp="1" noChangeArrowheads="1"/>
          </p:cNvSpPr>
          <p:nvPr>
            <p:ph type="body" idx="4294967295"/>
          </p:nvPr>
        </p:nvSpPr>
        <p:spPr>
          <a:xfrm>
            <a:off x="457200" y="0"/>
            <a:ext cx="8229600" cy="6669088"/>
          </a:xfrm>
        </p:spPr>
        <p:txBody>
          <a:bodyPr/>
          <a:lstStyle/>
          <a:p>
            <a:pPr eaLnBrk="1" hangingPunct="1">
              <a:lnSpc>
                <a:spcPct val="80000"/>
              </a:lnSpc>
              <a:buFont typeface="Wingdings" pitchFamily="2" charset="2"/>
              <a:buNone/>
              <a:defRPr/>
            </a:pPr>
            <a:r>
              <a:rPr lang="en-AU" sz="2800" b="1" smtClean="0"/>
              <a:t>Confused thinking</a:t>
            </a:r>
            <a:endParaRPr lang="en-AU" sz="2800" smtClean="0"/>
          </a:p>
          <a:p>
            <a:pPr eaLnBrk="1" hangingPunct="1">
              <a:lnSpc>
                <a:spcPct val="80000"/>
              </a:lnSpc>
              <a:defRPr/>
            </a:pPr>
            <a:r>
              <a:rPr lang="en-AU" sz="2800" smtClean="0"/>
              <a:t>The everyday thoughts that let us lead our daily lives become confused and don’t join up properly. Some even believe their thoughts are being interfered with or that they can influence the thoughts of others, or that everybody else can read their thoughts. </a:t>
            </a:r>
          </a:p>
          <a:p>
            <a:pPr eaLnBrk="1" hangingPunct="1">
              <a:lnSpc>
                <a:spcPct val="80000"/>
              </a:lnSpc>
              <a:defRPr/>
            </a:pPr>
            <a:r>
              <a:rPr lang="en-AU" sz="2800" smtClean="0"/>
              <a:t>These disturbances in thinking mean that the person often has difficulty concentrating, following conversation or remembering things. Thoughts are all jumbles up</a:t>
            </a:r>
            <a:endParaRPr lang="en-AU" sz="2800" b="1" smtClean="0"/>
          </a:p>
          <a:p>
            <a:pPr eaLnBrk="1" hangingPunct="1">
              <a:lnSpc>
                <a:spcPct val="80000"/>
              </a:lnSpc>
              <a:buFont typeface="Wingdings" pitchFamily="2" charset="2"/>
              <a:buNone/>
              <a:defRPr/>
            </a:pPr>
            <a:endParaRPr lang="en-AU" sz="2800" b="1" smtClean="0"/>
          </a:p>
          <a:p>
            <a:pPr eaLnBrk="1" hangingPunct="1">
              <a:lnSpc>
                <a:spcPct val="80000"/>
              </a:lnSpc>
              <a:buFont typeface="Wingdings" pitchFamily="2" charset="2"/>
              <a:buNone/>
              <a:defRPr/>
            </a:pPr>
            <a:r>
              <a:rPr lang="en-AU" sz="2800" b="1" smtClean="0"/>
              <a:t>Thinking Difficulties</a:t>
            </a:r>
            <a:endParaRPr lang="en-AU" sz="2800" smtClean="0"/>
          </a:p>
          <a:p>
            <a:pPr eaLnBrk="1" hangingPunct="1">
              <a:lnSpc>
                <a:spcPct val="80000"/>
              </a:lnSpc>
              <a:defRPr/>
            </a:pPr>
            <a:r>
              <a:rPr lang="en-AU" sz="2800" smtClean="0"/>
              <a:t>There may be difficulties in concentration, memory and ability to plan. These make it more difficult for the person to reason, communicate and complete daily tasks.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3" name="Rectangle 3"/>
          <p:cNvSpPr>
            <a:spLocks noGrp="1" noChangeArrowheads="1"/>
          </p:cNvSpPr>
          <p:nvPr>
            <p:ph type="body" idx="4294967295"/>
          </p:nvPr>
        </p:nvSpPr>
        <p:spPr>
          <a:xfrm>
            <a:off x="457200" y="0"/>
            <a:ext cx="8229600" cy="6858000"/>
          </a:xfrm>
        </p:spPr>
        <p:txBody>
          <a:bodyPr/>
          <a:lstStyle/>
          <a:p>
            <a:pPr eaLnBrk="1" hangingPunct="1">
              <a:buFont typeface="Wingdings" pitchFamily="2" charset="2"/>
              <a:buNone/>
            </a:pPr>
            <a:r>
              <a:rPr lang="en-AU" b="1" smtClean="0"/>
              <a:t>Loss of drive/motivation</a:t>
            </a:r>
            <a:endParaRPr lang="en-AU" smtClean="0"/>
          </a:p>
          <a:p>
            <a:pPr eaLnBrk="1" hangingPunct="1"/>
            <a:r>
              <a:rPr lang="en-AU" smtClean="0"/>
              <a:t>A secondary symptom often associated with psychosis is low motivation. Sometimes we under-estimate or forget about this. </a:t>
            </a:r>
          </a:p>
          <a:p>
            <a:pPr eaLnBrk="1" hangingPunct="1"/>
            <a:r>
              <a:rPr lang="en-AU" smtClean="0"/>
              <a:t>It can be genuinely difficult for the brain to translate a thought or wish into actual action.</a:t>
            </a:r>
          </a:p>
          <a:p>
            <a:pPr eaLnBrk="1" hangingPunct="1">
              <a:buFont typeface="Wingdings" pitchFamily="2" charset="2"/>
              <a:buNone/>
            </a:pPr>
            <a:endParaRPr lang="en-AU"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defRPr/>
            </a:pPr>
            <a:r>
              <a:rPr lang="en-AU" smtClean="0"/>
              <a:t>Mental Illness – The basics</a:t>
            </a:r>
          </a:p>
        </p:txBody>
      </p:sp>
      <p:sp>
        <p:nvSpPr>
          <p:cNvPr id="77829" name="Rectangle 5"/>
          <p:cNvSpPr>
            <a:spLocks noGrp="1" noChangeArrowheads="1"/>
          </p:cNvSpPr>
          <p:nvPr>
            <p:ph type="body" idx="1"/>
          </p:nvPr>
        </p:nvSpPr>
        <p:spPr/>
        <p:txBody>
          <a:bodyPr/>
          <a:lstStyle/>
          <a:p>
            <a:pPr eaLnBrk="1" hangingPunct="1">
              <a:defRPr/>
            </a:pPr>
            <a:r>
              <a:rPr lang="en-AU" sz="2800" smtClean="0"/>
              <a:t>Mental health issues constitute one of the most serious and perplexing problems we face in today’s society.</a:t>
            </a:r>
          </a:p>
          <a:p>
            <a:pPr eaLnBrk="1" hangingPunct="1">
              <a:defRPr/>
            </a:pPr>
            <a:r>
              <a:rPr lang="en-AU" sz="2800" smtClean="0"/>
              <a:t>Mental illnesses touches all of us at some time during our lives. If we are not the ones afflicted, then it will be a family member, a loved one, a friend and in our case, a client we are supporting within the agency.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type="title" idx="4294967295"/>
          </p:nvPr>
        </p:nvSpPr>
        <p:spPr/>
        <p:txBody>
          <a:bodyPr/>
          <a:lstStyle/>
          <a:p>
            <a:pPr eaLnBrk="1" hangingPunct="1">
              <a:defRPr/>
            </a:pPr>
            <a:r>
              <a:rPr lang="en-AU" smtClean="0"/>
              <a:t>Diagnosing Schizophrenia</a:t>
            </a:r>
          </a:p>
        </p:txBody>
      </p:sp>
      <p:sp>
        <p:nvSpPr>
          <p:cNvPr id="244739" name="Rectangle 3"/>
          <p:cNvSpPr>
            <a:spLocks noGrp="1" noChangeArrowheads="1"/>
          </p:cNvSpPr>
          <p:nvPr>
            <p:ph type="body" idx="4294967295"/>
          </p:nvPr>
        </p:nvSpPr>
        <p:spPr/>
        <p:txBody>
          <a:bodyPr/>
          <a:lstStyle/>
          <a:p>
            <a:pPr eaLnBrk="1" hangingPunct="1">
              <a:defRPr/>
            </a:pPr>
            <a:r>
              <a:rPr lang="en-AU" sz="2800" smtClean="0"/>
              <a:t>Schizophrenia is only diagnosed if the symptoms last over 6 months. </a:t>
            </a:r>
          </a:p>
          <a:p>
            <a:pPr eaLnBrk="1" hangingPunct="1">
              <a:defRPr/>
            </a:pPr>
            <a:r>
              <a:rPr lang="en-AU" sz="2800" smtClean="0"/>
              <a:t>A diagnosis of schizophreniform disorder is made if the psychotic symptoms last more than one month but less than 6 months. </a:t>
            </a:r>
          </a:p>
          <a:p>
            <a:pPr eaLnBrk="1" hangingPunct="1">
              <a:defRPr/>
            </a:pPr>
            <a:r>
              <a:rPr lang="en-AU" sz="2800" smtClean="0"/>
              <a:t>Brief Reactive Psychosis is the diagnosis if symptoms last for less than one month and may be a temporary reaction by the brain to a very stressful event.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title" idx="4294967295"/>
          </p:nvPr>
        </p:nvSpPr>
        <p:spPr>
          <a:xfrm>
            <a:off x="457200" y="381000"/>
            <a:ext cx="8229600" cy="311150"/>
          </a:xfrm>
        </p:spPr>
        <p:txBody>
          <a:bodyPr/>
          <a:lstStyle/>
          <a:p>
            <a:pPr eaLnBrk="1" hangingPunct="1">
              <a:defRPr/>
            </a:pPr>
            <a:r>
              <a:rPr lang="en-AU" sz="4000" b="1" smtClean="0"/>
              <a:t>Bipolar Disorder</a:t>
            </a:r>
          </a:p>
        </p:txBody>
      </p:sp>
      <p:sp>
        <p:nvSpPr>
          <p:cNvPr id="243715" name="Rectangle 3"/>
          <p:cNvSpPr>
            <a:spLocks noGrp="1" noChangeArrowheads="1"/>
          </p:cNvSpPr>
          <p:nvPr>
            <p:ph type="body" idx="4294967295"/>
          </p:nvPr>
        </p:nvSpPr>
        <p:spPr>
          <a:xfrm>
            <a:off x="457200" y="908050"/>
            <a:ext cx="8229600" cy="5949950"/>
          </a:xfrm>
        </p:spPr>
        <p:txBody>
          <a:bodyPr/>
          <a:lstStyle/>
          <a:p>
            <a:pPr eaLnBrk="1" hangingPunct="1">
              <a:lnSpc>
                <a:spcPct val="80000"/>
              </a:lnSpc>
              <a:buFont typeface="Wingdings" pitchFamily="2" charset="2"/>
              <a:buNone/>
              <a:defRPr/>
            </a:pPr>
            <a:r>
              <a:rPr lang="en-AU" sz="1600" smtClean="0"/>
              <a:t>People suffering from Bipolar Disorder have extreme mood swings, fluctuating between periods of depression, mania and normal mood. Common symptoms in mania include:</a:t>
            </a:r>
          </a:p>
          <a:p>
            <a:pPr eaLnBrk="1" hangingPunct="1">
              <a:lnSpc>
                <a:spcPct val="80000"/>
              </a:lnSpc>
              <a:buFont typeface="Wingdings" pitchFamily="2" charset="2"/>
              <a:buNone/>
              <a:defRPr/>
            </a:pPr>
            <a:endParaRPr lang="en-AU" sz="1600" b="1" smtClean="0"/>
          </a:p>
          <a:p>
            <a:pPr eaLnBrk="1" hangingPunct="1">
              <a:lnSpc>
                <a:spcPct val="80000"/>
              </a:lnSpc>
              <a:defRPr/>
            </a:pPr>
            <a:r>
              <a:rPr lang="en-AU" sz="1600" b="1" smtClean="0"/>
              <a:t>Increased energy and overactivity </a:t>
            </a:r>
          </a:p>
          <a:p>
            <a:pPr eaLnBrk="1" hangingPunct="1">
              <a:lnSpc>
                <a:spcPct val="80000"/>
              </a:lnSpc>
              <a:defRPr/>
            </a:pPr>
            <a:r>
              <a:rPr lang="en-AU" sz="1600" b="1" smtClean="0"/>
              <a:t>Elated mood</a:t>
            </a:r>
            <a:endParaRPr lang="en-AU" sz="1600" smtClean="0"/>
          </a:p>
          <a:p>
            <a:pPr eaLnBrk="1" hangingPunct="1">
              <a:lnSpc>
                <a:spcPct val="80000"/>
              </a:lnSpc>
              <a:buFont typeface="Wingdings" pitchFamily="2" charset="2"/>
              <a:buNone/>
              <a:defRPr/>
            </a:pPr>
            <a:r>
              <a:rPr lang="en-AU" sz="1600" smtClean="0"/>
              <a:t>	The person will feel high, happy, full of energy, on top of the world, invincible</a:t>
            </a:r>
            <a:endParaRPr lang="en-AU" sz="1600" b="1" smtClean="0"/>
          </a:p>
          <a:p>
            <a:pPr eaLnBrk="1" hangingPunct="1">
              <a:lnSpc>
                <a:spcPct val="80000"/>
              </a:lnSpc>
              <a:defRPr/>
            </a:pPr>
            <a:r>
              <a:rPr lang="en-AU" sz="1600" b="1" smtClean="0"/>
              <a:t>Need less sleep than usual</a:t>
            </a:r>
            <a:endParaRPr lang="en-AU" sz="1600" smtClean="0"/>
          </a:p>
          <a:p>
            <a:pPr eaLnBrk="1" hangingPunct="1">
              <a:lnSpc>
                <a:spcPct val="80000"/>
              </a:lnSpc>
              <a:buFont typeface="Wingdings" pitchFamily="2" charset="2"/>
              <a:buNone/>
              <a:defRPr/>
            </a:pPr>
            <a:r>
              <a:rPr lang="en-AU" sz="1600" smtClean="0"/>
              <a:t>	The person can go for days with little sleep</a:t>
            </a:r>
            <a:endParaRPr lang="en-AU" sz="1600" b="1" smtClean="0"/>
          </a:p>
          <a:p>
            <a:pPr eaLnBrk="1" hangingPunct="1">
              <a:lnSpc>
                <a:spcPct val="80000"/>
              </a:lnSpc>
              <a:defRPr/>
            </a:pPr>
            <a:r>
              <a:rPr lang="en-AU" sz="1600" b="1" smtClean="0"/>
              <a:t>Irritability</a:t>
            </a:r>
            <a:endParaRPr lang="en-AU" sz="1600" smtClean="0"/>
          </a:p>
          <a:p>
            <a:pPr eaLnBrk="1" hangingPunct="1">
              <a:lnSpc>
                <a:spcPct val="80000"/>
              </a:lnSpc>
              <a:buFont typeface="Wingdings" pitchFamily="2" charset="2"/>
              <a:buNone/>
              <a:defRPr/>
            </a:pPr>
            <a:r>
              <a:rPr lang="en-AU" sz="1600" smtClean="0"/>
              <a:t>	This may occur if others disagree with a manic persons unrealistic plans or ideas</a:t>
            </a:r>
            <a:endParaRPr lang="en-AU" sz="1600" b="1" smtClean="0"/>
          </a:p>
          <a:p>
            <a:pPr eaLnBrk="1" hangingPunct="1">
              <a:lnSpc>
                <a:spcPct val="80000"/>
              </a:lnSpc>
              <a:defRPr/>
            </a:pPr>
            <a:r>
              <a:rPr lang="en-AU" sz="1600" b="1" smtClean="0"/>
              <a:t>Rapid thinking and speech</a:t>
            </a:r>
            <a:endParaRPr lang="en-AU" sz="1600" smtClean="0"/>
          </a:p>
          <a:p>
            <a:pPr eaLnBrk="1" hangingPunct="1">
              <a:lnSpc>
                <a:spcPct val="80000"/>
              </a:lnSpc>
              <a:buFont typeface="Wingdings" pitchFamily="2" charset="2"/>
              <a:buNone/>
              <a:defRPr/>
            </a:pPr>
            <a:r>
              <a:rPr lang="en-AU" sz="1600" smtClean="0"/>
              <a:t>	The person may talk too much, too fast, and keep changing topics</a:t>
            </a:r>
            <a:endParaRPr lang="en-AU" sz="1600" b="1" smtClean="0"/>
          </a:p>
          <a:p>
            <a:pPr eaLnBrk="1" hangingPunct="1">
              <a:lnSpc>
                <a:spcPct val="80000"/>
              </a:lnSpc>
              <a:defRPr/>
            </a:pPr>
            <a:r>
              <a:rPr lang="en-AU" sz="1600" b="1" smtClean="0"/>
              <a:t>Lack of inhibitions</a:t>
            </a:r>
            <a:endParaRPr lang="en-AU" sz="1600" smtClean="0"/>
          </a:p>
          <a:p>
            <a:pPr eaLnBrk="1" hangingPunct="1">
              <a:lnSpc>
                <a:spcPct val="80000"/>
              </a:lnSpc>
              <a:buFont typeface="Wingdings" pitchFamily="2" charset="2"/>
              <a:buNone/>
              <a:defRPr/>
            </a:pPr>
            <a:r>
              <a:rPr lang="en-AU" sz="1600" smtClean="0"/>
              <a:t>	The person may disregard risks, spend money extravagantly or be very sexually active</a:t>
            </a:r>
            <a:endParaRPr lang="en-AU" sz="1600" b="1" smtClean="0"/>
          </a:p>
          <a:p>
            <a:pPr eaLnBrk="1" hangingPunct="1">
              <a:lnSpc>
                <a:spcPct val="80000"/>
              </a:lnSpc>
              <a:defRPr/>
            </a:pPr>
            <a:r>
              <a:rPr lang="en-AU" sz="1600" b="1" smtClean="0"/>
              <a:t>Grandiose delusions</a:t>
            </a:r>
            <a:endParaRPr lang="en-AU" sz="1600" smtClean="0"/>
          </a:p>
          <a:p>
            <a:pPr eaLnBrk="1" hangingPunct="1">
              <a:lnSpc>
                <a:spcPct val="80000"/>
              </a:lnSpc>
              <a:buFont typeface="Wingdings" pitchFamily="2" charset="2"/>
              <a:buNone/>
              <a:defRPr/>
            </a:pPr>
            <a:r>
              <a:rPr lang="en-AU" sz="1600" smtClean="0"/>
              <a:t>	These involve very inflated self esteem such as a belief that the person is superhuman, especially talented, or an important religious figure</a:t>
            </a:r>
            <a:endParaRPr lang="en-AU" sz="1600" b="1" smtClean="0"/>
          </a:p>
          <a:p>
            <a:pPr eaLnBrk="1" hangingPunct="1">
              <a:lnSpc>
                <a:spcPct val="80000"/>
              </a:lnSpc>
              <a:defRPr/>
            </a:pPr>
            <a:r>
              <a:rPr lang="en-AU" sz="1600" b="1" smtClean="0"/>
              <a:t>Lack of insight</a:t>
            </a:r>
            <a:endParaRPr lang="en-AU" sz="1600" smtClean="0"/>
          </a:p>
          <a:p>
            <a:pPr eaLnBrk="1" hangingPunct="1">
              <a:lnSpc>
                <a:spcPct val="80000"/>
              </a:lnSpc>
              <a:buFont typeface="Wingdings" pitchFamily="2" charset="2"/>
              <a:buNone/>
              <a:defRPr/>
            </a:pPr>
            <a:r>
              <a:rPr lang="en-AU" sz="1600" smtClean="0"/>
              <a:t>	The person is so convinced that their manic delusions are real that they do not realise they are ill</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1" name="Rectangle 3"/>
          <p:cNvSpPr>
            <a:spLocks noGrp="1" noChangeArrowheads="1"/>
          </p:cNvSpPr>
          <p:nvPr>
            <p:ph type="body" idx="4294967295"/>
          </p:nvPr>
        </p:nvSpPr>
        <p:spPr>
          <a:xfrm>
            <a:off x="457200" y="188913"/>
            <a:ext cx="8229600" cy="6669087"/>
          </a:xfrm>
        </p:spPr>
        <p:txBody>
          <a:bodyPr/>
          <a:lstStyle/>
          <a:p>
            <a:pPr eaLnBrk="1" hangingPunct="1">
              <a:lnSpc>
                <a:spcPct val="80000"/>
              </a:lnSpc>
              <a:buFont typeface="Wingdings" pitchFamily="2" charset="2"/>
              <a:buNone/>
              <a:defRPr/>
            </a:pPr>
            <a:r>
              <a:rPr lang="en-AU" sz="2400" b="1" smtClean="0"/>
              <a:t>Psychotic Depression</a:t>
            </a:r>
          </a:p>
          <a:p>
            <a:pPr eaLnBrk="1" hangingPunct="1">
              <a:lnSpc>
                <a:spcPct val="80000"/>
              </a:lnSpc>
              <a:defRPr/>
            </a:pPr>
            <a:r>
              <a:rPr lang="en-AU" sz="2400" smtClean="0"/>
              <a:t>Sometimes depression can be so intense it causes psychotic symptoms. E.g. the person may have delusions involving guilt, severe physical illness or hopelessness.</a:t>
            </a:r>
          </a:p>
          <a:p>
            <a:pPr eaLnBrk="1" hangingPunct="1">
              <a:lnSpc>
                <a:spcPct val="80000"/>
              </a:lnSpc>
              <a:buFont typeface="Wingdings" pitchFamily="2" charset="2"/>
              <a:buNone/>
              <a:defRPr/>
            </a:pPr>
            <a:endParaRPr lang="en-AU" sz="2400" b="1" smtClean="0"/>
          </a:p>
          <a:p>
            <a:pPr eaLnBrk="1" hangingPunct="1">
              <a:lnSpc>
                <a:spcPct val="80000"/>
              </a:lnSpc>
              <a:buFont typeface="Wingdings" pitchFamily="2" charset="2"/>
              <a:buNone/>
              <a:defRPr/>
            </a:pPr>
            <a:r>
              <a:rPr lang="en-AU" sz="2400" b="1" smtClean="0"/>
              <a:t>Schizoaffective Disorder</a:t>
            </a:r>
          </a:p>
          <a:p>
            <a:pPr eaLnBrk="1" hangingPunct="1">
              <a:lnSpc>
                <a:spcPct val="80000"/>
              </a:lnSpc>
              <a:defRPr/>
            </a:pPr>
            <a:r>
              <a:rPr lang="en-AU" sz="2400" smtClean="0"/>
              <a:t>Sometimes its not possible to tell the difference between schizophrenia and bipolar disorder as the person has symptoms of both illnesses. Schizoaffective disorder just means a form of psychosis which falls midway between diagnosis of schizophrenia and bipolar disorder. </a:t>
            </a:r>
          </a:p>
          <a:p>
            <a:pPr eaLnBrk="1" hangingPunct="1">
              <a:lnSpc>
                <a:spcPct val="80000"/>
              </a:lnSpc>
              <a:buFont typeface="Wingdings" pitchFamily="2" charset="2"/>
              <a:buNone/>
              <a:defRPr/>
            </a:pPr>
            <a:endParaRPr lang="en-AU" sz="2400" b="1" smtClean="0"/>
          </a:p>
          <a:p>
            <a:pPr eaLnBrk="1" hangingPunct="1">
              <a:lnSpc>
                <a:spcPct val="80000"/>
              </a:lnSpc>
              <a:buFont typeface="Wingdings" pitchFamily="2" charset="2"/>
              <a:buNone/>
              <a:defRPr/>
            </a:pPr>
            <a:r>
              <a:rPr lang="en-AU" sz="2400" b="1" smtClean="0"/>
              <a:t>Drug-induced Psychosis</a:t>
            </a:r>
          </a:p>
          <a:p>
            <a:pPr eaLnBrk="1" hangingPunct="1">
              <a:lnSpc>
                <a:spcPct val="80000"/>
              </a:lnSpc>
              <a:defRPr/>
            </a:pPr>
            <a:r>
              <a:rPr lang="en-AU" sz="2400" smtClean="0"/>
              <a:t>This is a psychosis brought on by the use of drugs. The symptoms usually appear quickly and last a short time (from a few hours to a few days) until the effects of the drug wear off. The most common symptoms are visual hallucinations, disorientation, and memory problems. Drugs that can cause psychosis are marijuana, cocaine, ecstasy, amphetamines.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ChangeArrowheads="1"/>
          </p:cNvSpPr>
          <p:nvPr>
            <p:ph type="title"/>
          </p:nvPr>
        </p:nvSpPr>
        <p:spPr>
          <a:xfrm>
            <a:off x="468313" y="2708275"/>
            <a:ext cx="8229600" cy="1371600"/>
          </a:xfrm>
          <a:noFill/>
          <a:ln/>
        </p:spPr>
        <p:txBody>
          <a:bodyPr/>
          <a:lstStyle/>
          <a:p>
            <a:r>
              <a:rPr lang="en-AU" sz="4000" smtClean="0"/>
              <a:t>The jigsaw – you, your client and the system</a:t>
            </a:r>
            <a:br>
              <a:rPr lang="en-AU" sz="4000" smtClean="0"/>
            </a:br>
            <a:r>
              <a:rPr lang="en-AU" sz="4000" smtClean="0"/>
              <a:t/>
            </a:r>
            <a:br>
              <a:rPr lang="en-AU" sz="4000" smtClean="0"/>
            </a:br>
            <a:endParaRPr lang="en-AU" sz="4000"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a:noFill/>
          <a:ln/>
        </p:spPr>
        <p:txBody>
          <a:bodyPr/>
          <a:lstStyle/>
          <a:p>
            <a:r>
              <a:rPr lang="en-AU" b="1" smtClean="0">
                <a:effectLst/>
              </a:rPr>
              <a:t>Crisis Intervention</a:t>
            </a:r>
          </a:p>
        </p:txBody>
      </p:sp>
      <p:sp>
        <p:nvSpPr>
          <p:cNvPr id="306179" name="Rectangle 3"/>
          <p:cNvSpPr>
            <a:spLocks noGrp="1" noChangeArrowheads="1"/>
          </p:cNvSpPr>
          <p:nvPr>
            <p:ph type="body" idx="1"/>
          </p:nvPr>
        </p:nvSpPr>
        <p:spPr>
          <a:xfrm>
            <a:off x="457200" y="1412875"/>
            <a:ext cx="8229600" cy="4683125"/>
          </a:xfrm>
          <a:noFill/>
          <a:ln/>
        </p:spPr>
        <p:txBody>
          <a:bodyPr/>
          <a:lstStyle/>
          <a:p>
            <a:pPr>
              <a:lnSpc>
                <a:spcPct val="90000"/>
              </a:lnSpc>
              <a:buFont typeface="Wingdings" pitchFamily="2" charset="2"/>
              <a:buNone/>
            </a:pPr>
            <a:endParaRPr lang="en-AU" sz="2800" smtClean="0">
              <a:effectLst/>
            </a:endParaRPr>
          </a:p>
          <a:p>
            <a:pPr>
              <a:lnSpc>
                <a:spcPct val="90000"/>
              </a:lnSpc>
            </a:pPr>
            <a:r>
              <a:rPr lang="en-AU" sz="2800" smtClean="0">
                <a:effectLst/>
              </a:rPr>
              <a:t>A crisis is a situation when a person feels completely overwhelmed or defeated by the problems they are facing. </a:t>
            </a:r>
          </a:p>
          <a:p>
            <a:pPr>
              <a:lnSpc>
                <a:spcPct val="90000"/>
              </a:lnSpc>
            </a:pPr>
            <a:r>
              <a:rPr lang="en-AU" sz="2800" smtClean="0">
                <a:effectLst/>
              </a:rPr>
              <a:t>Crisis intervention is immediate person to person assistance. It helps restore self-determination in people who have exhausted their usual coping resources.</a:t>
            </a:r>
          </a:p>
          <a:p>
            <a:pPr>
              <a:lnSpc>
                <a:spcPct val="90000"/>
              </a:lnSpc>
            </a:pPr>
            <a:r>
              <a:rPr lang="en-AU" sz="2800" smtClean="0">
                <a:effectLst/>
              </a:rPr>
              <a:t>The intervener aids in the search for solutions by encouraging the individual to consider and to clarify thoughts, feelings and options.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r>
              <a:rPr lang="en-AU" b="1" smtClean="0"/>
              <a:t>Relating to a person who is experiencing a crisis</a:t>
            </a:r>
            <a:br>
              <a:rPr lang="en-AU" b="1" smtClean="0"/>
            </a:br>
            <a:endParaRPr lang="en-AU" b="1" smtClean="0"/>
          </a:p>
        </p:txBody>
      </p:sp>
      <p:sp>
        <p:nvSpPr>
          <p:cNvPr id="3" name="Content Placeholder 2"/>
          <p:cNvSpPr>
            <a:spLocks noGrp="1"/>
          </p:cNvSpPr>
          <p:nvPr>
            <p:ph idx="4294967295"/>
          </p:nvPr>
        </p:nvSpPr>
        <p:spPr>
          <a:xfrm>
            <a:off x="468313" y="1628775"/>
            <a:ext cx="8229600" cy="4452938"/>
          </a:xfrm>
        </p:spPr>
        <p:txBody>
          <a:bodyPr/>
          <a:lstStyle/>
          <a:p>
            <a:r>
              <a:rPr lang="en-AU" smtClean="0"/>
              <a:t>Be warm, respectful and matter of fact. </a:t>
            </a:r>
          </a:p>
          <a:p>
            <a:r>
              <a:rPr lang="en-AU" smtClean="0"/>
              <a:t>The situation varies from one individual to another. </a:t>
            </a:r>
          </a:p>
          <a:p>
            <a:r>
              <a:rPr lang="en-AU" smtClean="0"/>
              <a:t>Recognise that the experience is real for this person at this time and that they may have difficulty paying attention to you.</a:t>
            </a:r>
          </a:p>
          <a:p>
            <a:r>
              <a:rPr lang="en-AU" smtClean="0"/>
              <a:t>Keep sentences short: stick to one thing at a time.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0"/>
            <a:ext cx="8229600" cy="6096000"/>
          </a:xfrm>
        </p:spPr>
        <p:txBody>
          <a:bodyPr/>
          <a:lstStyle/>
          <a:p>
            <a:r>
              <a:rPr lang="en-AU" smtClean="0"/>
              <a:t>Be honest but not argumentative.</a:t>
            </a:r>
          </a:p>
          <a:p>
            <a:pPr>
              <a:buFont typeface="Wingdings" pitchFamily="2" charset="2"/>
              <a:buNone/>
            </a:pPr>
            <a:endParaRPr lang="en-AU" smtClean="0"/>
          </a:p>
          <a:p>
            <a:r>
              <a:rPr lang="en-AU" smtClean="0"/>
              <a:t>It can be useful to ask the person what they want right now</a:t>
            </a:r>
          </a:p>
          <a:p>
            <a:endParaRPr lang="en-AU" smtClean="0"/>
          </a:p>
          <a:p>
            <a:r>
              <a:rPr lang="en-AU" smtClean="0"/>
              <a:t>Ask about friends, relatives, therapists or psychiatrists </a:t>
            </a:r>
          </a:p>
          <a:p>
            <a:endParaRPr lang="en-AU" smtClean="0"/>
          </a:p>
          <a:p>
            <a:r>
              <a:rPr lang="en-AU" smtClean="0"/>
              <a:t>If the person is doing things which annoy or anger you ask them firmly to stop. </a:t>
            </a:r>
          </a:p>
          <a:p>
            <a:endParaRPr lang="en-AU" smtClean="0"/>
          </a:p>
          <a:p>
            <a:r>
              <a:rPr lang="en-AU" smtClean="0"/>
              <a:t>Don’t make generalised criticisms.</a:t>
            </a:r>
            <a:r>
              <a:rPr lang="en-AU" sz="2800" smtClean="0"/>
              <a:t> </a:t>
            </a:r>
            <a:endParaRPr lang="en-AU" smtClean="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28625" y="142875"/>
            <a:ext cx="8229600" cy="4114800"/>
          </a:xfrm>
        </p:spPr>
        <p:txBody>
          <a:bodyPr/>
          <a:lstStyle/>
          <a:p>
            <a:r>
              <a:rPr lang="en-AU" smtClean="0"/>
              <a:t>If the person is violent or if you feel unsafe, make it clear that you are not going to harm the person, but you will not tolerate violence. </a:t>
            </a:r>
          </a:p>
          <a:p>
            <a:pPr>
              <a:buFont typeface="Wingdings" pitchFamily="2" charset="2"/>
              <a:buNone/>
            </a:pPr>
            <a:endParaRPr lang="en-AU" smtClean="0"/>
          </a:p>
          <a:p>
            <a:r>
              <a:rPr lang="en-AU" smtClean="0"/>
              <a:t>If the person does not calm down, ring the police for your own protection. </a:t>
            </a:r>
          </a:p>
          <a:p>
            <a:endParaRPr lang="en-AU" smtClean="0"/>
          </a:p>
          <a:p>
            <a:r>
              <a:rPr lang="en-AU" smtClean="0"/>
              <a:t>Remember that not everyone who experiences active symptoms of mental illness will be in a state of crisis,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pPr eaLnBrk="1" hangingPunct="1"/>
            <a:r>
              <a:rPr lang="en-AU" sz="3200" b="1" smtClean="0"/>
              <a:t>What to do for someone experiencing depression and suicidal thoughts</a:t>
            </a:r>
          </a:p>
        </p:txBody>
      </p:sp>
      <p:sp>
        <p:nvSpPr>
          <p:cNvPr id="157699" name="Rectangle 3"/>
          <p:cNvSpPr>
            <a:spLocks noGrp="1" noChangeArrowheads="1"/>
          </p:cNvSpPr>
          <p:nvPr>
            <p:ph type="body" idx="1"/>
          </p:nvPr>
        </p:nvSpPr>
        <p:spPr/>
        <p:txBody>
          <a:bodyPr/>
          <a:lstStyle/>
          <a:p>
            <a:pPr>
              <a:lnSpc>
                <a:spcPct val="80000"/>
              </a:lnSpc>
            </a:pPr>
            <a:r>
              <a:rPr lang="en-AU" sz="2400" smtClean="0">
                <a:effectLst/>
              </a:rPr>
              <a:t>People often disclose information to employment consultants that they would not disclose to even a spouse or family member due to the rapport built and the trust that has been instilled in the relationship. These disclosures may include feelings of hopelessness or despair or frank suicidal thoughts.</a:t>
            </a:r>
          </a:p>
          <a:p>
            <a:pPr>
              <a:lnSpc>
                <a:spcPct val="80000"/>
              </a:lnSpc>
            </a:pPr>
            <a:endParaRPr lang="en-AU" sz="2400" smtClean="0">
              <a:effectLst/>
            </a:endParaRPr>
          </a:p>
          <a:p>
            <a:pPr>
              <a:lnSpc>
                <a:spcPct val="80000"/>
              </a:lnSpc>
            </a:pPr>
            <a:r>
              <a:rPr lang="en-AU" sz="2400" smtClean="0">
                <a:effectLst/>
              </a:rPr>
              <a:t>A suicidal patient may evoke significant strong emotions for an individual, such as anger toward the person or fear of losing the person, of personal failure in preventing suicide. However, despite these emotions, employment consultants have tremendous potential to respond to this call to action by arming themselves with the knowledge of risk factors for potential suicide</a:t>
            </a:r>
            <a:endParaRPr lang="en-AU" sz="2400" smtClean="0"/>
          </a:p>
          <a:p>
            <a:pPr eaLnBrk="1" hangingPunct="1">
              <a:lnSpc>
                <a:spcPct val="80000"/>
              </a:lnSpc>
              <a:buFont typeface="Wingdings" pitchFamily="2" charset="2"/>
              <a:buNone/>
            </a:pPr>
            <a:endParaRPr lang="en-AU" sz="240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a:noFill/>
          <a:ln/>
        </p:spPr>
        <p:txBody>
          <a:bodyPr/>
          <a:lstStyle/>
          <a:p>
            <a:r>
              <a:rPr lang="en-AU" smtClean="0">
                <a:effectLst/>
              </a:rPr>
              <a:t>Risk Assessment</a:t>
            </a:r>
          </a:p>
        </p:txBody>
      </p:sp>
      <p:sp>
        <p:nvSpPr>
          <p:cNvPr id="377859" name="Rectangle 3"/>
          <p:cNvSpPr>
            <a:spLocks noGrp="1" noChangeArrowheads="1"/>
          </p:cNvSpPr>
          <p:nvPr>
            <p:ph type="body" idx="1"/>
          </p:nvPr>
        </p:nvSpPr>
        <p:spPr>
          <a:noFill/>
          <a:ln/>
        </p:spPr>
        <p:txBody>
          <a:bodyPr/>
          <a:lstStyle/>
          <a:p>
            <a:pPr eaLnBrk="1" hangingPunct="1">
              <a:buFont typeface="Wingdings" pitchFamily="2" charset="2"/>
              <a:buNone/>
            </a:pPr>
            <a:endParaRPr lang="en-AU" smtClean="0"/>
          </a:p>
          <a:p>
            <a:pPr algn="ctr" eaLnBrk="1" hangingPunct="1">
              <a:buFont typeface="Wingdings" pitchFamily="2" charset="2"/>
              <a:buNone/>
            </a:pPr>
            <a:r>
              <a:rPr lang="en-AU" smtClean="0"/>
              <a:t>A number of suicide risk assessment tools have been devised. </a:t>
            </a:r>
          </a:p>
          <a:p>
            <a:pPr eaLnBrk="1" hangingPunct="1">
              <a:buFont typeface="Wingdings" pitchFamily="2" charset="2"/>
              <a:buNone/>
            </a:pPr>
            <a:endParaRPr lang="en-AU" smtClean="0"/>
          </a:p>
          <a:p>
            <a:endParaRPr lang="en-AU" smtClean="0">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468313" y="404813"/>
            <a:ext cx="8229600" cy="1371600"/>
          </a:xfrm>
        </p:spPr>
        <p:txBody>
          <a:bodyPr/>
          <a:lstStyle/>
          <a:p>
            <a:pPr eaLnBrk="1" hangingPunct="1">
              <a:defRPr/>
            </a:pPr>
            <a:r>
              <a:rPr lang="en-AU" sz="4000" smtClean="0"/>
              <a:t> </a:t>
            </a:r>
            <a:r>
              <a:rPr lang="en-AU" sz="4000" u="sng" smtClean="0"/>
              <a:t>Some famous and historically important people who claimed they heard voices</a:t>
            </a:r>
            <a:r>
              <a:rPr lang="en-AU" sz="4000" smtClean="0"/>
              <a:t> </a:t>
            </a:r>
          </a:p>
        </p:txBody>
      </p:sp>
      <p:sp>
        <p:nvSpPr>
          <p:cNvPr id="106499" name="Rectangle 3"/>
          <p:cNvSpPr>
            <a:spLocks noGrp="1" noChangeArrowheads="1"/>
          </p:cNvSpPr>
          <p:nvPr>
            <p:ph type="body" idx="1"/>
          </p:nvPr>
        </p:nvSpPr>
        <p:spPr/>
        <p:txBody>
          <a:bodyPr/>
          <a:lstStyle/>
          <a:p>
            <a:pPr eaLnBrk="1" hangingPunct="1">
              <a:lnSpc>
                <a:spcPct val="80000"/>
              </a:lnSpc>
              <a:defRPr/>
            </a:pPr>
            <a:r>
              <a:rPr lang="en-AU" sz="1600" smtClean="0"/>
              <a:t>Socrates (philosopher)			Charlemagne (Emperor)</a:t>
            </a:r>
          </a:p>
          <a:p>
            <a:pPr eaLnBrk="1" hangingPunct="1">
              <a:lnSpc>
                <a:spcPct val="80000"/>
              </a:lnSpc>
              <a:defRPr/>
            </a:pPr>
            <a:r>
              <a:rPr lang="en-AU" sz="1600" smtClean="0"/>
              <a:t>Moses (prophet)				Caeser (Emperor)</a:t>
            </a:r>
          </a:p>
          <a:p>
            <a:pPr eaLnBrk="1" hangingPunct="1">
              <a:lnSpc>
                <a:spcPct val="80000"/>
              </a:lnSpc>
              <a:defRPr/>
            </a:pPr>
            <a:r>
              <a:rPr lang="en-AU" sz="1600" smtClean="0"/>
              <a:t>Jesus (prophet)				Alexander the Great (Emperor)</a:t>
            </a:r>
          </a:p>
          <a:p>
            <a:pPr eaLnBrk="1" hangingPunct="1">
              <a:lnSpc>
                <a:spcPct val="80000"/>
              </a:lnSpc>
              <a:defRPr/>
            </a:pPr>
            <a:r>
              <a:rPr lang="en-AU" sz="1600" smtClean="0"/>
              <a:t>Mohammed (prophet)         		Teresa of Avila (religious mystic)</a:t>
            </a:r>
          </a:p>
          <a:p>
            <a:pPr eaLnBrk="1" hangingPunct="1">
              <a:lnSpc>
                <a:spcPct val="80000"/>
              </a:lnSpc>
              <a:defRPr/>
            </a:pPr>
            <a:r>
              <a:rPr lang="en-AU" sz="1600" smtClean="0"/>
              <a:t>Joan of Arc (martyr) 			Columbus (discoverer)</a:t>
            </a:r>
          </a:p>
          <a:p>
            <a:pPr eaLnBrk="1" hangingPunct="1">
              <a:lnSpc>
                <a:spcPct val="80000"/>
              </a:lnSpc>
              <a:defRPr/>
            </a:pPr>
            <a:r>
              <a:rPr lang="en-AU" sz="1600" smtClean="0"/>
              <a:t>Luther (religious leader)          		 Calvin (religious leader)</a:t>
            </a:r>
          </a:p>
          <a:p>
            <a:pPr eaLnBrk="1" hangingPunct="1">
              <a:lnSpc>
                <a:spcPct val="80000"/>
              </a:lnSpc>
              <a:defRPr/>
            </a:pPr>
            <a:r>
              <a:rPr lang="en-AU" sz="1600" smtClean="0"/>
              <a:t>Swedenbourg (philosopher/politician)	William Blake (artist)</a:t>
            </a:r>
          </a:p>
          <a:p>
            <a:pPr eaLnBrk="1" hangingPunct="1">
              <a:lnSpc>
                <a:spcPct val="80000"/>
              </a:lnSpc>
              <a:defRPr/>
            </a:pPr>
            <a:r>
              <a:rPr lang="en-AU" sz="1600" smtClean="0"/>
              <a:t>John Welsely (founder of Methodism)	 Jonathan Swift (writer)</a:t>
            </a:r>
          </a:p>
          <a:p>
            <a:pPr eaLnBrk="1" hangingPunct="1">
              <a:lnSpc>
                <a:spcPct val="80000"/>
              </a:lnSpc>
              <a:defRPr/>
            </a:pPr>
            <a:r>
              <a:rPr lang="en-AU" sz="1600" smtClean="0"/>
              <a:t>Carl Jung (psychologist)			 Ghandi (politician/ pacifist)	</a:t>
            </a:r>
          </a:p>
          <a:p>
            <a:pPr eaLnBrk="1" hangingPunct="1">
              <a:lnSpc>
                <a:spcPct val="80000"/>
              </a:lnSpc>
              <a:defRPr/>
            </a:pPr>
            <a:r>
              <a:rPr lang="en-AU" sz="1600" smtClean="0"/>
              <a:t>Evelyn Waugh(writer)	 		Anthony Hopkins (actor)	</a:t>
            </a:r>
          </a:p>
          <a:p>
            <a:pPr eaLnBrk="1" hangingPunct="1">
              <a:lnSpc>
                <a:spcPct val="80000"/>
              </a:lnSpc>
              <a:defRPr/>
            </a:pPr>
            <a:r>
              <a:rPr lang="en-AU" sz="1600" smtClean="0"/>
              <a:t>Malcolm Lowry (writer)			Charles Dickens (writer)</a:t>
            </a:r>
          </a:p>
          <a:p>
            <a:pPr eaLnBrk="1" hangingPunct="1">
              <a:lnSpc>
                <a:spcPct val="80000"/>
              </a:lnSpc>
              <a:defRPr/>
            </a:pPr>
            <a:r>
              <a:rPr lang="en-AU" sz="1600" smtClean="0"/>
              <a:t>Zoe Wannamaker (actress)		Sylvia Plath (poet)	</a:t>
            </a:r>
          </a:p>
          <a:p>
            <a:pPr eaLnBrk="1" hangingPunct="1">
              <a:lnSpc>
                <a:spcPct val="80000"/>
              </a:lnSpc>
              <a:defRPr/>
            </a:pPr>
            <a:r>
              <a:rPr lang="en-AU" sz="1600" smtClean="0"/>
              <a:t>Philip K. Dick (writer)			John Paul Sartre (writer)</a:t>
            </a:r>
          </a:p>
          <a:p>
            <a:pPr eaLnBrk="1" hangingPunct="1">
              <a:lnSpc>
                <a:spcPct val="80000"/>
              </a:lnSpc>
              <a:defRPr/>
            </a:pPr>
            <a:r>
              <a:rPr lang="en-AU" sz="1600" smtClean="0"/>
              <a:t>Beethoven (composer)			Virginia Woolf (writer)</a:t>
            </a:r>
          </a:p>
          <a:p>
            <a:pPr eaLnBrk="1" hangingPunct="1">
              <a:lnSpc>
                <a:spcPct val="80000"/>
              </a:lnSpc>
              <a:defRPr/>
            </a:pPr>
            <a:endParaRPr lang="en-AU" sz="1600" smtClean="0"/>
          </a:p>
          <a:p>
            <a:pPr eaLnBrk="1" hangingPunct="1">
              <a:lnSpc>
                <a:spcPct val="80000"/>
              </a:lnSpc>
              <a:buFont typeface="Wingdings" pitchFamily="2" charset="2"/>
              <a:buNone/>
              <a:defRPr/>
            </a:pPr>
            <a:endParaRPr lang="en-AU" sz="1600" smtClean="0"/>
          </a:p>
          <a:p>
            <a:pPr eaLnBrk="1" hangingPunct="1">
              <a:lnSpc>
                <a:spcPct val="80000"/>
              </a:lnSpc>
              <a:buFont typeface="Wingdings" pitchFamily="2" charset="2"/>
              <a:buNone/>
              <a:defRPr/>
            </a:pPr>
            <a:r>
              <a:rPr lang="en-AU" sz="1600" smtClean="0"/>
              <a:t>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5" name="Rectangle 3"/>
          <p:cNvSpPr>
            <a:spLocks noGrp="1" noChangeArrowheads="1"/>
          </p:cNvSpPr>
          <p:nvPr>
            <p:ph type="body" idx="1"/>
          </p:nvPr>
        </p:nvSpPr>
        <p:spPr>
          <a:xfrm>
            <a:off x="457200" y="188913"/>
            <a:ext cx="8229600" cy="6480175"/>
          </a:xfrm>
        </p:spPr>
        <p:txBody>
          <a:bodyPr/>
          <a:lstStyle/>
          <a:p>
            <a:pPr algn="ctr" eaLnBrk="1" hangingPunct="1">
              <a:lnSpc>
                <a:spcPct val="80000"/>
              </a:lnSpc>
              <a:buFont typeface="Wingdings" pitchFamily="2" charset="2"/>
              <a:buNone/>
            </a:pPr>
            <a:r>
              <a:rPr lang="en-AU" sz="2400" b="1" smtClean="0"/>
              <a:t>Depression is a major risk factor for suicide, but there are others as listed below</a:t>
            </a:r>
          </a:p>
          <a:p>
            <a:pPr algn="ctr" eaLnBrk="1" hangingPunct="1">
              <a:lnSpc>
                <a:spcPct val="80000"/>
              </a:lnSpc>
              <a:buFont typeface="Wingdings" pitchFamily="2" charset="2"/>
              <a:buNone/>
            </a:pPr>
            <a:r>
              <a:rPr lang="en-AU" sz="1800" b="1" smtClean="0"/>
              <a:t>(http://www.capefearpsych.org/documents/SADPERSONS-suiciderisk.pdf)</a:t>
            </a:r>
          </a:p>
          <a:p>
            <a:pPr eaLnBrk="1" hangingPunct="1">
              <a:lnSpc>
                <a:spcPct val="80000"/>
              </a:lnSpc>
              <a:buFont typeface="Wingdings" pitchFamily="2" charset="2"/>
              <a:buNone/>
            </a:pPr>
            <a:endParaRPr lang="en-AU" sz="2400" b="1" smtClean="0"/>
          </a:p>
          <a:p>
            <a:pPr eaLnBrk="1" hangingPunct="1">
              <a:lnSpc>
                <a:spcPct val="80000"/>
              </a:lnSpc>
            </a:pPr>
            <a:r>
              <a:rPr lang="en-AU" sz="2400" b="1" smtClean="0"/>
              <a:t>The SAD person’s risk assessment TOOL</a:t>
            </a:r>
          </a:p>
          <a:p>
            <a:pPr eaLnBrk="1" hangingPunct="1">
              <a:lnSpc>
                <a:spcPct val="80000"/>
              </a:lnSpc>
            </a:pPr>
            <a:r>
              <a:rPr lang="en-AU" sz="2400" b="1" smtClean="0"/>
              <a:t>S</a:t>
            </a:r>
            <a:r>
              <a:rPr lang="en-AU" sz="2400" smtClean="0"/>
              <a:t>ex: males kill themselves more than 4 times more often than females</a:t>
            </a:r>
            <a:endParaRPr lang="en-AU" sz="2400" b="1" smtClean="0"/>
          </a:p>
          <a:p>
            <a:pPr eaLnBrk="1" hangingPunct="1">
              <a:lnSpc>
                <a:spcPct val="80000"/>
              </a:lnSpc>
            </a:pPr>
            <a:r>
              <a:rPr lang="en-AU" sz="2400" b="1" smtClean="0"/>
              <a:t>A</a:t>
            </a:r>
            <a:r>
              <a:rPr lang="en-AU" sz="2400" smtClean="0"/>
              <a:t>ge: certain age groups are more at risk</a:t>
            </a:r>
            <a:endParaRPr lang="en-AU" sz="2400" b="1" smtClean="0"/>
          </a:p>
          <a:p>
            <a:pPr eaLnBrk="1" hangingPunct="1">
              <a:lnSpc>
                <a:spcPct val="80000"/>
              </a:lnSpc>
            </a:pPr>
            <a:r>
              <a:rPr lang="en-AU" sz="2400" b="1" smtClean="0"/>
              <a:t>D</a:t>
            </a:r>
            <a:r>
              <a:rPr lang="en-AU" sz="2400" smtClean="0"/>
              <a:t>epression: Depressed persons are more at risk</a:t>
            </a:r>
            <a:endParaRPr lang="en-AU" sz="2400" b="1" smtClean="0"/>
          </a:p>
          <a:p>
            <a:pPr eaLnBrk="1" hangingPunct="1">
              <a:lnSpc>
                <a:spcPct val="80000"/>
              </a:lnSpc>
            </a:pPr>
            <a:r>
              <a:rPr lang="en-AU" sz="2400" b="1" smtClean="0"/>
              <a:t>P</a:t>
            </a:r>
            <a:r>
              <a:rPr lang="en-AU" sz="2400" smtClean="0"/>
              <a:t>revious attempt: more likely to attempt in the future</a:t>
            </a:r>
            <a:endParaRPr lang="en-AU" sz="2400" b="1" smtClean="0"/>
          </a:p>
          <a:p>
            <a:pPr eaLnBrk="1" hangingPunct="1">
              <a:lnSpc>
                <a:spcPct val="80000"/>
              </a:lnSpc>
            </a:pPr>
            <a:r>
              <a:rPr lang="en-AU" sz="2400" b="1" smtClean="0"/>
              <a:t>E</a:t>
            </a:r>
            <a:r>
              <a:rPr lang="en-AU" sz="2400" smtClean="0"/>
              <a:t>thanol: alcohol abuse very often implicated in suicide</a:t>
            </a:r>
            <a:endParaRPr lang="en-AU" sz="2400" b="1" smtClean="0"/>
          </a:p>
          <a:p>
            <a:pPr eaLnBrk="1" hangingPunct="1">
              <a:lnSpc>
                <a:spcPct val="80000"/>
              </a:lnSpc>
            </a:pPr>
            <a:r>
              <a:rPr lang="en-AU" sz="2400" b="1" smtClean="0"/>
              <a:t>R</a:t>
            </a:r>
            <a:r>
              <a:rPr lang="en-AU" sz="2400" smtClean="0"/>
              <a:t>ational thought: more prone to suicide if psychotic</a:t>
            </a:r>
            <a:endParaRPr lang="en-AU" sz="2400" b="1" smtClean="0"/>
          </a:p>
          <a:p>
            <a:pPr eaLnBrk="1" hangingPunct="1">
              <a:lnSpc>
                <a:spcPct val="80000"/>
              </a:lnSpc>
            </a:pPr>
            <a:r>
              <a:rPr lang="en-AU" sz="2400" b="1" smtClean="0"/>
              <a:t>S</a:t>
            </a:r>
            <a:r>
              <a:rPr lang="en-AU" sz="2400" smtClean="0"/>
              <a:t>ocial network: the less social support, the greater the risk</a:t>
            </a:r>
            <a:endParaRPr lang="en-AU" sz="2400" b="1" smtClean="0"/>
          </a:p>
          <a:p>
            <a:pPr eaLnBrk="1" hangingPunct="1">
              <a:lnSpc>
                <a:spcPct val="80000"/>
              </a:lnSpc>
            </a:pPr>
            <a:r>
              <a:rPr lang="en-AU" sz="2400" b="1" smtClean="0"/>
              <a:t>O</a:t>
            </a:r>
            <a:r>
              <a:rPr lang="en-AU" sz="2400" smtClean="0"/>
              <a:t>rganised Plan: greater risk if suicide plans are organised</a:t>
            </a:r>
            <a:endParaRPr lang="en-AU" sz="2400" b="1" smtClean="0"/>
          </a:p>
          <a:p>
            <a:pPr eaLnBrk="1" hangingPunct="1">
              <a:lnSpc>
                <a:spcPct val="80000"/>
              </a:lnSpc>
            </a:pPr>
            <a:r>
              <a:rPr lang="en-AU" sz="2400" b="1" smtClean="0"/>
              <a:t>N</a:t>
            </a:r>
            <a:r>
              <a:rPr lang="en-AU" sz="2400" smtClean="0"/>
              <a:t>o spouse: greater risk of suicide if there is no partner</a:t>
            </a:r>
            <a:endParaRPr lang="en-AU" sz="2400" b="1" smtClean="0"/>
          </a:p>
          <a:p>
            <a:pPr eaLnBrk="1" hangingPunct="1">
              <a:lnSpc>
                <a:spcPct val="80000"/>
              </a:lnSpc>
            </a:pPr>
            <a:r>
              <a:rPr lang="en-AU" sz="2400" b="1" smtClean="0"/>
              <a:t>S</a:t>
            </a:r>
            <a:r>
              <a:rPr lang="en-AU" sz="2400" smtClean="0"/>
              <a:t>ickness: a chronic physical illness makes suicide more likely</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lstStyle/>
          <a:p>
            <a:pPr eaLnBrk="1" hangingPunct="1">
              <a:defRPr/>
            </a:pPr>
            <a:r>
              <a:rPr lang="en-AU" sz="4000" b="1" smtClean="0"/>
              <a:t>The two most important risk factors to look for are:</a:t>
            </a:r>
            <a:br>
              <a:rPr lang="en-AU" sz="4000" b="1" smtClean="0"/>
            </a:br>
            <a:endParaRPr lang="en-AU" sz="4000" b="1" smtClean="0"/>
          </a:p>
        </p:txBody>
      </p:sp>
      <p:sp>
        <p:nvSpPr>
          <p:cNvPr id="155651" name="Rectangle 3"/>
          <p:cNvSpPr>
            <a:spLocks noGrp="1" noChangeArrowheads="1"/>
          </p:cNvSpPr>
          <p:nvPr>
            <p:ph type="body" idx="1"/>
          </p:nvPr>
        </p:nvSpPr>
        <p:spPr/>
        <p:txBody>
          <a:bodyPr/>
          <a:lstStyle/>
          <a:p>
            <a:pPr eaLnBrk="1" hangingPunct="1">
              <a:lnSpc>
                <a:spcPct val="80000"/>
              </a:lnSpc>
              <a:buFont typeface="Wingdings" pitchFamily="2" charset="2"/>
              <a:buNone/>
              <a:defRPr/>
            </a:pPr>
            <a:r>
              <a:rPr lang="en-AU" sz="2800" b="1" smtClean="0"/>
              <a:t>1 Current Plan</a:t>
            </a:r>
            <a:endParaRPr lang="en-AU" sz="2800" smtClean="0"/>
          </a:p>
          <a:p>
            <a:pPr eaLnBrk="1" hangingPunct="1">
              <a:lnSpc>
                <a:spcPct val="80000"/>
              </a:lnSpc>
              <a:defRPr/>
            </a:pPr>
            <a:r>
              <a:rPr lang="en-AU" sz="2800" smtClean="0"/>
              <a:t>Does the person have a plan about how they will kill themselves? Have they go the means to do it?</a:t>
            </a:r>
            <a:endParaRPr lang="en-AU" sz="2800" b="1" smtClean="0"/>
          </a:p>
          <a:p>
            <a:pPr eaLnBrk="1" hangingPunct="1">
              <a:lnSpc>
                <a:spcPct val="80000"/>
              </a:lnSpc>
              <a:buFont typeface="Wingdings" pitchFamily="2" charset="2"/>
              <a:buNone/>
              <a:defRPr/>
            </a:pPr>
            <a:r>
              <a:rPr lang="en-AU" sz="2800" b="1" smtClean="0"/>
              <a:t>2 Previous attempt </a:t>
            </a:r>
            <a:endParaRPr lang="en-AU" sz="2800" smtClean="0"/>
          </a:p>
          <a:p>
            <a:pPr eaLnBrk="1" hangingPunct="1">
              <a:lnSpc>
                <a:spcPct val="80000"/>
              </a:lnSpc>
              <a:defRPr/>
            </a:pPr>
            <a:r>
              <a:rPr lang="en-AU" sz="2800" smtClean="0"/>
              <a:t>Has the person attempted to kill themselves in the past? Another factor that may increase the risk that someone will choose suicide as a way to end their suffering is if a significant person in their life has chosen suicide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2"/>
          <p:cNvSpPr>
            <a:spLocks noGrp="1" noChangeArrowheads="1"/>
          </p:cNvSpPr>
          <p:nvPr>
            <p:ph type="title"/>
          </p:nvPr>
        </p:nvSpPr>
        <p:spPr>
          <a:noFill/>
          <a:ln/>
        </p:spPr>
        <p:txBody>
          <a:bodyPr/>
          <a:lstStyle/>
          <a:p>
            <a:r>
              <a:rPr lang="en-AU" sz="4000" b="1" smtClean="0">
                <a:effectLst/>
              </a:rPr>
              <a:t>The presence of Warning Signs</a:t>
            </a:r>
            <a:r>
              <a:rPr lang="en-AU" sz="4000" smtClean="0">
                <a:effectLst/>
              </a:rPr>
              <a:t/>
            </a:r>
            <a:br>
              <a:rPr lang="en-AU" sz="4000" smtClean="0">
                <a:effectLst/>
              </a:rPr>
            </a:br>
            <a:endParaRPr lang="en-AU" sz="4000" smtClean="0">
              <a:effectLst/>
            </a:endParaRPr>
          </a:p>
        </p:txBody>
      </p:sp>
      <p:sp>
        <p:nvSpPr>
          <p:cNvPr id="378883" name="Rectangle 3"/>
          <p:cNvSpPr>
            <a:spLocks noGrp="1" noChangeArrowheads="1"/>
          </p:cNvSpPr>
          <p:nvPr>
            <p:ph type="body" idx="1"/>
          </p:nvPr>
        </p:nvSpPr>
        <p:spPr>
          <a:noFill/>
          <a:ln/>
        </p:spPr>
        <p:txBody>
          <a:bodyPr/>
          <a:lstStyle/>
          <a:p>
            <a:pPr>
              <a:buFont typeface="Wingdings" pitchFamily="2" charset="2"/>
              <a:buNone/>
            </a:pPr>
            <a:r>
              <a:rPr lang="en-AU" smtClean="0">
                <a:effectLst/>
              </a:rPr>
              <a:t>Myth: People who commit suicide always give off some kind of clear warning sign or call for help</a:t>
            </a:r>
          </a:p>
          <a:p>
            <a:pPr>
              <a:buFont typeface="Wingdings" pitchFamily="2" charset="2"/>
              <a:buNone/>
            </a:pPr>
            <a:endParaRPr lang="en-AU" smtClean="0">
              <a:effectLst/>
            </a:endParaRPr>
          </a:p>
          <a:p>
            <a:endParaRPr lang="en-AU" smtClean="0">
              <a:effectLst/>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p:txBody>
          <a:bodyPr/>
          <a:lstStyle/>
          <a:p>
            <a:pPr eaLnBrk="1" hangingPunct="1">
              <a:defRPr/>
            </a:pPr>
            <a:r>
              <a:rPr lang="en-AU" b="1" smtClean="0"/>
              <a:t>Warning signs</a:t>
            </a:r>
          </a:p>
        </p:txBody>
      </p:sp>
      <p:sp>
        <p:nvSpPr>
          <p:cNvPr id="154627" name="Rectangle 3"/>
          <p:cNvSpPr>
            <a:spLocks noGrp="1" noChangeArrowheads="1"/>
          </p:cNvSpPr>
          <p:nvPr>
            <p:ph type="body" idx="1"/>
          </p:nvPr>
        </p:nvSpPr>
        <p:spPr>
          <a:xfrm>
            <a:off x="457200" y="1484313"/>
            <a:ext cx="8229600" cy="5184775"/>
          </a:xfrm>
        </p:spPr>
        <p:txBody>
          <a:bodyPr/>
          <a:lstStyle/>
          <a:p>
            <a:pPr eaLnBrk="1" hangingPunct="1">
              <a:lnSpc>
                <a:spcPct val="80000"/>
              </a:lnSpc>
              <a:buFont typeface="Wingdings" pitchFamily="2" charset="2"/>
              <a:buNone/>
              <a:defRPr/>
            </a:pPr>
            <a:endParaRPr lang="en-AU" sz="2800" smtClean="0"/>
          </a:p>
          <a:p>
            <a:pPr eaLnBrk="1" hangingPunct="1">
              <a:lnSpc>
                <a:spcPct val="80000"/>
              </a:lnSpc>
              <a:defRPr/>
            </a:pPr>
            <a:r>
              <a:rPr lang="en-AU" sz="2800" smtClean="0"/>
              <a:t>Expressions of wanting to die, not wanting to go on living, to put an end to their relentless suffering</a:t>
            </a:r>
          </a:p>
          <a:p>
            <a:pPr eaLnBrk="1" hangingPunct="1">
              <a:lnSpc>
                <a:spcPct val="80000"/>
              </a:lnSpc>
              <a:defRPr/>
            </a:pPr>
            <a:r>
              <a:rPr lang="en-AU" sz="2800" smtClean="0"/>
              <a:t>An overwhelming sense of guilt</a:t>
            </a:r>
          </a:p>
          <a:p>
            <a:pPr eaLnBrk="1" hangingPunct="1">
              <a:lnSpc>
                <a:spcPct val="80000"/>
              </a:lnSpc>
              <a:defRPr/>
            </a:pPr>
            <a:r>
              <a:rPr lang="en-AU" sz="2800" smtClean="0"/>
              <a:t>Organizing their affairs</a:t>
            </a:r>
          </a:p>
          <a:p>
            <a:pPr eaLnBrk="1" hangingPunct="1">
              <a:lnSpc>
                <a:spcPct val="80000"/>
              </a:lnSpc>
              <a:defRPr/>
            </a:pPr>
            <a:r>
              <a:rPr lang="en-AU" sz="2800" smtClean="0"/>
              <a:t>Giving away possessions</a:t>
            </a:r>
          </a:p>
          <a:p>
            <a:pPr eaLnBrk="1" hangingPunct="1">
              <a:lnSpc>
                <a:spcPct val="80000"/>
              </a:lnSpc>
              <a:defRPr/>
            </a:pPr>
            <a:r>
              <a:rPr lang="en-AU" sz="2800" smtClean="0"/>
              <a:t>Sudden change (better or worse) of appearance or behaviour</a:t>
            </a:r>
          </a:p>
          <a:p>
            <a:pPr eaLnBrk="1" hangingPunct="1">
              <a:lnSpc>
                <a:spcPct val="80000"/>
              </a:lnSpc>
              <a:defRPr/>
            </a:pPr>
            <a:r>
              <a:rPr lang="en-AU" sz="2800" smtClean="0"/>
              <a:t>No longer including themselves in plans for the future </a:t>
            </a:r>
          </a:p>
          <a:p>
            <a:pPr eaLnBrk="1" hangingPunct="1">
              <a:lnSpc>
                <a:spcPct val="80000"/>
              </a:lnSpc>
              <a:defRPr/>
            </a:pPr>
            <a:r>
              <a:rPr lang="en-AU" sz="2800" smtClean="0"/>
              <a:t>Withdrawing into themselves</a:t>
            </a:r>
          </a:p>
          <a:p>
            <a:pPr eaLnBrk="1" hangingPunct="1">
              <a:lnSpc>
                <a:spcPct val="80000"/>
              </a:lnSpc>
              <a:buFont typeface="Wingdings" pitchFamily="2" charset="2"/>
              <a:buNone/>
              <a:defRPr/>
            </a:pPr>
            <a:endParaRPr lang="en-AU" sz="280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a:noFill/>
          <a:ln/>
        </p:spPr>
        <p:txBody>
          <a:bodyPr/>
          <a:lstStyle/>
          <a:p>
            <a:r>
              <a:rPr lang="en-AU" smtClean="0">
                <a:effectLst/>
              </a:rPr>
              <a:t>What to do immediately</a:t>
            </a:r>
          </a:p>
        </p:txBody>
      </p:sp>
      <p:sp>
        <p:nvSpPr>
          <p:cNvPr id="302083" name="Rectangle 3"/>
          <p:cNvSpPr>
            <a:spLocks noGrp="1" noChangeArrowheads="1"/>
          </p:cNvSpPr>
          <p:nvPr>
            <p:ph type="body" idx="1"/>
          </p:nvPr>
        </p:nvSpPr>
        <p:spPr>
          <a:xfrm>
            <a:off x="457200" y="1412875"/>
            <a:ext cx="8229600" cy="5256213"/>
          </a:xfrm>
          <a:noFill/>
          <a:ln/>
        </p:spPr>
        <p:txBody>
          <a:bodyPr/>
          <a:lstStyle/>
          <a:p>
            <a:pPr>
              <a:lnSpc>
                <a:spcPct val="80000"/>
              </a:lnSpc>
              <a:buFont typeface="Wingdings" pitchFamily="2" charset="2"/>
              <a:buNone/>
            </a:pPr>
            <a:endParaRPr lang="en-AU" sz="2000" smtClean="0"/>
          </a:p>
          <a:p>
            <a:pPr eaLnBrk="1" hangingPunct="1">
              <a:lnSpc>
                <a:spcPct val="80000"/>
              </a:lnSpc>
              <a:buFont typeface="Wingdings" pitchFamily="2" charset="2"/>
              <a:buNone/>
            </a:pPr>
            <a:r>
              <a:rPr lang="en-AU" sz="2000" smtClean="0"/>
              <a:t>Ask the following questions</a:t>
            </a:r>
          </a:p>
          <a:p>
            <a:pPr eaLnBrk="1" hangingPunct="1">
              <a:lnSpc>
                <a:spcPct val="80000"/>
              </a:lnSpc>
            </a:pPr>
            <a:r>
              <a:rPr lang="en-AU" sz="2000" smtClean="0"/>
              <a:t>Have you often thought of death or dying?</a:t>
            </a:r>
          </a:p>
          <a:p>
            <a:pPr eaLnBrk="1" hangingPunct="1">
              <a:lnSpc>
                <a:spcPct val="80000"/>
              </a:lnSpc>
            </a:pPr>
            <a:r>
              <a:rPr lang="en-AU" sz="2000" smtClean="0"/>
              <a:t>Do you have a specific suicide plan?</a:t>
            </a:r>
          </a:p>
          <a:p>
            <a:pPr eaLnBrk="1" hangingPunct="1">
              <a:lnSpc>
                <a:spcPct val="80000"/>
              </a:lnSpc>
            </a:pPr>
            <a:r>
              <a:rPr lang="en-AU" sz="2000" smtClean="0"/>
              <a:t>Have you made serious suicide attempts before?</a:t>
            </a:r>
          </a:p>
          <a:p>
            <a:pPr eaLnBrk="1" hangingPunct="1">
              <a:lnSpc>
                <a:spcPct val="80000"/>
              </a:lnSpc>
            </a:pPr>
            <a:r>
              <a:rPr lang="en-AU" sz="2000" smtClean="0"/>
              <a:t>Can I be sure you will not act on suicidal ideas?</a:t>
            </a:r>
          </a:p>
          <a:p>
            <a:pPr eaLnBrk="1" hangingPunct="1">
              <a:lnSpc>
                <a:spcPct val="80000"/>
              </a:lnSpc>
            </a:pPr>
            <a:r>
              <a:rPr lang="en-AU" sz="2000" smtClean="0"/>
              <a:t>What help could make it easier for you to cope with your problems at the moment?</a:t>
            </a:r>
          </a:p>
          <a:p>
            <a:pPr eaLnBrk="1" hangingPunct="1">
              <a:lnSpc>
                <a:spcPct val="80000"/>
              </a:lnSpc>
            </a:pPr>
            <a:endParaRPr lang="en-AU" sz="2000" smtClean="0"/>
          </a:p>
          <a:p>
            <a:pPr eaLnBrk="1" hangingPunct="1">
              <a:lnSpc>
                <a:spcPct val="80000"/>
              </a:lnSpc>
            </a:pPr>
            <a:r>
              <a:rPr lang="en-AU" sz="2000" smtClean="0"/>
              <a:t>If the person is talking of committing suicide, listen to the persons expression of their feelings and take them seriously. </a:t>
            </a:r>
          </a:p>
          <a:p>
            <a:pPr eaLnBrk="1" hangingPunct="1">
              <a:lnSpc>
                <a:spcPct val="80000"/>
              </a:lnSpc>
            </a:pPr>
            <a:r>
              <a:rPr lang="en-AU" sz="2000" smtClean="0"/>
              <a:t>Contact the doctor or local mental health service (Ensure the person is not left alone – stay with the person if you consider the risk of suicide is high or try to arrange that someone be with them while they get through the immediate crisis</a:t>
            </a:r>
          </a:p>
          <a:p>
            <a:pPr eaLnBrk="1" hangingPunct="1">
              <a:lnSpc>
                <a:spcPct val="80000"/>
              </a:lnSpc>
              <a:buFont typeface="Wingdings" pitchFamily="2" charset="2"/>
              <a:buNone/>
            </a:pPr>
            <a:endParaRPr lang="en-AU" sz="2000" smtClean="0"/>
          </a:p>
          <a:p>
            <a:pPr>
              <a:lnSpc>
                <a:spcPct val="80000"/>
              </a:lnSpc>
              <a:buFont typeface="Wingdings" pitchFamily="2" charset="2"/>
              <a:buNone/>
            </a:pPr>
            <a:endParaRPr lang="en-AU" sz="2000" smtClean="0">
              <a:effectLst/>
            </a:endParaRPr>
          </a:p>
          <a:p>
            <a:pPr>
              <a:lnSpc>
                <a:spcPct val="80000"/>
              </a:lnSpc>
            </a:pPr>
            <a:endParaRPr lang="en-AU" sz="2000" smtClean="0">
              <a:effectLst/>
            </a:endParaRPr>
          </a:p>
          <a:p>
            <a:pPr>
              <a:lnSpc>
                <a:spcPct val="80000"/>
              </a:lnSpc>
              <a:buFont typeface="Wingdings" pitchFamily="2" charset="2"/>
              <a:buNone/>
            </a:pPr>
            <a:endParaRPr lang="en-AU" sz="2000" smtClean="0">
              <a:effectLst/>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5" name="Rectangle 3"/>
          <p:cNvSpPr>
            <a:spLocks noGrp="1" noChangeArrowheads="1"/>
          </p:cNvSpPr>
          <p:nvPr>
            <p:ph type="body" idx="1"/>
          </p:nvPr>
        </p:nvSpPr>
        <p:spPr>
          <a:xfrm>
            <a:off x="468313" y="333375"/>
            <a:ext cx="8229600" cy="6191250"/>
          </a:xfrm>
          <a:noFill/>
          <a:ln/>
        </p:spPr>
        <p:txBody>
          <a:bodyPr/>
          <a:lstStyle/>
          <a:p>
            <a:pPr eaLnBrk="1" hangingPunct="1">
              <a:lnSpc>
                <a:spcPct val="80000"/>
              </a:lnSpc>
            </a:pPr>
            <a:r>
              <a:rPr lang="en-AU" sz="2800" smtClean="0"/>
              <a:t>Seek immediate help:</a:t>
            </a:r>
          </a:p>
          <a:p>
            <a:pPr lvl="1" eaLnBrk="1" hangingPunct="1">
              <a:lnSpc>
                <a:spcPct val="80000"/>
              </a:lnSpc>
            </a:pPr>
            <a:r>
              <a:rPr lang="en-AU" sz="2400" smtClean="0"/>
              <a:t>Phone the mental health crisis number in our area</a:t>
            </a:r>
          </a:p>
          <a:p>
            <a:pPr lvl="1" eaLnBrk="1" hangingPunct="1">
              <a:lnSpc>
                <a:spcPct val="80000"/>
              </a:lnSpc>
            </a:pPr>
            <a:r>
              <a:rPr lang="en-AU" sz="2400" smtClean="0"/>
              <a:t>Phone Emergency 000 or</a:t>
            </a:r>
          </a:p>
          <a:p>
            <a:pPr lvl="1" eaLnBrk="1" hangingPunct="1">
              <a:lnSpc>
                <a:spcPct val="80000"/>
              </a:lnSpc>
            </a:pPr>
            <a:r>
              <a:rPr lang="en-AU" sz="2400" smtClean="0"/>
              <a:t>Take the person to a hospital emergency department or</a:t>
            </a:r>
          </a:p>
          <a:p>
            <a:pPr lvl="1" eaLnBrk="1" hangingPunct="1">
              <a:lnSpc>
                <a:spcPct val="80000"/>
              </a:lnSpc>
            </a:pPr>
            <a:r>
              <a:rPr lang="en-AU" sz="2400" smtClean="0"/>
              <a:t>Take the person to a GP</a:t>
            </a:r>
          </a:p>
          <a:p>
            <a:pPr eaLnBrk="1" hangingPunct="1">
              <a:lnSpc>
                <a:spcPct val="80000"/>
              </a:lnSpc>
              <a:buFont typeface="Wingdings" pitchFamily="2" charset="2"/>
              <a:buNone/>
            </a:pPr>
            <a:endParaRPr lang="en-AU" sz="2800" smtClean="0"/>
          </a:p>
          <a:p>
            <a:pPr eaLnBrk="1" hangingPunct="1">
              <a:lnSpc>
                <a:spcPct val="80000"/>
              </a:lnSpc>
              <a:buFont typeface="Wingdings" pitchFamily="2" charset="2"/>
              <a:buNone/>
            </a:pPr>
            <a:r>
              <a:rPr lang="en-AU" sz="2800" smtClean="0"/>
              <a:t>Preferably contact such services with the clients permission, but be aware of your duty of care.</a:t>
            </a:r>
          </a:p>
          <a:p>
            <a:pPr lvl="1" eaLnBrk="1" hangingPunct="1">
              <a:lnSpc>
                <a:spcPct val="80000"/>
              </a:lnSpc>
              <a:buFont typeface="Wingdings" pitchFamily="2" charset="2"/>
              <a:buNone/>
            </a:pPr>
            <a:endParaRPr lang="en-AU" sz="2400" smtClean="0"/>
          </a:p>
          <a:p>
            <a:pPr lvl="1" eaLnBrk="1" hangingPunct="1">
              <a:lnSpc>
                <a:spcPct val="80000"/>
              </a:lnSpc>
              <a:buFont typeface="Wingdings" pitchFamily="2" charset="2"/>
              <a:buNone/>
            </a:pPr>
            <a:endParaRPr lang="en-AU" sz="2400" smtClean="0"/>
          </a:p>
          <a:p>
            <a:pPr eaLnBrk="1" hangingPunct="1">
              <a:lnSpc>
                <a:spcPct val="80000"/>
              </a:lnSpc>
            </a:pPr>
            <a:r>
              <a:rPr lang="en-AU" sz="2800" smtClean="0"/>
              <a:t>It the person is consuming alcohol or drugs, try to stop them from consuming any more</a:t>
            </a:r>
          </a:p>
          <a:p>
            <a:pPr eaLnBrk="1" hangingPunct="1">
              <a:lnSpc>
                <a:spcPct val="80000"/>
              </a:lnSpc>
            </a:pPr>
            <a:r>
              <a:rPr lang="en-AU" sz="2800" smtClean="0"/>
              <a:t>Try to ensure the person does not have ready access to some means to take their life</a:t>
            </a:r>
          </a:p>
          <a:p>
            <a:pPr>
              <a:lnSpc>
                <a:spcPct val="80000"/>
              </a:lnSpc>
              <a:buFont typeface="Wingdings" pitchFamily="2" charset="2"/>
              <a:buNone/>
            </a:pPr>
            <a:endParaRPr lang="en-AU" sz="2800" smtClean="0"/>
          </a:p>
          <a:p>
            <a:pPr>
              <a:lnSpc>
                <a:spcPct val="80000"/>
              </a:lnSpc>
            </a:pPr>
            <a:endParaRPr lang="en-AU" sz="2800" smtClean="0">
              <a:effectLst/>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1170" name="Content Placeholder 3" descr="C:\Users\jim\Pictures\9.jpg"/>
          <p:cNvPicPr>
            <a:picLocks noGrp="1"/>
          </p:cNvPicPr>
          <p:nvPr>
            <p:ph idx="4294967295"/>
          </p:nvPr>
        </p:nvPicPr>
        <p:blipFill>
          <a:blip r:embed="rId2"/>
          <a:srcRect/>
          <a:stretch>
            <a:fillRect/>
          </a:stretch>
        </p:blipFill>
        <p:spPr>
          <a:xfrm>
            <a:off x="928688" y="428625"/>
            <a:ext cx="7858125" cy="6143625"/>
          </a:xfr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Rectangle 3"/>
          <p:cNvSpPr>
            <a:spLocks noGrp="1" noChangeArrowheads="1"/>
          </p:cNvSpPr>
          <p:nvPr>
            <p:ph type="body" idx="4294967295"/>
          </p:nvPr>
        </p:nvSpPr>
        <p:spPr>
          <a:xfrm>
            <a:off x="457200" y="404813"/>
            <a:ext cx="8229600" cy="6453187"/>
          </a:xfrm>
        </p:spPr>
        <p:txBody>
          <a:bodyPr/>
          <a:lstStyle/>
          <a:p>
            <a:pPr algn="ctr" eaLnBrk="1" hangingPunct="1">
              <a:lnSpc>
                <a:spcPct val="90000"/>
              </a:lnSpc>
              <a:buFont typeface="Wingdings" pitchFamily="2" charset="2"/>
              <a:buNone/>
            </a:pPr>
            <a:r>
              <a:rPr lang="en-AU" b="1" smtClean="0"/>
              <a:t>What doesn’t help?</a:t>
            </a:r>
          </a:p>
          <a:p>
            <a:pPr algn="ctr" eaLnBrk="1" hangingPunct="1">
              <a:lnSpc>
                <a:spcPct val="90000"/>
              </a:lnSpc>
              <a:buFont typeface="Wingdings" pitchFamily="2" charset="2"/>
              <a:buNone/>
            </a:pPr>
            <a:endParaRPr lang="en-AU" sz="2800" smtClean="0"/>
          </a:p>
          <a:p>
            <a:pPr eaLnBrk="1" hangingPunct="1">
              <a:lnSpc>
                <a:spcPct val="90000"/>
              </a:lnSpc>
            </a:pPr>
            <a:r>
              <a:rPr lang="en-AU" sz="2800" smtClean="0"/>
              <a:t>• There’s no point in just telling someone with depression to get better as they cannot “snap out of it” or “get over it.”</a:t>
            </a:r>
          </a:p>
          <a:p>
            <a:pPr eaLnBrk="1" hangingPunct="1">
              <a:lnSpc>
                <a:spcPct val="90000"/>
              </a:lnSpc>
            </a:pPr>
            <a:r>
              <a:rPr lang="en-AU" sz="2800" smtClean="0"/>
              <a:t>• You should not be hostile or sarcastic when the person attempts to be responsive but rather accept these responses as the</a:t>
            </a:r>
          </a:p>
          <a:p>
            <a:pPr eaLnBrk="1" hangingPunct="1">
              <a:lnSpc>
                <a:spcPct val="90000"/>
              </a:lnSpc>
              <a:buFont typeface="Wingdings" pitchFamily="2" charset="2"/>
              <a:buNone/>
            </a:pPr>
            <a:r>
              <a:rPr lang="en-AU" sz="2800" smtClean="0"/>
              <a:t>	best the person has to offer at that time.</a:t>
            </a:r>
          </a:p>
          <a:p>
            <a:pPr eaLnBrk="1" hangingPunct="1">
              <a:lnSpc>
                <a:spcPct val="90000"/>
              </a:lnSpc>
            </a:pPr>
            <a:r>
              <a:rPr lang="en-AU" sz="2800" smtClean="0"/>
              <a:t>• Avoid speaking to the person with a patronising tone of voice and do not use overly-compassionate looks of concern.</a:t>
            </a:r>
          </a:p>
          <a:p>
            <a:pPr eaLnBrk="1" hangingPunct="1">
              <a:lnSpc>
                <a:spcPct val="90000"/>
              </a:lnSpc>
            </a:pPr>
            <a:r>
              <a:rPr lang="en-AU" sz="2800" smtClean="0"/>
              <a:t>• Resist the urge to try to cure the person’s depression or to come up with answers to their problems.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Rectangle 2"/>
          <p:cNvSpPr>
            <a:spLocks noGrp="1" noChangeArrowheads="1"/>
          </p:cNvSpPr>
          <p:nvPr>
            <p:ph type="title"/>
          </p:nvPr>
        </p:nvSpPr>
        <p:spPr>
          <a:noFill/>
          <a:ln/>
        </p:spPr>
        <p:txBody>
          <a:bodyPr/>
          <a:lstStyle/>
          <a:p>
            <a:r>
              <a:rPr lang="en-AU" sz="3600" b="1" smtClean="0">
                <a:effectLst/>
              </a:rPr>
              <a:t>The person who threatens or attempts suicide again and again…. And again</a:t>
            </a:r>
            <a:r>
              <a:rPr lang="en-AU" sz="3600" smtClean="0">
                <a:effectLst/>
              </a:rPr>
              <a:t/>
            </a:r>
            <a:br>
              <a:rPr lang="en-AU" sz="3600" smtClean="0">
                <a:effectLst/>
              </a:rPr>
            </a:br>
            <a:endParaRPr lang="en-AU" sz="3600" smtClean="0">
              <a:effectLst/>
            </a:endParaRPr>
          </a:p>
        </p:txBody>
      </p:sp>
      <p:sp>
        <p:nvSpPr>
          <p:cNvPr id="380931" name="Rectangle 3"/>
          <p:cNvSpPr>
            <a:spLocks noGrp="1" noChangeArrowheads="1"/>
          </p:cNvSpPr>
          <p:nvPr>
            <p:ph type="body" idx="1"/>
          </p:nvPr>
        </p:nvSpPr>
        <p:spPr>
          <a:noFill/>
          <a:ln/>
        </p:spPr>
        <p:txBody>
          <a:bodyPr/>
          <a:lstStyle/>
          <a:p>
            <a:r>
              <a:rPr lang="en-AU" smtClean="0">
                <a:effectLst/>
              </a:rPr>
              <a:t>This is the type of person who is brought into emergency unit repeatedly. It is often easy to become frustrated with such a person because the suicide attempts are not dangerous. </a:t>
            </a:r>
          </a:p>
          <a:p>
            <a:r>
              <a:rPr lang="en-AU" smtClean="0">
                <a:effectLst/>
              </a:rPr>
              <a:t>However these people are not acting, their lives are unhappy and they need help. </a:t>
            </a:r>
          </a:p>
          <a:p>
            <a:pPr>
              <a:buFont typeface="Wingdings" pitchFamily="2" charset="2"/>
              <a:buNone/>
            </a:pPr>
            <a:endParaRPr lang="en-AU" smtClean="0">
              <a:effectLst/>
            </a:endParaRPr>
          </a:p>
          <a:p>
            <a:endParaRPr lang="en-AU" smtClean="0">
              <a:effectLst/>
            </a:endParaRPr>
          </a:p>
          <a:p>
            <a:endParaRPr lang="en-AU" smtClean="0">
              <a:effectLst/>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Grp="1" noChangeArrowheads="1"/>
          </p:cNvSpPr>
          <p:nvPr>
            <p:ph type="title"/>
          </p:nvPr>
        </p:nvSpPr>
        <p:spPr>
          <a:noFill/>
          <a:ln/>
        </p:spPr>
        <p:txBody>
          <a:bodyPr/>
          <a:lstStyle/>
          <a:p>
            <a:r>
              <a:rPr lang="en-AU" sz="4000" b="1" smtClean="0">
                <a:effectLst/>
              </a:rPr>
              <a:t>Establishing Liaison with other Parties</a:t>
            </a:r>
            <a:r>
              <a:rPr lang="en-AU" sz="4000" smtClean="0">
                <a:effectLst/>
              </a:rPr>
              <a:t/>
            </a:r>
            <a:br>
              <a:rPr lang="en-AU" sz="4000" smtClean="0">
                <a:effectLst/>
              </a:rPr>
            </a:br>
            <a:endParaRPr lang="en-AU" sz="4000" smtClean="0">
              <a:effectLst/>
            </a:endParaRPr>
          </a:p>
        </p:txBody>
      </p:sp>
      <p:sp>
        <p:nvSpPr>
          <p:cNvPr id="411651" name="Rectangle 3"/>
          <p:cNvSpPr>
            <a:spLocks noGrp="1" noChangeArrowheads="1"/>
          </p:cNvSpPr>
          <p:nvPr>
            <p:ph type="body" idx="1"/>
          </p:nvPr>
        </p:nvSpPr>
        <p:spPr>
          <a:noFill/>
          <a:ln/>
        </p:spPr>
        <p:txBody>
          <a:bodyPr/>
          <a:lstStyle/>
          <a:p>
            <a:pPr>
              <a:lnSpc>
                <a:spcPct val="90000"/>
              </a:lnSpc>
            </a:pPr>
            <a:r>
              <a:rPr lang="en-AU" sz="2400" smtClean="0"/>
              <a:t>Staff need to be familiar with community resources specifically deigned to meet the needs of people who have a psychiatric disability. This may include issues associated with housing and local treatment services. Frequently it is factors such as loss of housing or change in medication that impact on an individuals ability to maintain employment. </a:t>
            </a:r>
          </a:p>
          <a:p>
            <a:pPr>
              <a:lnSpc>
                <a:spcPct val="90000"/>
              </a:lnSpc>
            </a:pPr>
            <a:r>
              <a:rPr lang="en-AU" sz="2400" smtClean="0"/>
              <a:t>If the clients primary case worker is part of the mental health system, it is important for employment program staff to have a working knowledge of the language, philosophy and principles upon which the mental treatment is based. </a:t>
            </a:r>
          </a:p>
          <a:p>
            <a:pPr>
              <a:lnSpc>
                <a:spcPct val="90000"/>
              </a:lnSpc>
            </a:pPr>
            <a:endParaRPr lang="en-AU" sz="2400" smtClean="0">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428625" y="-142875"/>
            <a:ext cx="8229600" cy="1371600"/>
          </a:xfrm>
        </p:spPr>
        <p:txBody>
          <a:bodyPr/>
          <a:lstStyle/>
          <a:p>
            <a:pPr eaLnBrk="1" hangingPunct="1">
              <a:defRPr/>
            </a:pPr>
            <a:r>
              <a:rPr lang="en-AU" b="1" dirty="0" smtClean="0"/>
              <a:t>Abnormal Behaviour</a:t>
            </a:r>
          </a:p>
        </p:txBody>
      </p:sp>
      <p:sp>
        <p:nvSpPr>
          <p:cNvPr id="105475" name="Rectangle 3"/>
          <p:cNvSpPr>
            <a:spLocks noGrp="1" noChangeArrowheads="1"/>
          </p:cNvSpPr>
          <p:nvPr>
            <p:ph type="body" idx="1"/>
          </p:nvPr>
        </p:nvSpPr>
        <p:spPr>
          <a:xfrm>
            <a:off x="642938" y="1000125"/>
            <a:ext cx="8229600" cy="4114800"/>
          </a:xfrm>
        </p:spPr>
        <p:txBody>
          <a:bodyPr/>
          <a:lstStyle/>
          <a:p>
            <a:pPr eaLnBrk="1" hangingPunct="1">
              <a:lnSpc>
                <a:spcPct val="80000"/>
              </a:lnSpc>
              <a:defRPr/>
            </a:pPr>
            <a:r>
              <a:rPr lang="en-AU" sz="2000" dirty="0" smtClean="0"/>
              <a:t>Society has explained and treated abnormal behaviour in different ways in different times. </a:t>
            </a:r>
          </a:p>
          <a:p>
            <a:pPr eaLnBrk="1" hangingPunct="1">
              <a:lnSpc>
                <a:spcPct val="80000"/>
              </a:lnSpc>
              <a:defRPr/>
            </a:pPr>
            <a:r>
              <a:rPr lang="en-AU" sz="2000" dirty="0" smtClean="0"/>
              <a:t>How a particular society reacts to abnormality depends on the society’s values and assumptions about human life and behaviour.</a:t>
            </a:r>
          </a:p>
          <a:p>
            <a:pPr eaLnBrk="1" hangingPunct="1">
              <a:lnSpc>
                <a:spcPct val="80000"/>
              </a:lnSpc>
              <a:defRPr/>
            </a:pPr>
            <a:r>
              <a:rPr lang="en-AU" sz="2000" dirty="0" smtClean="0"/>
              <a:t>For example during the Middle Ages, when a religious point of view was predominant, abnormality was usually explained in terms of supernatural causes such as demons, and treatment involved prayers and various forms of exorcism. </a:t>
            </a:r>
          </a:p>
          <a:p>
            <a:pPr eaLnBrk="1" hangingPunct="1">
              <a:lnSpc>
                <a:spcPct val="80000"/>
              </a:lnSpc>
              <a:defRPr/>
            </a:pPr>
            <a:r>
              <a:rPr lang="en-AU" sz="2000" dirty="0" smtClean="0"/>
              <a:t>Contrast this with current trends in Western society to which science is important and in which people have a great deal of faith in the miracles of modern medicine, abnormal behaviour is considered evidence of mental illness and is often treated with drugs.</a:t>
            </a:r>
          </a:p>
          <a:p>
            <a:pPr eaLnBrk="1" hangingPunct="1">
              <a:lnSpc>
                <a:spcPct val="80000"/>
              </a:lnSpc>
              <a:buFont typeface="Wingdings" pitchFamily="2" charset="2"/>
              <a:buNone/>
              <a:defRPr/>
            </a:pPr>
            <a:endParaRPr lang="en-AU" sz="2000" dirty="0" smtClean="0"/>
          </a:p>
        </p:txBody>
      </p:sp>
      <p:pic>
        <p:nvPicPr>
          <p:cNvPr id="8196" name="Picture 5" descr="C:\Users\jim\Pictures\6.jpg"/>
          <p:cNvPicPr>
            <a:picLocks noChangeAspect="1" noChangeArrowheads="1"/>
          </p:cNvPicPr>
          <p:nvPr/>
        </p:nvPicPr>
        <p:blipFill>
          <a:blip r:embed="rId3"/>
          <a:srcRect/>
          <a:stretch>
            <a:fillRect/>
          </a:stretch>
        </p:blipFill>
        <p:spPr bwMode="auto">
          <a:xfrm>
            <a:off x="6643688" y="4286250"/>
            <a:ext cx="2286000" cy="2428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381000"/>
            <a:ext cx="8229600" cy="762000"/>
          </a:xfrm>
        </p:spPr>
        <p:txBody>
          <a:bodyPr/>
          <a:lstStyle/>
          <a:p>
            <a:pPr>
              <a:defRPr/>
            </a:pPr>
            <a:r>
              <a:rPr lang="en-AU" b="1" dirty="0" smtClean="0"/>
              <a:t>The Mental Health Sector </a:t>
            </a:r>
            <a:r>
              <a:rPr lang="en-AU" dirty="0" smtClean="0"/>
              <a:t/>
            </a:r>
            <a:br>
              <a:rPr lang="en-AU" dirty="0" smtClean="0"/>
            </a:br>
            <a:endParaRPr lang="en-AU" dirty="0"/>
          </a:p>
        </p:txBody>
      </p:sp>
      <p:sp>
        <p:nvSpPr>
          <p:cNvPr id="3" name="Content Placeholder 2"/>
          <p:cNvSpPr>
            <a:spLocks noGrp="1"/>
          </p:cNvSpPr>
          <p:nvPr>
            <p:ph idx="4294967295"/>
          </p:nvPr>
        </p:nvSpPr>
        <p:spPr>
          <a:xfrm>
            <a:off x="468313" y="836613"/>
            <a:ext cx="8229600" cy="5238750"/>
          </a:xfrm>
        </p:spPr>
        <p:txBody>
          <a:bodyPr/>
          <a:lstStyle/>
          <a:p>
            <a:pPr>
              <a:buFont typeface="Wingdings" pitchFamily="2" charset="2"/>
              <a:buNone/>
            </a:pPr>
            <a:r>
              <a:rPr lang="en-AU" sz="2000" smtClean="0"/>
              <a:t>There are many services available to clients which broadly fall under the heading of mental health provision. They include:</a:t>
            </a:r>
          </a:p>
          <a:p>
            <a:pPr>
              <a:buFont typeface="Wingdings" pitchFamily="2" charset="2"/>
              <a:buNone/>
            </a:pPr>
            <a:endParaRPr lang="en-AU" sz="2000" smtClean="0"/>
          </a:p>
          <a:p>
            <a:r>
              <a:rPr lang="en-AU" sz="2000" smtClean="0"/>
              <a:t>Psychiatric institutions, for residential and outpatient care</a:t>
            </a:r>
          </a:p>
          <a:p>
            <a:r>
              <a:rPr lang="en-AU" sz="2000" smtClean="0"/>
              <a:t>Crisis Emergency Teams - which will assist in emergencies and assess whether someone is unwell enough to warrant hospitalization</a:t>
            </a:r>
          </a:p>
          <a:p>
            <a:r>
              <a:rPr lang="en-AU" sz="2000" smtClean="0"/>
              <a:t>Psycho-social rehabilitation programs, which often provide assistance with daily living skills and leisure activities</a:t>
            </a:r>
          </a:p>
          <a:p>
            <a:r>
              <a:rPr lang="en-AU" sz="2000" smtClean="0"/>
              <a:t>Housing programs, which assist people to find suitable accommodation in the community</a:t>
            </a:r>
          </a:p>
          <a:p>
            <a:r>
              <a:rPr lang="en-AU" sz="2000" smtClean="0"/>
              <a:t>Mental health clinics, which may provide both counselling and medication services, along with various education programs</a:t>
            </a:r>
          </a:p>
          <a:p>
            <a:r>
              <a:rPr lang="en-AU" sz="2000" smtClean="0"/>
              <a:t>Support groups, which provide an opportunity for people to meet with other consumers, share experiences, and lobby for additional services</a:t>
            </a:r>
          </a:p>
          <a:p>
            <a:r>
              <a:rPr lang="en-AU" sz="2000" smtClean="0"/>
              <a:t>Private practitioners, including psychiatrists and psychologists</a:t>
            </a:r>
          </a:p>
          <a:p>
            <a:endParaRPr lang="en-AU" sz="2000" smtClean="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285750"/>
            <a:ext cx="8229600" cy="5810250"/>
          </a:xfrm>
        </p:spPr>
        <p:txBody>
          <a:bodyPr/>
          <a:lstStyle/>
          <a:p>
            <a:r>
              <a:rPr lang="en-AU" smtClean="0"/>
              <a:t>It is essential that you develop good working relationships with the staff of these other agencies. </a:t>
            </a:r>
          </a:p>
          <a:p>
            <a:r>
              <a:rPr lang="en-AU" smtClean="0"/>
              <a:t>It is simply not possible to assist someone with a serious illness in isolation from other resources – your client will need assistance beyond the boundaries of employment agency, and it is important that you are able to refer them to more appropriate services when necessary. </a:t>
            </a:r>
          </a:p>
          <a:p>
            <a:pPr>
              <a:buFont typeface="Wingdings" pitchFamily="2" charset="2"/>
              <a:buNone/>
            </a:pPr>
            <a:endParaRPr lang="en-AU" smtClean="0"/>
          </a:p>
          <a:p>
            <a:endParaRPr lang="en-AU" smtClean="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idx="4294967295"/>
          </p:nvPr>
        </p:nvSpPr>
        <p:spPr/>
        <p:txBody>
          <a:bodyPr/>
          <a:lstStyle/>
          <a:p>
            <a:pPr eaLnBrk="1" hangingPunct="1">
              <a:defRPr/>
            </a:pPr>
            <a:r>
              <a:rPr lang="en-AU" b="1" smtClean="0"/>
              <a:t>Mental Health Professionals</a:t>
            </a:r>
          </a:p>
        </p:txBody>
      </p:sp>
      <p:sp>
        <p:nvSpPr>
          <p:cNvPr id="123907" name="Rectangle 3"/>
          <p:cNvSpPr>
            <a:spLocks noGrp="1" noChangeArrowheads="1"/>
          </p:cNvSpPr>
          <p:nvPr>
            <p:ph type="body" idx="4294967295"/>
          </p:nvPr>
        </p:nvSpPr>
        <p:spPr/>
        <p:txBody>
          <a:bodyPr/>
          <a:lstStyle/>
          <a:p>
            <a:pPr eaLnBrk="1" hangingPunct="1">
              <a:buFont typeface="Wingdings" pitchFamily="2" charset="2"/>
              <a:buNone/>
            </a:pPr>
            <a:r>
              <a:rPr lang="en-AU" sz="4000" b="1" smtClean="0"/>
              <a:t>GP’s</a:t>
            </a:r>
          </a:p>
          <a:p>
            <a:pPr eaLnBrk="1" hangingPunct="1"/>
            <a:r>
              <a:rPr lang="en-AU" sz="2800" smtClean="0"/>
              <a:t>A GP can provide the following types of help:</a:t>
            </a:r>
          </a:p>
          <a:p>
            <a:pPr eaLnBrk="1" hangingPunct="1"/>
            <a:r>
              <a:rPr lang="en-AU" sz="2800" smtClean="0"/>
              <a:t>Explaining a mental illness and how the person can best be helped</a:t>
            </a:r>
          </a:p>
          <a:p>
            <a:pPr eaLnBrk="1" hangingPunct="1"/>
            <a:r>
              <a:rPr lang="en-AU" sz="2800" smtClean="0"/>
              <a:t>Prescribing medication if needed</a:t>
            </a:r>
          </a:p>
          <a:p>
            <a:pPr eaLnBrk="1" hangingPunct="1"/>
            <a:r>
              <a:rPr lang="en-AU" sz="2800" smtClean="0"/>
              <a:t>Referring the person to a counsellor, clinical psychologist or psychiatrist </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3" name="Rectangle 3"/>
          <p:cNvSpPr>
            <a:spLocks noGrp="1" noChangeArrowheads="1"/>
          </p:cNvSpPr>
          <p:nvPr>
            <p:ph type="body" idx="4294967295"/>
          </p:nvPr>
        </p:nvSpPr>
        <p:spPr>
          <a:xfrm>
            <a:off x="457200" y="188913"/>
            <a:ext cx="8229600" cy="6669087"/>
          </a:xfrm>
        </p:spPr>
        <p:txBody>
          <a:bodyPr/>
          <a:lstStyle/>
          <a:p>
            <a:pPr eaLnBrk="1" hangingPunct="1">
              <a:lnSpc>
                <a:spcPct val="80000"/>
              </a:lnSpc>
              <a:buFont typeface="Wingdings" pitchFamily="2" charset="2"/>
              <a:buNone/>
              <a:defRPr/>
            </a:pPr>
            <a:r>
              <a:rPr lang="en-AU" sz="2400" b="1" smtClean="0"/>
              <a:t>Counsellors and Clinical Psychologists</a:t>
            </a:r>
          </a:p>
          <a:p>
            <a:pPr eaLnBrk="1" hangingPunct="1">
              <a:lnSpc>
                <a:spcPct val="80000"/>
              </a:lnSpc>
              <a:buFont typeface="Wingdings" pitchFamily="2" charset="2"/>
              <a:buNone/>
              <a:defRPr/>
            </a:pPr>
            <a:endParaRPr lang="en-AU" sz="2000" smtClean="0"/>
          </a:p>
          <a:p>
            <a:pPr eaLnBrk="1" hangingPunct="1">
              <a:lnSpc>
                <a:spcPct val="80000"/>
              </a:lnSpc>
              <a:defRPr/>
            </a:pPr>
            <a:r>
              <a:rPr lang="en-AU" sz="2400" smtClean="0"/>
              <a:t>Counsellors and clinical psychologists specialise in the psychological treatment of mental health problems. </a:t>
            </a:r>
          </a:p>
          <a:p>
            <a:pPr eaLnBrk="1" hangingPunct="1">
              <a:lnSpc>
                <a:spcPct val="80000"/>
              </a:lnSpc>
              <a:defRPr/>
            </a:pPr>
            <a:r>
              <a:rPr lang="en-AU" sz="2400" smtClean="0"/>
              <a:t>They are not medically qualified, so they cannot prescribe antidepressants or other drugs. A counsellor of clinical psychologist can provide a person with the following types of help:</a:t>
            </a:r>
          </a:p>
          <a:p>
            <a:pPr eaLnBrk="1" hangingPunct="1">
              <a:lnSpc>
                <a:spcPct val="80000"/>
              </a:lnSpc>
              <a:defRPr/>
            </a:pPr>
            <a:r>
              <a:rPr lang="en-AU" sz="2400" smtClean="0"/>
              <a:t>An opportunity to talk about problems and to be listened to in an emotionally supportive and non-judgementally way</a:t>
            </a:r>
          </a:p>
          <a:p>
            <a:pPr eaLnBrk="1" hangingPunct="1">
              <a:lnSpc>
                <a:spcPct val="80000"/>
              </a:lnSpc>
              <a:defRPr/>
            </a:pPr>
            <a:r>
              <a:rPr lang="en-AU" sz="2400" smtClean="0"/>
              <a:t>Specific methods for overcoming mental illness and preventing its recurrence. A counsellor will provide active listening techniques and an opportunity to discuss life problems, however a clinical psychologist is able to provide therapeutic intervention such as CBT</a:t>
            </a:r>
          </a:p>
          <a:p>
            <a:pPr eaLnBrk="1" hangingPunct="1">
              <a:lnSpc>
                <a:spcPct val="80000"/>
              </a:lnSpc>
              <a:defRPr/>
            </a:pPr>
            <a:r>
              <a:rPr lang="en-AU" sz="2400" smtClean="0"/>
              <a:t>If a person wants help from a counsellor or clinical psychologist they can contact one themselves or get a recommendation form their GP.</a:t>
            </a:r>
            <a:r>
              <a:rPr lang="en-AU" sz="1800" smtClean="0"/>
              <a:t> </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9" name="Rectangle 3"/>
          <p:cNvSpPr>
            <a:spLocks noGrp="1" noChangeArrowheads="1"/>
          </p:cNvSpPr>
          <p:nvPr>
            <p:ph type="body" idx="4294967295"/>
          </p:nvPr>
        </p:nvSpPr>
        <p:spPr>
          <a:xfrm>
            <a:off x="457200" y="188913"/>
            <a:ext cx="8229600" cy="5907087"/>
          </a:xfrm>
        </p:spPr>
        <p:txBody>
          <a:bodyPr/>
          <a:lstStyle/>
          <a:p>
            <a:pPr eaLnBrk="1" hangingPunct="1">
              <a:buFont typeface="Wingdings" pitchFamily="2" charset="2"/>
              <a:buNone/>
              <a:defRPr/>
            </a:pPr>
            <a:r>
              <a:rPr lang="en-AU" b="1" smtClean="0"/>
              <a:t>Psychiatrists</a:t>
            </a:r>
            <a:endParaRPr lang="en-AU" smtClean="0"/>
          </a:p>
          <a:p>
            <a:pPr eaLnBrk="1" hangingPunct="1">
              <a:defRPr/>
            </a:pPr>
            <a:r>
              <a:rPr lang="en-AU" smtClean="0"/>
              <a:t>Psychiatrists are medical specialities who treat mental health problems. </a:t>
            </a:r>
          </a:p>
          <a:p>
            <a:pPr eaLnBrk="1" hangingPunct="1">
              <a:defRPr/>
            </a:pPr>
            <a:r>
              <a:rPr lang="en-AU" smtClean="0"/>
              <a:t>Psychiatrists generally only treat people who have severe or long lasting problems. They are experts on medication and can help people who are having side-effects from their medication or interactions with their other medications. </a:t>
            </a:r>
          </a:p>
          <a:p>
            <a:pPr eaLnBrk="1" hangingPunct="1">
              <a:defRPr/>
            </a:pPr>
            <a:r>
              <a:rPr lang="en-AU" smtClean="0"/>
              <a:t>It is possible to see a psychiatrist only by getting a referral from a GP. </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idx="4294967295"/>
          </p:nvPr>
        </p:nvSpPr>
        <p:spPr/>
        <p:txBody>
          <a:bodyPr/>
          <a:lstStyle/>
          <a:p>
            <a:pPr eaLnBrk="1" hangingPunct="1"/>
            <a:r>
              <a:rPr lang="en-AU" sz="4000" b="1" smtClean="0"/>
              <a:t>What if the person doesn’t want professional help?</a:t>
            </a:r>
          </a:p>
        </p:txBody>
      </p:sp>
      <p:sp>
        <p:nvSpPr>
          <p:cNvPr id="176131" name="Rectangle 3"/>
          <p:cNvSpPr>
            <a:spLocks noGrp="1" noChangeArrowheads="1"/>
          </p:cNvSpPr>
          <p:nvPr>
            <p:ph type="body" idx="4294967295"/>
          </p:nvPr>
        </p:nvSpPr>
        <p:spPr/>
        <p:txBody>
          <a:bodyPr/>
          <a:lstStyle/>
          <a:p>
            <a:pPr eaLnBrk="1" hangingPunct="1">
              <a:lnSpc>
                <a:spcPct val="80000"/>
              </a:lnSpc>
            </a:pPr>
            <a:r>
              <a:rPr lang="en-AU" sz="2400" smtClean="0"/>
              <a:t>The person may not want to seek professional help. You should find out if there are specific reasons why this is the case. </a:t>
            </a:r>
          </a:p>
          <a:p>
            <a:pPr eaLnBrk="1" hangingPunct="1">
              <a:lnSpc>
                <a:spcPct val="80000"/>
              </a:lnSpc>
            </a:pPr>
            <a:r>
              <a:rPr lang="en-AU" sz="2400" smtClean="0"/>
              <a:t>If the person still doesn’t want help after you have explored their reasons with them, let them know that if they change their mind in the future about seeking help they can contact you. You must respect the person’s right not to seek help at all times unless you believe that they are at risk of harming themselves or others.</a:t>
            </a:r>
          </a:p>
          <a:p>
            <a:pPr eaLnBrk="1" hangingPunct="1">
              <a:lnSpc>
                <a:spcPct val="80000"/>
              </a:lnSpc>
              <a:buFont typeface="Wingdings" pitchFamily="2" charset="2"/>
              <a:buNone/>
            </a:pPr>
            <a:endParaRPr lang="en-AU" sz="2400" smtClean="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Rectangle 2"/>
          <p:cNvSpPr>
            <a:spLocks noGrp="1" noChangeArrowheads="1"/>
          </p:cNvSpPr>
          <p:nvPr>
            <p:ph type="title"/>
          </p:nvPr>
        </p:nvSpPr>
        <p:spPr>
          <a:noFill/>
          <a:ln/>
        </p:spPr>
        <p:txBody>
          <a:bodyPr/>
          <a:lstStyle/>
          <a:p>
            <a:r>
              <a:rPr lang="en-AU" smtClean="0">
                <a:effectLst/>
              </a:rPr>
              <a:t>Psychiatric Treatment</a:t>
            </a:r>
          </a:p>
        </p:txBody>
      </p:sp>
      <p:sp>
        <p:nvSpPr>
          <p:cNvPr id="418819" name="Rectangle 3"/>
          <p:cNvSpPr>
            <a:spLocks noGrp="1" noChangeArrowheads="1"/>
          </p:cNvSpPr>
          <p:nvPr>
            <p:ph type="body" idx="1"/>
          </p:nvPr>
        </p:nvSpPr>
        <p:spPr>
          <a:xfrm>
            <a:off x="457200" y="1484313"/>
            <a:ext cx="8229600" cy="5113337"/>
          </a:xfrm>
          <a:noFill/>
          <a:ln/>
        </p:spPr>
        <p:txBody>
          <a:bodyPr/>
          <a:lstStyle/>
          <a:p>
            <a:pPr>
              <a:lnSpc>
                <a:spcPct val="80000"/>
              </a:lnSpc>
              <a:buFont typeface="Wingdings" pitchFamily="2" charset="2"/>
              <a:buNone/>
            </a:pPr>
            <a:r>
              <a:rPr lang="en-AU" sz="2400" b="1" smtClean="0"/>
              <a:t>Admission for Psychiatric Treatment</a:t>
            </a:r>
            <a:endParaRPr lang="en-AU" sz="2400" smtClean="0"/>
          </a:p>
          <a:p>
            <a:pPr>
              <a:lnSpc>
                <a:spcPct val="80000"/>
              </a:lnSpc>
            </a:pPr>
            <a:r>
              <a:rPr lang="en-AU" sz="2400" smtClean="0"/>
              <a:t>Voluntary Admission</a:t>
            </a:r>
          </a:p>
          <a:p>
            <a:pPr>
              <a:lnSpc>
                <a:spcPct val="80000"/>
              </a:lnSpc>
            </a:pPr>
            <a:r>
              <a:rPr lang="en-AU" sz="2400" smtClean="0"/>
              <a:t>This is normally on the grounds that the person is exhibiting signs of mental disorder. It is recognised that it would be most appropriate place for them to be, and that they would not benefit from treatment at any other place.</a:t>
            </a:r>
          </a:p>
          <a:p>
            <a:pPr>
              <a:lnSpc>
                <a:spcPct val="80000"/>
              </a:lnSpc>
              <a:buFont typeface="Wingdings" pitchFamily="2" charset="2"/>
              <a:buNone/>
            </a:pPr>
            <a:endParaRPr lang="en-AU" sz="2400" smtClean="0"/>
          </a:p>
          <a:p>
            <a:pPr>
              <a:lnSpc>
                <a:spcPct val="80000"/>
              </a:lnSpc>
              <a:buFont typeface="Wingdings" pitchFamily="2" charset="2"/>
              <a:buNone/>
            </a:pPr>
            <a:r>
              <a:rPr lang="en-AU" sz="2400" b="1" smtClean="0"/>
              <a:t>Involuntary Admission</a:t>
            </a:r>
            <a:r>
              <a:rPr lang="en-AU" sz="2400" smtClean="0"/>
              <a:t> </a:t>
            </a:r>
          </a:p>
          <a:p>
            <a:pPr>
              <a:lnSpc>
                <a:spcPct val="80000"/>
              </a:lnSpc>
            </a:pPr>
            <a:r>
              <a:rPr lang="en-AU" sz="2400" smtClean="0"/>
              <a:t>This covers the following two separate criteria:</a:t>
            </a:r>
          </a:p>
          <a:p>
            <a:pPr>
              <a:lnSpc>
                <a:spcPct val="80000"/>
              </a:lnSpc>
            </a:pPr>
            <a:r>
              <a:rPr lang="en-AU" sz="2400" smtClean="0"/>
              <a:t>That the person is suffering from mental illness to a degree that warrants hospitalisation</a:t>
            </a:r>
          </a:p>
          <a:p>
            <a:pPr>
              <a:lnSpc>
                <a:spcPct val="80000"/>
              </a:lnSpc>
            </a:pPr>
            <a:r>
              <a:rPr lang="en-AU" sz="2400" smtClean="0"/>
              <a:t>That they ought to be detained either in the interests of the persons own welfare or with a view to the protection of other persons. </a:t>
            </a:r>
          </a:p>
          <a:p>
            <a:pPr>
              <a:lnSpc>
                <a:spcPct val="80000"/>
              </a:lnSpc>
              <a:buFont typeface="Wingdings" pitchFamily="2" charset="2"/>
              <a:buNone/>
            </a:pPr>
            <a:endParaRPr lang="en-AU" sz="2400" smtClean="0">
              <a:effectLst/>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3438"/>
          </a:xfrm>
        </p:spPr>
        <p:txBody>
          <a:bodyPr/>
          <a:lstStyle/>
          <a:p>
            <a:pPr>
              <a:defRPr/>
            </a:pPr>
            <a:r>
              <a:rPr lang="en-AU" b="1" dirty="0" smtClean="0"/>
              <a:t>Stopping Medication </a:t>
            </a:r>
            <a:r>
              <a:rPr lang="en-AU" dirty="0" smtClean="0"/>
              <a:t/>
            </a:r>
            <a:br>
              <a:rPr lang="en-AU" dirty="0" smtClean="0"/>
            </a:br>
            <a:endParaRPr lang="en-AU" dirty="0"/>
          </a:p>
        </p:txBody>
      </p:sp>
      <p:sp>
        <p:nvSpPr>
          <p:cNvPr id="3" name="Content Placeholder 2"/>
          <p:cNvSpPr>
            <a:spLocks noGrp="1"/>
          </p:cNvSpPr>
          <p:nvPr>
            <p:ph idx="1"/>
          </p:nvPr>
        </p:nvSpPr>
        <p:spPr>
          <a:xfrm>
            <a:off x="468313" y="981075"/>
            <a:ext cx="8229600" cy="5095875"/>
          </a:xfrm>
        </p:spPr>
        <p:txBody>
          <a:bodyPr/>
          <a:lstStyle/>
          <a:p>
            <a:r>
              <a:rPr lang="en-AU" sz="2400" smtClean="0"/>
              <a:t>Clients sometimes make decisions without consulting their doctor, about stopping their own medication. They may do this because their job-seeking has been successful and they see it as a part of returning to the normal world, but it can be a disastrous step to make without close discussion with the doctor.</a:t>
            </a:r>
          </a:p>
          <a:p>
            <a:pPr>
              <a:buFont typeface="Wingdings" pitchFamily="2" charset="2"/>
              <a:buNone/>
            </a:pPr>
            <a:endParaRPr lang="en-AU" sz="2400" smtClean="0"/>
          </a:p>
          <a:p>
            <a:pPr>
              <a:buFont typeface="Wingdings" pitchFamily="2" charset="2"/>
              <a:buNone/>
            </a:pPr>
            <a:r>
              <a:rPr lang="en-AU" sz="2400" smtClean="0"/>
              <a:t>Some rules of thumb if your client wishes to cease taking medication:</a:t>
            </a:r>
          </a:p>
          <a:p>
            <a:r>
              <a:rPr lang="en-AU" sz="2400" smtClean="0"/>
              <a:t>Try not to be judgemental</a:t>
            </a:r>
          </a:p>
          <a:p>
            <a:r>
              <a:rPr lang="en-AU" sz="2400" smtClean="0"/>
              <a:t>Advise your client of the possible repercussions</a:t>
            </a:r>
          </a:p>
          <a:p>
            <a:r>
              <a:rPr lang="en-AU" sz="2400" smtClean="0"/>
              <a:t>Encourage your client to discuss their decision with people they trust – their psychiatrist, doctor and rehabilitation consultant</a:t>
            </a:r>
          </a:p>
          <a:p>
            <a:pPr>
              <a:buFont typeface="Wingdings" pitchFamily="2" charset="2"/>
              <a:buNone/>
            </a:pPr>
            <a:endParaRPr lang="en-AU" sz="2400" smtClean="0"/>
          </a:p>
          <a:p>
            <a:endParaRPr lang="en-AU" sz="1800" smtClean="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smtClean="0"/>
              <a:t>Cyclical nature of psychiatric disability</a:t>
            </a:r>
            <a:br>
              <a:rPr lang="en-AU" b="1" smtClean="0"/>
            </a:br>
            <a:endParaRPr lang="en-AU" b="1" smtClean="0"/>
          </a:p>
        </p:txBody>
      </p:sp>
      <p:sp>
        <p:nvSpPr>
          <p:cNvPr id="3" name="Content Placeholder 2"/>
          <p:cNvSpPr>
            <a:spLocks noGrp="1"/>
          </p:cNvSpPr>
          <p:nvPr>
            <p:ph idx="1"/>
          </p:nvPr>
        </p:nvSpPr>
        <p:spPr>
          <a:xfrm>
            <a:off x="457200" y="1143000"/>
            <a:ext cx="8229600" cy="4953000"/>
          </a:xfrm>
        </p:spPr>
        <p:txBody>
          <a:bodyPr/>
          <a:lstStyle/>
          <a:p>
            <a:endParaRPr lang="en-AU" smtClean="0"/>
          </a:p>
          <a:p>
            <a:r>
              <a:rPr lang="en-AU" smtClean="0"/>
              <a:t>A characteristic of many psychiatric conditions is their repetitive pattern of occurrence and the unpredictability of the course they take. </a:t>
            </a:r>
          </a:p>
          <a:p>
            <a:pPr>
              <a:buFont typeface="Wingdings" pitchFamily="2" charset="2"/>
              <a:buNone/>
            </a:pPr>
            <a:endParaRPr lang="en-AU" smtClean="0"/>
          </a:p>
          <a:p>
            <a:r>
              <a:rPr lang="en-AU" smtClean="0"/>
              <a:t>To deal with this support staff can help the client establish an illness pattern, by looking at when they became ill during their past work history.</a:t>
            </a:r>
          </a:p>
          <a:p>
            <a:pPr>
              <a:buFont typeface="Wingdings" pitchFamily="2" charset="2"/>
              <a:buNone/>
            </a:pPr>
            <a:endParaRPr lang="en-AU" smtClean="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2875"/>
            <a:ext cx="8229600" cy="5953125"/>
          </a:xfrm>
        </p:spPr>
        <p:txBody>
          <a:bodyPr/>
          <a:lstStyle/>
          <a:p>
            <a:pPr>
              <a:buFont typeface="Wingdings" pitchFamily="2" charset="2"/>
              <a:buNone/>
            </a:pPr>
            <a:r>
              <a:rPr lang="en-AU" b="1" smtClean="0"/>
              <a:t>Relapse and Crisis</a:t>
            </a:r>
          </a:p>
          <a:p>
            <a:r>
              <a:rPr lang="en-AU" smtClean="0"/>
              <a:t>What needs to be considered closely are the triggers for episodes or some particular idiosyncratic early warning signs which are components displayed by the client early in the episode.</a:t>
            </a:r>
          </a:p>
          <a:p>
            <a:r>
              <a:rPr lang="en-AU" smtClean="0"/>
              <a:t>Early negotiation with the client and relevant others e.g. close friends, family, psychiatrists and counsellors about an appropriate way to deal with a crisis. </a:t>
            </a:r>
          </a:p>
          <a:p>
            <a:pPr>
              <a:buFont typeface="Wingdings" pitchFamily="2" charset="2"/>
              <a:buNone/>
            </a:pPr>
            <a:endParaRPr lang="en-AU" smtClean="0"/>
          </a:p>
          <a:p>
            <a:endParaRPr lang="en-AU"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defRPr/>
            </a:pPr>
            <a:r>
              <a:rPr lang="en-AU" sz="4000" b="1" smtClean="0"/>
              <a:t>Classification of abnormal behaviour</a:t>
            </a:r>
          </a:p>
        </p:txBody>
      </p:sp>
      <p:sp>
        <p:nvSpPr>
          <p:cNvPr id="107523" name="Rectangle 3"/>
          <p:cNvSpPr>
            <a:spLocks noGrp="1" noChangeArrowheads="1"/>
          </p:cNvSpPr>
          <p:nvPr>
            <p:ph type="body" idx="1"/>
          </p:nvPr>
        </p:nvSpPr>
        <p:spPr/>
        <p:txBody>
          <a:bodyPr/>
          <a:lstStyle/>
          <a:p>
            <a:pPr eaLnBrk="1" hangingPunct="1">
              <a:lnSpc>
                <a:spcPct val="80000"/>
              </a:lnSpc>
              <a:defRPr/>
            </a:pPr>
            <a:r>
              <a:rPr lang="en-AU" sz="2400" smtClean="0"/>
              <a:t>So what is the line between normality and mental illness? </a:t>
            </a:r>
          </a:p>
          <a:p>
            <a:pPr eaLnBrk="1" hangingPunct="1">
              <a:lnSpc>
                <a:spcPct val="80000"/>
              </a:lnSpc>
              <a:defRPr/>
            </a:pPr>
            <a:r>
              <a:rPr lang="en-AU" sz="2400" smtClean="0"/>
              <a:t>There is no single definitive widely accepted truth about what constitutes psychological abnormality. </a:t>
            </a:r>
          </a:p>
          <a:p>
            <a:pPr eaLnBrk="1" hangingPunct="1">
              <a:lnSpc>
                <a:spcPct val="80000"/>
              </a:lnSpc>
              <a:defRPr/>
            </a:pPr>
            <a:r>
              <a:rPr lang="en-AU" sz="2400" smtClean="0"/>
              <a:t>However there are guidelines for defining abnormality and practical standards for the formal diagnosis of disorders. </a:t>
            </a:r>
          </a:p>
          <a:p>
            <a:pPr eaLnBrk="1" hangingPunct="1">
              <a:lnSpc>
                <a:spcPct val="80000"/>
              </a:lnSpc>
              <a:defRPr/>
            </a:pPr>
            <a:r>
              <a:rPr lang="en-AU" sz="2400" smtClean="0"/>
              <a:t>As you saw earlier, today’s definitions have evolved over the centuries and have changed even more so within the last few years with the recovery movement gaining momentum. </a:t>
            </a:r>
          </a:p>
          <a:p>
            <a:pPr eaLnBrk="1" hangingPunct="1">
              <a:lnSpc>
                <a:spcPct val="80000"/>
              </a:lnSpc>
              <a:defRPr/>
            </a:pPr>
            <a:r>
              <a:rPr lang="en-AU" sz="2400" smtClean="0"/>
              <a:t>To examine the question of what defines abnormal behaviour let us pose a number of questions</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2875"/>
            <a:ext cx="8229600" cy="5953125"/>
          </a:xfrm>
        </p:spPr>
        <p:txBody>
          <a:bodyPr/>
          <a:lstStyle/>
          <a:p>
            <a:r>
              <a:rPr lang="en-AU" smtClean="0"/>
              <a:t>Close collaboration with the treating psychiatrist, especially if they have known the client for some time is invaluable as long as the client is happy for this transfer of information to occur.</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2875"/>
            <a:ext cx="8229600" cy="5953125"/>
          </a:xfrm>
        </p:spPr>
        <p:txBody>
          <a:bodyPr/>
          <a:lstStyle/>
          <a:p>
            <a:pPr algn="ctr">
              <a:buFont typeface="Wingdings" pitchFamily="2" charset="2"/>
              <a:buNone/>
            </a:pPr>
            <a:r>
              <a:rPr lang="en-AU" b="1" smtClean="0"/>
              <a:t>Dependency</a:t>
            </a:r>
          </a:p>
          <a:p>
            <a:endParaRPr lang="en-AU" smtClean="0"/>
          </a:p>
          <a:p>
            <a:pPr>
              <a:buFont typeface="Wingdings" pitchFamily="2" charset="2"/>
              <a:buNone/>
            </a:pPr>
            <a:endParaRPr lang="en-AU" smtClean="0"/>
          </a:p>
          <a:p>
            <a:r>
              <a:rPr lang="en-AU" smtClean="0"/>
              <a:t>Very often, a client who is highly dependent is suffering from the effects of institutionalisation, where they may have had a little power or control over their environment, and where every facet of their life was organised by others.</a:t>
            </a:r>
          </a:p>
          <a:p>
            <a:pPr>
              <a:buFont typeface="Wingdings" pitchFamily="2" charset="2"/>
              <a:buNone/>
            </a:pPr>
            <a:endParaRPr lang="en-AU" smtClean="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858000"/>
          </a:xfrm>
        </p:spPr>
        <p:txBody>
          <a:bodyPr/>
          <a:lstStyle/>
          <a:p>
            <a:r>
              <a:rPr lang="en-AU" smtClean="0"/>
              <a:t>Discuss the issue with your client. They may be unaware that you have less time to spare than they either need or want. Set boundaries on the amount of time you can spend with them and define your role more clearly</a:t>
            </a:r>
          </a:p>
          <a:p>
            <a:r>
              <a:rPr lang="en-AU" smtClean="0"/>
              <a:t>Assist the person to gain assistance or support from somewhere other than the employment agency. Discuss rehabilitation, recreational and psychosocial rehabilitation programs run in the region if appropriate. </a:t>
            </a:r>
          </a:p>
          <a:p>
            <a:endParaRPr lang="en-AU" smtClean="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ChangeArrowheads="1"/>
          </p:cNvSpPr>
          <p:nvPr>
            <p:ph type="title"/>
          </p:nvPr>
        </p:nvSpPr>
        <p:spPr>
          <a:noFill/>
          <a:ln/>
        </p:spPr>
        <p:txBody>
          <a:bodyPr/>
          <a:lstStyle/>
          <a:p>
            <a:r>
              <a:rPr lang="en-AU" sz="4000" b="1" smtClean="0">
                <a:effectLst/>
              </a:rPr>
              <a:t>Self –Care</a:t>
            </a:r>
            <a:r>
              <a:rPr lang="en-AU" sz="4000" smtClean="0">
                <a:effectLst/>
              </a:rPr>
              <a:t/>
            </a:r>
            <a:br>
              <a:rPr lang="en-AU" sz="4000" smtClean="0">
                <a:effectLst/>
              </a:rPr>
            </a:br>
            <a:endParaRPr lang="en-AU" sz="4000" smtClean="0">
              <a:effectLst/>
            </a:endParaRPr>
          </a:p>
        </p:txBody>
      </p:sp>
      <p:sp>
        <p:nvSpPr>
          <p:cNvPr id="288771" name="Rectangle 3"/>
          <p:cNvSpPr>
            <a:spLocks noGrp="1" noChangeArrowheads="1"/>
          </p:cNvSpPr>
          <p:nvPr>
            <p:ph type="body" idx="1"/>
          </p:nvPr>
        </p:nvSpPr>
        <p:spPr>
          <a:noFill/>
          <a:ln/>
        </p:spPr>
        <p:txBody>
          <a:bodyPr/>
          <a:lstStyle/>
          <a:p>
            <a:pPr>
              <a:lnSpc>
                <a:spcPct val="80000"/>
              </a:lnSpc>
            </a:pPr>
            <a:r>
              <a:rPr lang="en-AU" sz="2400" smtClean="0">
                <a:effectLst/>
              </a:rPr>
              <a:t>The social services sector is renown for being a tough place to work, and a place where burnout of workers is more common than we would like to believe. </a:t>
            </a:r>
          </a:p>
          <a:p>
            <a:pPr>
              <a:lnSpc>
                <a:spcPct val="80000"/>
              </a:lnSpc>
            </a:pPr>
            <a:r>
              <a:rPr lang="en-AU" sz="2400" smtClean="0">
                <a:effectLst/>
              </a:rPr>
              <a:t>Burnout is a very real risk in any human service field, but perhaps particularly when staff are working with people with psychiatric disabilities. The results of burnout can be serious for both staff members involved and the agency as a whole. </a:t>
            </a:r>
          </a:p>
          <a:p>
            <a:pPr>
              <a:lnSpc>
                <a:spcPct val="80000"/>
              </a:lnSpc>
            </a:pPr>
            <a:r>
              <a:rPr lang="en-AU" sz="2400" smtClean="0">
                <a:effectLst/>
              </a:rPr>
              <a:t>There is no question that working with people who at times are in need of substantial emotional support can be draining. Developing effective ways of dealing with this is essential</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Rectangle 2"/>
          <p:cNvSpPr>
            <a:spLocks noGrp="1" noChangeArrowheads="1"/>
          </p:cNvSpPr>
          <p:nvPr>
            <p:ph type="title"/>
          </p:nvPr>
        </p:nvSpPr>
        <p:spPr>
          <a:xfrm>
            <a:off x="468313" y="2349500"/>
            <a:ext cx="8229600" cy="1371600"/>
          </a:xfrm>
        </p:spPr>
        <p:txBody>
          <a:bodyPr/>
          <a:lstStyle/>
          <a:p>
            <a:pPr eaLnBrk="1" hangingPunct="1"/>
            <a:r>
              <a:rPr lang="en-AU" sz="6000" b="1" smtClean="0"/>
              <a:t>Discussion</a:t>
            </a:r>
            <a:br>
              <a:rPr lang="en-AU" sz="6000" b="1" smtClean="0"/>
            </a:br>
            <a:r>
              <a:rPr lang="en-AU" sz="4000" smtClean="0"/>
              <a:t/>
            </a:r>
            <a:br>
              <a:rPr lang="en-AU" sz="4000" smtClean="0"/>
            </a:br>
            <a:r>
              <a:rPr lang="en-AU" sz="4000" smtClean="0"/>
              <a:t>Contact Details</a:t>
            </a:r>
            <a:br>
              <a:rPr lang="en-AU" sz="4000" smtClean="0"/>
            </a:br>
            <a:r>
              <a:rPr lang="en-AU" sz="4000" smtClean="0"/>
              <a:t>rebecca.turpin@edge.org.au</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395288" y="2133600"/>
            <a:ext cx="8229600" cy="1371600"/>
          </a:xfrm>
        </p:spPr>
        <p:txBody>
          <a:bodyPr/>
          <a:lstStyle/>
          <a:p>
            <a:pPr eaLnBrk="1" hangingPunct="1">
              <a:defRPr/>
            </a:pPr>
            <a:r>
              <a:rPr lang="en-AU" sz="4000" b="1" smtClean="0"/>
              <a:t>Does infrequency define Abnormality?</a:t>
            </a:r>
          </a:p>
        </p:txBody>
      </p:sp>
    </p:spTree>
  </p:cSld>
  <p:clrMapOvr>
    <a:masterClrMapping/>
  </p:clrMapOvr>
  <p:transition>
    <p:whee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395288" y="2636838"/>
            <a:ext cx="8229600" cy="1371600"/>
          </a:xfrm>
        </p:spPr>
        <p:txBody>
          <a:bodyPr/>
          <a:lstStyle/>
          <a:p>
            <a:pPr eaLnBrk="1" hangingPunct="1">
              <a:defRPr/>
            </a:pPr>
            <a:r>
              <a:rPr lang="en-AU" sz="4000" b="1" smtClean="0"/>
              <a:t>Does Suffering Define Abnormality</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xtured">
  <a:themeElements>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fontScheme name="Textured">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9075</TotalTime>
  <Words>9006</Words>
  <Application>Microsoft Office PowerPoint</Application>
  <PresentationFormat>On-screen Show (4:3)</PresentationFormat>
  <Paragraphs>641</Paragraphs>
  <Slides>74</Slides>
  <Notes>54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74</vt:i4>
      </vt:variant>
    </vt:vector>
  </HeadingPairs>
  <TitlesOfParts>
    <vt:vector size="78" baseType="lpstr">
      <vt:lpstr>Tahoma</vt:lpstr>
      <vt:lpstr>Arial</vt:lpstr>
      <vt:lpstr>Wingdings</vt:lpstr>
      <vt:lpstr>Textured</vt:lpstr>
      <vt:lpstr> Navigating Mental Health</vt:lpstr>
      <vt:lpstr>Slide 2</vt:lpstr>
      <vt:lpstr>Aims of this seminar</vt:lpstr>
      <vt:lpstr>Mental Illness – The basics</vt:lpstr>
      <vt:lpstr> Some famous and historically important people who claimed they heard voices </vt:lpstr>
      <vt:lpstr>Abnormal Behaviour</vt:lpstr>
      <vt:lpstr>Classification of abnormal behaviour</vt:lpstr>
      <vt:lpstr>Does infrequency define Abnormality?</vt:lpstr>
      <vt:lpstr>Does Suffering Define Abnormality</vt:lpstr>
      <vt:lpstr>Does Strangeness Define Abnormality?</vt:lpstr>
      <vt:lpstr>Does the Behaviour Define Abnormality?</vt:lpstr>
      <vt:lpstr>Is normality a guideline?</vt:lpstr>
      <vt:lpstr>So what is defined as abnormal behaviour</vt:lpstr>
      <vt:lpstr>Diagnostic Systems</vt:lpstr>
      <vt:lpstr>Slide 15</vt:lpstr>
      <vt:lpstr>So what are we to conclude?</vt:lpstr>
      <vt:lpstr>The Disease Analogy and Medical Model of Mental Illness</vt:lpstr>
      <vt:lpstr>Slide 18</vt:lpstr>
      <vt:lpstr>Criticisms of the DSM</vt:lpstr>
      <vt:lpstr>David Rosenham’s study (1973)</vt:lpstr>
      <vt:lpstr>Diagnostic Labels also become a self-fulfilling prophecy</vt:lpstr>
      <vt:lpstr>Should mental health professionals be using the DSM</vt:lpstr>
      <vt:lpstr>What causes mental illness?</vt:lpstr>
      <vt:lpstr>Depression</vt:lpstr>
      <vt:lpstr>Mental Status Indicators</vt:lpstr>
      <vt:lpstr>What causes Depression </vt:lpstr>
      <vt:lpstr>ANXIETY DISORDERS</vt:lpstr>
      <vt:lpstr>General symptoms of Anxiety</vt:lpstr>
      <vt:lpstr>Anxiety Disorders</vt:lpstr>
      <vt:lpstr>     Compulsive behaviours are repetitive behaviours or mental acts that the person feels driven to perform in response to an obsession in order to reduce anxiety e.g. washing, counting, checking </vt:lpstr>
      <vt:lpstr>PSYCHOSIS</vt:lpstr>
      <vt:lpstr>Schizophrenia</vt:lpstr>
      <vt:lpstr>Slide 33</vt:lpstr>
      <vt:lpstr>Slide 34</vt:lpstr>
      <vt:lpstr>Slide 35</vt:lpstr>
      <vt:lpstr>Slide 36</vt:lpstr>
      <vt:lpstr>Slide 37</vt:lpstr>
      <vt:lpstr>Slide 38</vt:lpstr>
      <vt:lpstr>Slide 39</vt:lpstr>
      <vt:lpstr>Diagnosing Schizophrenia</vt:lpstr>
      <vt:lpstr>Bipolar Disorder</vt:lpstr>
      <vt:lpstr>Slide 42</vt:lpstr>
      <vt:lpstr>The jigsaw – you, your client and the system  </vt:lpstr>
      <vt:lpstr>Crisis Intervention</vt:lpstr>
      <vt:lpstr>Relating to a person who is experiencing a crisis </vt:lpstr>
      <vt:lpstr>Slide 46</vt:lpstr>
      <vt:lpstr>Slide 47</vt:lpstr>
      <vt:lpstr>What to do for someone experiencing depression and suicidal thoughts</vt:lpstr>
      <vt:lpstr>Risk Assessment</vt:lpstr>
      <vt:lpstr>Slide 50</vt:lpstr>
      <vt:lpstr>The two most important risk factors to look for are: </vt:lpstr>
      <vt:lpstr>The presence of Warning Signs </vt:lpstr>
      <vt:lpstr>Warning signs</vt:lpstr>
      <vt:lpstr>What to do immediately</vt:lpstr>
      <vt:lpstr>Slide 55</vt:lpstr>
      <vt:lpstr>Slide 56</vt:lpstr>
      <vt:lpstr>Slide 57</vt:lpstr>
      <vt:lpstr>The person who threatens or attempts suicide again and again…. And again </vt:lpstr>
      <vt:lpstr>Establishing Liaison with other Parties </vt:lpstr>
      <vt:lpstr>The Mental Health Sector  </vt:lpstr>
      <vt:lpstr>Slide 61</vt:lpstr>
      <vt:lpstr>Mental Health Professionals</vt:lpstr>
      <vt:lpstr>Slide 63</vt:lpstr>
      <vt:lpstr>Slide 64</vt:lpstr>
      <vt:lpstr>What if the person doesn’t want professional help?</vt:lpstr>
      <vt:lpstr>Psychiatric Treatment</vt:lpstr>
      <vt:lpstr>Stopping Medication  </vt:lpstr>
      <vt:lpstr>Cyclical nature of psychiatric disability </vt:lpstr>
      <vt:lpstr>Slide 69</vt:lpstr>
      <vt:lpstr>Slide 70</vt:lpstr>
      <vt:lpstr>Slide 71</vt:lpstr>
      <vt:lpstr>Slide 72</vt:lpstr>
      <vt:lpstr>Self –Care </vt:lpstr>
      <vt:lpstr>Discussion  Contact Details rebecca.turpin@edge.org.au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Mental Health First Aid</dc:title>
  <dc:creator>Bec</dc:creator>
  <cp:lastModifiedBy>tpaterson</cp:lastModifiedBy>
  <cp:revision>69</cp:revision>
  <dcterms:created xsi:type="dcterms:W3CDTF">2008-05-09T09:11:34Z</dcterms:created>
  <dcterms:modified xsi:type="dcterms:W3CDTF">2008-10-28T02:43:20Z</dcterms:modified>
</cp:coreProperties>
</file>