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notesSlides/notesSlide16.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slideLayouts/slideLayout10.xml" ContentType="application/vnd.openxmlformats-officedocument.presentationml.slideLayout+xml"/>
  <Default Extension="vml" ContentType="application/vnd.openxmlformats-officedocument.vmlDrawing"/>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Default Extension="bin" ContentType="application/vnd.openxmlformats-officedocument.oleObject"/>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Default Extension="emf" ContentType="image/x-emf"/>
  <Override PartName="/ppt/notesSlides/notesSlide17.xml" ContentType="application/vnd.openxmlformats-officedocument.presentationml.notesSlide+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notesSlides/notesSlide22.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24"/>
  </p:notesMasterIdLst>
  <p:handoutMasterIdLst>
    <p:handoutMasterId r:id="rId25"/>
  </p:handoutMasterIdLst>
  <p:sldIdLst>
    <p:sldId id="368" r:id="rId2"/>
    <p:sldId id="283" r:id="rId3"/>
    <p:sldId id="306" r:id="rId4"/>
    <p:sldId id="343" r:id="rId5"/>
    <p:sldId id="364" r:id="rId6"/>
    <p:sldId id="345" r:id="rId7"/>
    <p:sldId id="285" r:id="rId8"/>
    <p:sldId id="365" r:id="rId9"/>
    <p:sldId id="325" r:id="rId10"/>
    <p:sldId id="307" r:id="rId11"/>
    <p:sldId id="366" r:id="rId12"/>
    <p:sldId id="324" r:id="rId13"/>
    <p:sldId id="348" r:id="rId14"/>
    <p:sldId id="370" r:id="rId15"/>
    <p:sldId id="371" r:id="rId16"/>
    <p:sldId id="372" r:id="rId17"/>
    <p:sldId id="376" r:id="rId18"/>
    <p:sldId id="373" r:id="rId19"/>
    <p:sldId id="374" r:id="rId20"/>
    <p:sldId id="381" r:id="rId21"/>
    <p:sldId id="382" r:id="rId22"/>
    <p:sldId id="337" r:id="rId23"/>
  </p:sldIdLst>
  <p:sldSz cx="9144000" cy="6858000" type="screen4x3"/>
  <p:notesSz cx="7010400" cy="9296400"/>
  <p:defaultTextStyle>
    <a:defPPr>
      <a:defRPr lang="en-US"/>
    </a:defPPr>
    <a:lvl1pPr algn="l" rtl="0" eaLnBrk="0" fontAlgn="base" hangingPunct="0">
      <a:spcBef>
        <a:spcPct val="0"/>
      </a:spcBef>
      <a:spcAft>
        <a:spcPct val="0"/>
      </a:spcAft>
      <a:defRPr sz="2400" kern="1200">
        <a:solidFill>
          <a:schemeClr val="tx1"/>
        </a:solidFill>
        <a:latin typeface="Lucida Sans" pitchFamily="34" charset="0"/>
        <a:ea typeface="ＭＳ Ｐゴシック" pitchFamily="-112" charset="-128"/>
        <a:cs typeface="+mn-cs"/>
      </a:defRPr>
    </a:lvl1pPr>
    <a:lvl2pPr marL="457200" algn="l" rtl="0" eaLnBrk="0" fontAlgn="base" hangingPunct="0">
      <a:spcBef>
        <a:spcPct val="0"/>
      </a:spcBef>
      <a:spcAft>
        <a:spcPct val="0"/>
      </a:spcAft>
      <a:defRPr sz="2400" kern="1200">
        <a:solidFill>
          <a:schemeClr val="tx1"/>
        </a:solidFill>
        <a:latin typeface="Lucida Sans" pitchFamily="34" charset="0"/>
        <a:ea typeface="ＭＳ Ｐゴシック" pitchFamily="-112" charset="-128"/>
        <a:cs typeface="+mn-cs"/>
      </a:defRPr>
    </a:lvl2pPr>
    <a:lvl3pPr marL="914400" algn="l" rtl="0" eaLnBrk="0" fontAlgn="base" hangingPunct="0">
      <a:spcBef>
        <a:spcPct val="0"/>
      </a:spcBef>
      <a:spcAft>
        <a:spcPct val="0"/>
      </a:spcAft>
      <a:defRPr sz="2400" kern="1200">
        <a:solidFill>
          <a:schemeClr val="tx1"/>
        </a:solidFill>
        <a:latin typeface="Lucida Sans" pitchFamily="34" charset="0"/>
        <a:ea typeface="ＭＳ Ｐゴシック" pitchFamily="-112" charset="-128"/>
        <a:cs typeface="+mn-cs"/>
      </a:defRPr>
    </a:lvl3pPr>
    <a:lvl4pPr marL="1371600" algn="l" rtl="0" eaLnBrk="0" fontAlgn="base" hangingPunct="0">
      <a:spcBef>
        <a:spcPct val="0"/>
      </a:spcBef>
      <a:spcAft>
        <a:spcPct val="0"/>
      </a:spcAft>
      <a:defRPr sz="2400" kern="1200">
        <a:solidFill>
          <a:schemeClr val="tx1"/>
        </a:solidFill>
        <a:latin typeface="Lucida Sans" pitchFamily="34" charset="0"/>
        <a:ea typeface="ＭＳ Ｐゴシック" pitchFamily="-112" charset="-128"/>
        <a:cs typeface="+mn-cs"/>
      </a:defRPr>
    </a:lvl4pPr>
    <a:lvl5pPr marL="1828800" algn="l" rtl="0" eaLnBrk="0" fontAlgn="base" hangingPunct="0">
      <a:spcBef>
        <a:spcPct val="0"/>
      </a:spcBef>
      <a:spcAft>
        <a:spcPct val="0"/>
      </a:spcAft>
      <a:defRPr sz="2400" kern="1200">
        <a:solidFill>
          <a:schemeClr val="tx1"/>
        </a:solidFill>
        <a:latin typeface="Lucida Sans" pitchFamily="34" charset="0"/>
        <a:ea typeface="ＭＳ Ｐゴシック" pitchFamily="-112" charset="-128"/>
        <a:cs typeface="+mn-cs"/>
      </a:defRPr>
    </a:lvl5pPr>
    <a:lvl6pPr marL="2286000" algn="l" defTabSz="914400" rtl="0" eaLnBrk="1" latinLnBrk="0" hangingPunct="1">
      <a:defRPr sz="2400" kern="1200">
        <a:solidFill>
          <a:schemeClr val="tx1"/>
        </a:solidFill>
        <a:latin typeface="Lucida Sans" pitchFamily="34" charset="0"/>
        <a:ea typeface="ＭＳ Ｐゴシック" pitchFamily="-112" charset="-128"/>
        <a:cs typeface="+mn-cs"/>
      </a:defRPr>
    </a:lvl6pPr>
    <a:lvl7pPr marL="2743200" algn="l" defTabSz="914400" rtl="0" eaLnBrk="1" latinLnBrk="0" hangingPunct="1">
      <a:defRPr sz="2400" kern="1200">
        <a:solidFill>
          <a:schemeClr val="tx1"/>
        </a:solidFill>
        <a:latin typeface="Lucida Sans" pitchFamily="34" charset="0"/>
        <a:ea typeface="ＭＳ Ｐゴシック" pitchFamily="-112" charset="-128"/>
        <a:cs typeface="+mn-cs"/>
      </a:defRPr>
    </a:lvl7pPr>
    <a:lvl8pPr marL="3200400" algn="l" defTabSz="914400" rtl="0" eaLnBrk="1" latinLnBrk="0" hangingPunct="1">
      <a:defRPr sz="2400" kern="1200">
        <a:solidFill>
          <a:schemeClr val="tx1"/>
        </a:solidFill>
        <a:latin typeface="Lucida Sans" pitchFamily="34" charset="0"/>
        <a:ea typeface="ＭＳ Ｐゴシック" pitchFamily="-112" charset="-128"/>
        <a:cs typeface="+mn-cs"/>
      </a:defRPr>
    </a:lvl8pPr>
    <a:lvl9pPr marL="3657600" algn="l" defTabSz="914400" rtl="0" eaLnBrk="1" latinLnBrk="0" hangingPunct="1">
      <a:defRPr sz="2400" kern="1200">
        <a:solidFill>
          <a:schemeClr val="tx1"/>
        </a:solidFill>
        <a:latin typeface="Lucida Sans" pitchFamily="34" charset="0"/>
        <a:ea typeface="ＭＳ Ｐゴシック" pitchFamily="-112"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9933"/>
    <a:srgbClr val="000066"/>
    <a:srgbClr val="141549"/>
    <a:srgbClr val="CA5421"/>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9352" autoAdjust="0"/>
    <p:restoredTop sz="72432" autoAdjust="0"/>
  </p:normalViewPr>
  <p:slideViewPr>
    <p:cSldViewPr>
      <p:cViewPr>
        <p:scale>
          <a:sx n="50" d="100"/>
          <a:sy n="50" d="100"/>
        </p:scale>
        <p:origin x="-252" y="-7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5256"/>
    </p:cViewPr>
  </p:sorterViewPr>
  <p:notesViewPr>
    <p:cSldViewPr>
      <p:cViewPr>
        <p:scale>
          <a:sx n="100" d="100"/>
          <a:sy n="100" d="100"/>
        </p:scale>
        <p:origin x="-864" y="216"/>
      </p:cViewPr>
      <p:guideLst>
        <p:guide orient="horz" pos="2928"/>
        <p:guide pos="2208"/>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3.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37570" name="Rectangle 2"/>
          <p:cNvSpPr>
            <a:spLocks noGrp="1" noChangeArrowheads="1"/>
          </p:cNvSpPr>
          <p:nvPr>
            <p:ph type="hdr" sz="quarter"/>
          </p:nvPr>
        </p:nvSpPr>
        <p:spPr bwMode="auto">
          <a:xfrm>
            <a:off x="0" y="0"/>
            <a:ext cx="3038475" cy="465138"/>
          </a:xfrm>
          <a:prstGeom prst="rect">
            <a:avLst/>
          </a:prstGeom>
          <a:noFill/>
          <a:ln w="9525">
            <a:noFill/>
            <a:miter lim="800000"/>
            <a:headEnd/>
            <a:tailEnd/>
          </a:ln>
          <a:effectLst/>
        </p:spPr>
        <p:txBody>
          <a:bodyPr vert="horz" wrap="square" lIns="93177" tIns="46589" rIns="93177" bIns="46589" numCol="1" anchor="t" anchorCtr="0" compatLnSpc="1">
            <a:prstTxWarp prst="textNoShape">
              <a:avLst/>
            </a:prstTxWarp>
          </a:bodyPr>
          <a:lstStyle>
            <a:lvl1pPr defTabSz="931863">
              <a:defRPr sz="1200">
                <a:latin typeface="Arial" charset="0"/>
              </a:defRPr>
            </a:lvl1pPr>
          </a:lstStyle>
          <a:p>
            <a:endParaRPr lang="en-US"/>
          </a:p>
        </p:txBody>
      </p:sp>
      <p:sp>
        <p:nvSpPr>
          <p:cNvPr id="237571" name="Rectangle 3"/>
          <p:cNvSpPr>
            <a:spLocks noGrp="1" noChangeArrowheads="1"/>
          </p:cNvSpPr>
          <p:nvPr>
            <p:ph type="dt" sz="quarter" idx="1"/>
          </p:nvPr>
        </p:nvSpPr>
        <p:spPr bwMode="auto">
          <a:xfrm>
            <a:off x="3970338" y="0"/>
            <a:ext cx="3038475" cy="465138"/>
          </a:xfrm>
          <a:prstGeom prst="rect">
            <a:avLst/>
          </a:prstGeom>
          <a:noFill/>
          <a:ln w="9525">
            <a:noFill/>
            <a:miter lim="800000"/>
            <a:headEnd/>
            <a:tailEnd/>
          </a:ln>
          <a:effectLst/>
        </p:spPr>
        <p:txBody>
          <a:bodyPr vert="horz" wrap="square" lIns="93177" tIns="46589" rIns="93177" bIns="46589" numCol="1" anchor="t" anchorCtr="0" compatLnSpc="1">
            <a:prstTxWarp prst="textNoShape">
              <a:avLst/>
            </a:prstTxWarp>
          </a:bodyPr>
          <a:lstStyle>
            <a:lvl1pPr algn="r" defTabSz="931863">
              <a:defRPr sz="1200">
                <a:latin typeface="Arial" charset="0"/>
              </a:defRPr>
            </a:lvl1pPr>
          </a:lstStyle>
          <a:p>
            <a:endParaRPr lang="en-US"/>
          </a:p>
        </p:txBody>
      </p:sp>
      <p:sp>
        <p:nvSpPr>
          <p:cNvPr id="237572" name="Rectangle 4"/>
          <p:cNvSpPr>
            <a:spLocks noGrp="1" noChangeArrowheads="1"/>
          </p:cNvSpPr>
          <p:nvPr>
            <p:ph type="ftr" sz="quarter" idx="2"/>
          </p:nvPr>
        </p:nvSpPr>
        <p:spPr bwMode="auto">
          <a:xfrm>
            <a:off x="0" y="8829675"/>
            <a:ext cx="3038475" cy="465138"/>
          </a:xfrm>
          <a:prstGeom prst="rect">
            <a:avLst/>
          </a:prstGeom>
          <a:noFill/>
          <a:ln w="9525">
            <a:noFill/>
            <a:miter lim="800000"/>
            <a:headEnd/>
            <a:tailEnd/>
          </a:ln>
          <a:effectLst/>
        </p:spPr>
        <p:txBody>
          <a:bodyPr vert="horz" wrap="square" lIns="93177" tIns="46589" rIns="93177" bIns="46589" numCol="1" anchor="b" anchorCtr="0" compatLnSpc="1">
            <a:prstTxWarp prst="textNoShape">
              <a:avLst/>
            </a:prstTxWarp>
          </a:bodyPr>
          <a:lstStyle>
            <a:lvl1pPr defTabSz="931863">
              <a:defRPr sz="1200">
                <a:latin typeface="Arial" charset="0"/>
              </a:defRPr>
            </a:lvl1pPr>
          </a:lstStyle>
          <a:p>
            <a:endParaRPr lang="en-US"/>
          </a:p>
        </p:txBody>
      </p:sp>
      <p:sp>
        <p:nvSpPr>
          <p:cNvPr id="237573" name="Rectangle 5"/>
          <p:cNvSpPr>
            <a:spLocks noGrp="1" noChangeArrowheads="1"/>
          </p:cNvSpPr>
          <p:nvPr>
            <p:ph type="sldNum" sz="quarter" idx="3"/>
          </p:nvPr>
        </p:nvSpPr>
        <p:spPr bwMode="auto">
          <a:xfrm>
            <a:off x="3970338" y="8829675"/>
            <a:ext cx="3038475" cy="465138"/>
          </a:xfrm>
          <a:prstGeom prst="rect">
            <a:avLst/>
          </a:prstGeom>
          <a:noFill/>
          <a:ln w="9525">
            <a:noFill/>
            <a:miter lim="800000"/>
            <a:headEnd/>
            <a:tailEnd/>
          </a:ln>
          <a:effectLst/>
        </p:spPr>
        <p:txBody>
          <a:bodyPr vert="horz" wrap="square" lIns="93177" tIns="46589" rIns="93177" bIns="46589" numCol="1" anchor="b" anchorCtr="0" compatLnSpc="1">
            <a:prstTxWarp prst="textNoShape">
              <a:avLst/>
            </a:prstTxWarp>
          </a:bodyPr>
          <a:lstStyle>
            <a:lvl1pPr algn="r" defTabSz="931863">
              <a:defRPr sz="1200">
                <a:latin typeface="Arial" charset="0"/>
              </a:defRPr>
            </a:lvl1pPr>
          </a:lstStyle>
          <a:p>
            <a:fld id="{0AE050E6-4BFD-437E-867C-830D9A8906F9}" type="slidenum">
              <a:rPr lang="en-US"/>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0" y="0"/>
            <a:ext cx="3038475" cy="465138"/>
          </a:xfrm>
          <a:prstGeom prst="rect">
            <a:avLst/>
          </a:prstGeom>
          <a:noFill/>
          <a:ln w="9525">
            <a:noFill/>
            <a:miter lim="800000"/>
            <a:headEnd/>
            <a:tailEnd/>
          </a:ln>
        </p:spPr>
        <p:txBody>
          <a:bodyPr vert="horz" wrap="square" lIns="93177" tIns="46589" rIns="93177" bIns="46589" numCol="1" anchor="t" anchorCtr="0" compatLnSpc="1">
            <a:prstTxWarp prst="textNoShape">
              <a:avLst/>
            </a:prstTxWarp>
          </a:bodyPr>
          <a:lstStyle>
            <a:lvl1pPr defTabSz="931863">
              <a:defRPr sz="1200">
                <a:latin typeface="Arial" charset="0"/>
              </a:defRPr>
            </a:lvl1pPr>
          </a:lstStyle>
          <a:p>
            <a:endParaRPr lang="en-US"/>
          </a:p>
        </p:txBody>
      </p:sp>
      <p:sp>
        <p:nvSpPr>
          <p:cNvPr id="4099" name="Rectangle 3"/>
          <p:cNvSpPr>
            <a:spLocks noGrp="1" noChangeArrowheads="1"/>
          </p:cNvSpPr>
          <p:nvPr>
            <p:ph type="dt" idx="1"/>
          </p:nvPr>
        </p:nvSpPr>
        <p:spPr bwMode="auto">
          <a:xfrm>
            <a:off x="3971925" y="0"/>
            <a:ext cx="3038475" cy="465138"/>
          </a:xfrm>
          <a:prstGeom prst="rect">
            <a:avLst/>
          </a:prstGeom>
          <a:noFill/>
          <a:ln w="9525">
            <a:noFill/>
            <a:miter lim="800000"/>
            <a:headEnd/>
            <a:tailEnd/>
          </a:ln>
        </p:spPr>
        <p:txBody>
          <a:bodyPr vert="horz" wrap="square" lIns="93177" tIns="46589" rIns="93177" bIns="46589" numCol="1" anchor="t" anchorCtr="0" compatLnSpc="1">
            <a:prstTxWarp prst="textNoShape">
              <a:avLst/>
            </a:prstTxWarp>
          </a:bodyPr>
          <a:lstStyle>
            <a:lvl1pPr algn="r" defTabSz="931863">
              <a:defRPr sz="1200">
                <a:latin typeface="Arial" charset="0"/>
              </a:defRPr>
            </a:lvl1pPr>
          </a:lstStyle>
          <a:p>
            <a:endParaRPr lang="en-US"/>
          </a:p>
        </p:txBody>
      </p:sp>
      <p:sp>
        <p:nvSpPr>
          <p:cNvPr id="4100" name="Rectangle 4"/>
          <p:cNvSpPr>
            <a:spLocks noChangeArrowheads="1" noTextEdit="1"/>
          </p:cNvSpPr>
          <p:nvPr>
            <p:ph type="sldImg" idx="2"/>
          </p:nvPr>
        </p:nvSpPr>
        <p:spPr bwMode="auto">
          <a:xfrm>
            <a:off x="1181100" y="696913"/>
            <a:ext cx="4648200" cy="3486150"/>
          </a:xfrm>
          <a:prstGeom prst="rect">
            <a:avLst/>
          </a:prstGeom>
          <a:noFill/>
          <a:ln w="9525">
            <a:solidFill>
              <a:srgbClr val="000000"/>
            </a:solidFill>
            <a:miter lim="800000"/>
            <a:headEnd/>
            <a:tailEnd/>
          </a:ln>
          <a:effectLst/>
        </p:spPr>
      </p:sp>
      <p:sp>
        <p:nvSpPr>
          <p:cNvPr id="4101" name="Rectangle 5"/>
          <p:cNvSpPr>
            <a:spLocks noGrp="1" noChangeArrowheads="1"/>
          </p:cNvSpPr>
          <p:nvPr>
            <p:ph type="body" sz="quarter" idx="3"/>
          </p:nvPr>
        </p:nvSpPr>
        <p:spPr bwMode="auto">
          <a:xfrm>
            <a:off x="935038" y="4416425"/>
            <a:ext cx="5140325" cy="4183063"/>
          </a:xfrm>
          <a:prstGeom prst="rect">
            <a:avLst/>
          </a:prstGeom>
          <a:noFill/>
          <a:ln w="9525">
            <a:noFill/>
            <a:miter lim="800000"/>
            <a:headEnd/>
            <a:tailEnd/>
          </a:ln>
        </p:spPr>
        <p:txBody>
          <a:bodyPr vert="horz" wrap="square" lIns="93177" tIns="46589" rIns="93177" bIns="46589"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102" name="Rectangle 6"/>
          <p:cNvSpPr>
            <a:spLocks noGrp="1" noChangeArrowheads="1"/>
          </p:cNvSpPr>
          <p:nvPr>
            <p:ph type="ftr" sz="quarter" idx="4"/>
          </p:nvPr>
        </p:nvSpPr>
        <p:spPr bwMode="auto">
          <a:xfrm>
            <a:off x="0" y="8831263"/>
            <a:ext cx="3038475" cy="465137"/>
          </a:xfrm>
          <a:prstGeom prst="rect">
            <a:avLst/>
          </a:prstGeom>
          <a:noFill/>
          <a:ln w="9525">
            <a:noFill/>
            <a:miter lim="800000"/>
            <a:headEnd/>
            <a:tailEnd/>
          </a:ln>
        </p:spPr>
        <p:txBody>
          <a:bodyPr vert="horz" wrap="square" lIns="93177" tIns="46589" rIns="93177" bIns="46589" numCol="1" anchor="b" anchorCtr="0" compatLnSpc="1">
            <a:prstTxWarp prst="textNoShape">
              <a:avLst/>
            </a:prstTxWarp>
          </a:bodyPr>
          <a:lstStyle>
            <a:lvl1pPr defTabSz="931863">
              <a:defRPr sz="1200">
                <a:latin typeface="Arial" charset="0"/>
              </a:defRPr>
            </a:lvl1pPr>
          </a:lstStyle>
          <a:p>
            <a:endParaRPr lang="en-US"/>
          </a:p>
        </p:txBody>
      </p:sp>
      <p:sp>
        <p:nvSpPr>
          <p:cNvPr id="4103" name="Rectangle 7"/>
          <p:cNvSpPr>
            <a:spLocks noGrp="1" noChangeArrowheads="1"/>
          </p:cNvSpPr>
          <p:nvPr>
            <p:ph type="sldNum" sz="quarter" idx="5"/>
          </p:nvPr>
        </p:nvSpPr>
        <p:spPr bwMode="auto">
          <a:xfrm>
            <a:off x="3971925" y="8831263"/>
            <a:ext cx="3038475" cy="465137"/>
          </a:xfrm>
          <a:prstGeom prst="rect">
            <a:avLst/>
          </a:prstGeom>
          <a:noFill/>
          <a:ln w="9525">
            <a:noFill/>
            <a:miter lim="800000"/>
            <a:headEnd/>
            <a:tailEnd/>
          </a:ln>
        </p:spPr>
        <p:txBody>
          <a:bodyPr vert="horz" wrap="square" lIns="93177" tIns="46589" rIns="93177" bIns="46589" numCol="1" anchor="b" anchorCtr="0" compatLnSpc="1">
            <a:prstTxWarp prst="textNoShape">
              <a:avLst/>
            </a:prstTxWarp>
          </a:bodyPr>
          <a:lstStyle>
            <a:lvl1pPr algn="r" defTabSz="931863">
              <a:defRPr sz="1200">
                <a:latin typeface="Arial" charset="0"/>
              </a:defRPr>
            </a:lvl1pPr>
          </a:lstStyle>
          <a:p>
            <a:fld id="{5E220449-8970-433B-8138-A88B7575C81D}" type="slidenum">
              <a:rPr lang="en-US"/>
              <a:pPr/>
              <a:t>‹#›</a:t>
            </a:fld>
            <a:endParaRPr 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ＭＳ Ｐゴシック" pitchFamily="-112" charset="-128"/>
        <a:cs typeface="+mn-cs"/>
      </a:defRPr>
    </a:lvl1pPr>
    <a:lvl2pPr marL="457200" algn="l" rtl="0" fontAlgn="base">
      <a:spcBef>
        <a:spcPct val="30000"/>
      </a:spcBef>
      <a:spcAft>
        <a:spcPct val="0"/>
      </a:spcAft>
      <a:defRPr sz="1200" kern="1200">
        <a:solidFill>
          <a:schemeClr val="tx1"/>
        </a:solidFill>
        <a:latin typeface="Arial" charset="0"/>
        <a:ea typeface="ＭＳ Ｐゴシック" pitchFamily="-112" charset="-128"/>
        <a:cs typeface="+mn-cs"/>
      </a:defRPr>
    </a:lvl2pPr>
    <a:lvl3pPr marL="914400" algn="l" rtl="0" fontAlgn="base">
      <a:spcBef>
        <a:spcPct val="30000"/>
      </a:spcBef>
      <a:spcAft>
        <a:spcPct val="0"/>
      </a:spcAft>
      <a:defRPr sz="1200" kern="1200">
        <a:solidFill>
          <a:schemeClr val="tx1"/>
        </a:solidFill>
        <a:latin typeface="Arial" charset="0"/>
        <a:ea typeface="ＭＳ Ｐゴシック" pitchFamily="-112" charset="-128"/>
        <a:cs typeface="+mn-cs"/>
      </a:defRPr>
    </a:lvl3pPr>
    <a:lvl4pPr marL="1371600" algn="l" rtl="0" fontAlgn="base">
      <a:spcBef>
        <a:spcPct val="30000"/>
      </a:spcBef>
      <a:spcAft>
        <a:spcPct val="0"/>
      </a:spcAft>
      <a:defRPr sz="1200" kern="1200">
        <a:solidFill>
          <a:schemeClr val="tx1"/>
        </a:solidFill>
        <a:latin typeface="Arial" charset="0"/>
        <a:ea typeface="ＭＳ Ｐゴシック" pitchFamily="-112" charset="-128"/>
        <a:cs typeface="+mn-cs"/>
      </a:defRPr>
    </a:lvl4pPr>
    <a:lvl5pPr marL="1828800" algn="l" rtl="0" fontAlgn="base">
      <a:spcBef>
        <a:spcPct val="30000"/>
      </a:spcBef>
      <a:spcAft>
        <a:spcPct val="0"/>
      </a:spcAft>
      <a:defRPr sz="1200" kern="1200">
        <a:solidFill>
          <a:schemeClr val="tx1"/>
        </a:solidFill>
        <a:latin typeface="Arial" charset="0"/>
        <a:ea typeface="ＭＳ Ｐゴシック" pitchFamily="-112"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2C83772-500A-4DF9-97E9-5545EC6565E7}" type="slidenum">
              <a:rPr lang="en-US"/>
              <a:pPr/>
              <a:t>1</a:t>
            </a:fld>
            <a:endParaRPr lang="en-US"/>
          </a:p>
        </p:txBody>
      </p:sp>
      <p:sp>
        <p:nvSpPr>
          <p:cNvPr id="354306" name="Rectangle 2"/>
          <p:cNvSpPr>
            <a:spLocks noChangeArrowheads="1" noTextEdit="1"/>
          </p:cNvSpPr>
          <p:nvPr>
            <p:ph type="sldImg"/>
          </p:nvPr>
        </p:nvSpPr>
        <p:spPr>
          <a:ln/>
        </p:spPr>
      </p:sp>
      <p:sp>
        <p:nvSpPr>
          <p:cNvPr id="354307" name="Rectangle 3"/>
          <p:cNvSpPr>
            <a:spLocks noGrp="1" noChangeArrowheads="1"/>
          </p:cNvSpPr>
          <p:nvPr>
            <p:ph type="body" idx="1"/>
          </p:nvPr>
        </p:nvSpPr>
        <p:spPr>
          <a:xfrm>
            <a:off x="935038" y="4416425"/>
            <a:ext cx="5140325" cy="4697413"/>
          </a:xfrm>
        </p:spPr>
        <p:txBody>
          <a:bodyPr/>
          <a:lstStyle/>
          <a:p>
            <a:r>
              <a:rPr lang="en-AU"/>
              <a:t>Consider from many angles,</a:t>
            </a:r>
          </a:p>
          <a:p>
            <a:r>
              <a:rPr lang="en-AU"/>
              <a:t>Other staff at the agency where you work</a:t>
            </a:r>
          </a:p>
          <a:p>
            <a:r>
              <a:rPr lang="en-AU"/>
              <a:t>The clients you work with</a:t>
            </a:r>
          </a:p>
          <a:p>
            <a:r>
              <a:rPr lang="en-AU"/>
              <a:t>Your own family/friends!</a:t>
            </a: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B831B72-A7FA-4F21-9E81-DA4765BBF8F3}" type="slidenum">
              <a:rPr lang="en-US"/>
              <a:pPr/>
              <a:t>10</a:t>
            </a:fld>
            <a:endParaRPr lang="en-US"/>
          </a:p>
        </p:txBody>
      </p:sp>
      <p:sp>
        <p:nvSpPr>
          <p:cNvPr id="218114" name="Rectangle 2"/>
          <p:cNvSpPr>
            <a:spLocks noChangeArrowheads="1" noTextEdit="1"/>
          </p:cNvSpPr>
          <p:nvPr>
            <p:ph type="sldImg"/>
          </p:nvPr>
        </p:nvSpPr>
        <p:spPr>
          <a:ln/>
        </p:spPr>
      </p:sp>
      <p:sp>
        <p:nvSpPr>
          <p:cNvPr id="218115" name="Rectangle 3"/>
          <p:cNvSpPr>
            <a:spLocks noGrp="1" noChangeArrowheads="1"/>
          </p:cNvSpPr>
          <p:nvPr>
            <p:ph type="body" idx="1"/>
          </p:nvPr>
        </p:nvSpPr>
        <p:spPr>
          <a:xfrm>
            <a:off x="701675" y="4416425"/>
            <a:ext cx="5607050" cy="4183063"/>
          </a:xfrm>
        </p:spPr>
        <p:txBody>
          <a:bodyPr/>
          <a:lstStyle/>
          <a:p>
            <a:pPr>
              <a:buFontTx/>
              <a:buChar char="•"/>
            </a:pPr>
            <a:r>
              <a:rPr lang="en-US"/>
              <a:t>Research indicates – rather than making independent decisions based on core values they live in a culture encouraging them to embrace community values and to reach consensus</a:t>
            </a:r>
          </a:p>
          <a:p>
            <a:pPr>
              <a:buFontTx/>
              <a:buChar char="•"/>
            </a:pPr>
            <a:r>
              <a:rPr lang="en-US"/>
              <a:t>Completing education is a priority for 94% of this group – not much after that</a:t>
            </a:r>
          </a:p>
          <a:p>
            <a:pPr>
              <a:buFontTx/>
              <a:buChar char="•"/>
            </a:pPr>
            <a:r>
              <a:rPr lang="en-US"/>
              <a:t>(Aus Leadership Foundation)</a:t>
            </a:r>
          </a:p>
          <a:p>
            <a:pPr>
              <a:buFontTx/>
              <a:buChar char="•"/>
            </a:pPr>
            <a:r>
              <a:rPr lang="en-AU"/>
              <a:t>In 1995 there were 800 000 small businesses – in 05 1.3 million. 50 000 businesses owned and operated by under 25 – smart group, entrapeunerial.</a:t>
            </a:r>
          </a:p>
          <a:p>
            <a:pPr>
              <a:buFontTx/>
              <a:buChar char="•"/>
            </a:pPr>
            <a:r>
              <a:rPr lang="en-AU"/>
              <a:t>This trend will continue as according to research self employed and contractors is expected to comprise 60% of workers in next decade.</a:t>
            </a:r>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6634339-D8FA-47E8-B78A-A82E3BAAB91C}" type="slidenum">
              <a:rPr lang="en-US"/>
              <a:pPr/>
              <a:t>11</a:t>
            </a:fld>
            <a:endParaRPr lang="en-US"/>
          </a:p>
        </p:txBody>
      </p:sp>
      <p:sp>
        <p:nvSpPr>
          <p:cNvPr id="351234" name="Rectangle 2"/>
          <p:cNvSpPr>
            <a:spLocks noChangeArrowheads="1" noTextEdit="1"/>
          </p:cNvSpPr>
          <p:nvPr>
            <p:ph type="sldImg"/>
          </p:nvPr>
        </p:nvSpPr>
        <p:spPr>
          <a:ln/>
        </p:spPr>
      </p:sp>
      <p:sp>
        <p:nvSpPr>
          <p:cNvPr id="351235" name="Rectangle 3"/>
          <p:cNvSpPr>
            <a:spLocks noGrp="1" noChangeArrowheads="1"/>
          </p:cNvSpPr>
          <p:nvPr>
            <p:ph type="body" idx="1"/>
          </p:nvPr>
        </p:nvSpPr>
        <p:spPr/>
        <p:txBody>
          <a:bodyPr/>
          <a:lstStyle/>
          <a:p>
            <a:pPr>
              <a:buFontTx/>
              <a:buChar char="•"/>
            </a:pPr>
            <a:r>
              <a:rPr lang="en-US"/>
              <a:t>75% of today’s 18-35 year olds work full time or part time</a:t>
            </a:r>
          </a:p>
          <a:p>
            <a:pPr>
              <a:buFontTx/>
              <a:buChar char="•"/>
            </a:pPr>
            <a:r>
              <a:rPr lang="en-US"/>
              <a:t>Half of those people have changed employees at least once in the last 3 years. (Curtin Uni study)</a:t>
            </a: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1151C83-23C8-4E2A-B281-A54512FD2B34}" type="slidenum">
              <a:rPr lang="en-US"/>
              <a:pPr/>
              <a:t>12</a:t>
            </a:fld>
            <a:endParaRPr lang="en-US"/>
          </a:p>
        </p:txBody>
      </p:sp>
      <p:sp>
        <p:nvSpPr>
          <p:cNvPr id="268290" name="Rectangle 2"/>
          <p:cNvSpPr>
            <a:spLocks noChangeArrowheads="1" noTextEdit="1"/>
          </p:cNvSpPr>
          <p:nvPr>
            <p:ph type="sldImg"/>
          </p:nvPr>
        </p:nvSpPr>
        <p:spPr>
          <a:ln/>
        </p:spPr>
      </p:sp>
      <p:sp>
        <p:nvSpPr>
          <p:cNvPr id="268291" name="Rectangle 3"/>
          <p:cNvSpPr>
            <a:spLocks noGrp="1" noChangeArrowheads="1"/>
          </p:cNvSpPr>
          <p:nvPr>
            <p:ph type="body" idx="1"/>
          </p:nvPr>
        </p:nvSpPr>
        <p:spPr/>
        <p:txBody>
          <a:bodyPr/>
          <a:lstStyle/>
          <a:p>
            <a:pPr marL="228600" indent="-228600"/>
            <a:r>
              <a:rPr lang="en-AU" u="sng"/>
              <a:t>GROUP DISCUSSION QUESTION</a:t>
            </a:r>
            <a:endParaRPr lang="en-AU"/>
          </a:p>
          <a:p>
            <a:pPr marL="228600" indent="-228600">
              <a:buFontTx/>
              <a:buAutoNum type="arabicPeriod"/>
            </a:pPr>
            <a:r>
              <a:rPr lang="en-US"/>
              <a:t>After discussing the different aspects / characteristics of the generations let’s look at what these groups can bring to different industries</a:t>
            </a:r>
          </a:p>
          <a:p>
            <a:pPr marL="228600" indent="-228600">
              <a:buFontTx/>
              <a:buAutoNum type="arabicPeriod"/>
            </a:pPr>
            <a:r>
              <a:rPr lang="en-US"/>
              <a:t>In small groups please discuss / write down what strengths and possible weaknesses people from the different generations potentially bring to the industry / work place.</a:t>
            </a:r>
          </a:p>
          <a:p>
            <a:pPr marL="228600" indent="-228600"/>
            <a:r>
              <a:rPr lang="en-AU" b="1"/>
              <a:t>Consider commonalities</a:t>
            </a:r>
          </a:p>
          <a:p>
            <a:pPr marL="228600" indent="-228600">
              <a:buClr>
                <a:srgbClr val="FF9933"/>
              </a:buClr>
              <a:buFont typeface="Wingdings" pitchFamily="2" charset="2"/>
              <a:buNone/>
            </a:pPr>
            <a:r>
              <a:rPr lang="en-US">
                <a:latin typeface="Lucida Sans" pitchFamily="34" charset="0"/>
              </a:rPr>
              <a:t>Work/life balance</a:t>
            </a:r>
          </a:p>
          <a:p>
            <a:pPr marL="228600" indent="-228600">
              <a:buClr>
                <a:srgbClr val="FF9933"/>
              </a:buClr>
              <a:buFont typeface="Wingdings" pitchFamily="2" charset="2"/>
              <a:buNone/>
            </a:pPr>
            <a:r>
              <a:rPr lang="en-US">
                <a:latin typeface="Lucida Sans" pitchFamily="34" charset="0"/>
              </a:rPr>
              <a:t>Effective leadership</a:t>
            </a:r>
          </a:p>
          <a:p>
            <a:pPr marL="228600" indent="-228600">
              <a:buClr>
                <a:srgbClr val="FF9933"/>
              </a:buClr>
              <a:buFont typeface="Wingdings" pitchFamily="2" charset="2"/>
              <a:buNone/>
            </a:pPr>
            <a:r>
              <a:rPr lang="en-US">
                <a:latin typeface="Lucida Sans" pitchFamily="34" charset="0"/>
              </a:rPr>
              <a:t>Flexibility</a:t>
            </a:r>
          </a:p>
          <a:p>
            <a:pPr marL="228600" indent="-228600">
              <a:buClr>
                <a:srgbClr val="FF9933"/>
              </a:buClr>
              <a:buFont typeface="Wingdings" pitchFamily="2" charset="2"/>
              <a:buNone/>
            </a:pPr>
            <a:r>
              <a:rPr lang="en-US">
                <a:latin typeface="Lucida Sans" pitchFamily="34" charset="0"/>
              </a:rPr>
              <a:t>Appropriate renumeration</a:t>
            </a:r>
          </a:p>
          <a:p>
            <a:pPr marL="228600" indent="-228600">
              <a:buClr>
                <a:srgbClr val="FF9933"/>
              </a:buClr>
              <a:buFont typeface="Wingdings" pitchFamily="2" charset="2"/>
              <a:buNone/>
            </a:pPr>
            <a:r>
              <a:rPr lang="en-US">
                <a:latin typeface="Lucida Sans" pitchFamily="34" charset="0"/>
              </a:rPr>
              <a:t>Advancing skill set through training and development</a:t>
            </a:r>
          </a:p>
          <a:p>
            <a:pPr marL="228600" indent="-228600"/>
            <a:endParaRPr lang="en-US" b="1"/>
          </a:p>
          <a:p>
            <a:pPr marL="228600" indent="-228600"/>
            <a:endParaRPr lang="en-US" u="sng"/>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A727D90-99D3-4E89-BD50-DC8025CAD405}" type="slidenum">
              <a:rPr lang="en-US"/>
              <a:pPr/>
              <a:t>13</a:t>
            </a:fld>
            <a:endParaRPr lang="en-US"/>
          </a:p>
        </p:txBody>
      </p:sp>
      <p:sp>
        <p:nvSpPr>
          <p:cNvPr id="283650" name="Rectangle 2"/>
          <p:cNvSpPr>
            <a:spLocks noChangeArrowheads="1" noTextEdit="1"/>
          </p:cNvSpPr>
          <p:nvPr>
            <p:ph type="sldImg"/>
          </p:nvPr>
        </p:nvSpPr>
        <p:spPr>
          <a:ln/>
        </p:spPr>
      </p:sp>
      <p:sp>
        <p:nvSpPr>
          <p:cNvPr id="283651" name="Rectangle 3"/>
          <p:cNvSpPr>
            <a:spLocks noGrp="1" noChangeArrowheads="1"/>
          </p:cNvSpPr>
          <p:nvPr>
            <p:ph type="body" idx="1"/>
          </p:nvPr>
        </p:nvSpPr>
        <p:spPr/>
        <p:txBody>
          <a:bodyPr/>
          <a:lstStyle/>
          <a:p>
            <a:pPr>
              <a:buFontTx/>
              <a:buChar char="-"/>
            </a:pPr>
            <a:r>
              <a:rPr lang="en-US"/>
              <a:t>A large portion of Gen Y’s are earning more than $50 000</a:t>
            </a:r>
          </a:p>
          <a:p>
            <a:pPr>
              <a:buFontTx/>
              <a:buChar char="-"/>
            </a:pPr>
            <a:r>
              <a:rPr lang="en-US"/>
              <a:t>Increase in under 35’s seeking financial advice</a:t>
            </a:r>
          </a:p>
          <a:p>
            <a:pPr>
              <a:buFontTx/>
              <a:buChar char="-"/>
            </a:pPr>
            <a:r>
              <a:rPr lang="en-US"/>
              <a:t>Housing market will flatten – expectations will have to change – ie. Buying a house one year and selling it for double will no longer happen</a:t>
            </a:r>
          </a:p>
          <a:p>
            <a:pPr>
              <a:buFontTx/>
              <a:buChar char="-"/>
            </a:pPr>
            <a:r>
              <a:rPr lang="en-US"/>
              <a:t>(West Australian and HBF study)</a:t>
            </a:r>
          </a:p>
          <a:p>
            <a:pPr>
              <a:buFontTx/>
              <a:buChar char="-"/>
            </a:pPr>
            <a:r>
              <a:rPr lang="en-US"/>
              <a:t>Text messaging available to all but 74% of messages are sent by Gen Y – who have developed their own language</a:t>
            </a:r>
          </a:p>
          <a:p>
            <a:pPr>
              <a:buFontTx/>
              <a:buChar char="-"/>
            </a:pPr>
            <a:r>
              <a:rPr lang="en-US"/>
              <a:t>Baby boomers influenced by tv, rock and roll, the cold war, the vietnam war, the decimal currency.</a:t>
            </a:r>
          </a:p>
          <a:p>
            <a:pPr>
              <a:buFontTx/>
              <a:buChar char="-"/>
            </a:pPr>
            <a:r>
              <a:rPr lang="en-US"/>
              <a:t>Xer’s saw personal computers, aids, single parent families, multiculturalism, downsizing of companies</a:t>
            </a:r>
          </a:p>
          <a:p>
            <a:pPr>
              <a:buFontTx/>
              <a:buChar char="-"/>
            </a:pPr>
            <a:r>
              <a:rPr lang="en-US"/>
              <a:t>Y’s saw internet, cable tv, globalisation, september 11, environmentalism</a:t>
            </a:r>
          </a:p>
          <a:p>
            <a:pPr>
              <a:buFontTx/>
              <a:buChar char="-"/>
            </a:pPr>
            <a:r>
              <a:rPr lang="en-US"/>
              <a:t>Ancient saying: people resemble their times more than they resemble their parents</a:t>
            </a:r>
          </a:p>
          <a:p>
            <a:pPr>
              <a:buFontTx/>
              <a:buChar char="-"/>
            </a:pPr>
            <a:r>
              <a:rPr lang="en-AU"/>
              <a:t>Life experiences – disability- how they got it, when they got it, how they have adapted to it.</a:t>
            </a:r>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67E21A9-87DE-4849-A51F-92A9893094CD}" type="slidenum">
              <a:rPr lang="en-US"/>
              <a:pPr/>
              <a:t>14</a:t>
            </a:fld>
            <a:endParaRPr lang="en-US"/>
          </a:p>
        </p:txBody>
      </p:sp>
      <p:sp>
        <p:nvSpPr>
          <p:cNvPr id="358402" name="Rectangle 2"/>
          <p:cNvSpPr>
            <a:spLocks noChangeArrowheads="1" noTextEdit="1"/>
          </p:cNvSpPr>
          <p:nvPr>
            <p:ph type="sldImg"/>
          </p:nvPr>
        </p:nvSpPr>
        <p:spPr>
          <a:ln/>
        </p:spPr>
      </p:sp>
      <p:sp>
        <p:nvSpPr>
          <p:cNvPr id="358403" name="Rectangle 3"/>
          <p:cNvSpPr>
            <a:spLocks noGrp="1" noChangeArrowheads="1"/>
          </p:cNvSpPr>
          <p:nvPr>
            <p:ph type="body" idx="1"/>
          </p:nvPr>
        </p:nvSpPr>
        <p:spPr/>
        <p:txBody>
          <a:bodyPr/>
          <a:lstStyle/>
          <a:p>
            <a:endParaRPr lang="en-AU"/>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F85E8E6-6A20-4A6C-A5D5-CB00E81A43FD}" type="slidenum">
              <a:rPr lang="en-US"/>
              <a:pPr/>
              <a:t>15</a:t>
            </a:fld>
            <a:endParaRPr lang="en-US"/>
          </a:p>
        </p:txBody>
      </p:sp>
      <p:sp>
        <p:nvSpPr>
          <p:cNvPr id="360450" name="Rectangle 2"/>
          <p:cNvSpPr>
            <a:spLocks noChangeArrowheads="1" noTextEdit="1"/>
          </p:cNvSpPr>
          <p:nvPr>
            <p:ph type="sldImg"/>
          </p:nvPr>
        </p:nvSpPr>
        <p:spPr>
          <a:ln/>
        </p:spPr>
      </p:sp>
      <p:sp>
        <p:nvSpPr>
          <p:cNvPr id="360451" name="Rectangle 3"/>
          <p:cNvSpPr>
            <a:spLocks noGrp="1" noChangeArrowheads="1"/>
          </p:cNvSpPr>
          <p:nvPr>
            <p:ph type="body" idx="1"/>
          </p:nvPr>
        </p:nvSpPr>
        <p:spPr/>
        <p:txBody>
          <a:bodyPr/>
          <a:lstStyle/>
          <a:p>
            <a:endParaRPr lang="en-AU"/>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76EC5F4-7606-4F07-AAE6-1D85391CE9E3}" type="slidenum">
              <a:rPr lang="en-US"/>
              <a:pPr/>
              <a:t>16</a:t>
            </a:fld>
            <a:endParaRPr lang="en-US"/>
          </a:p>
        </p:txBody>
      </p:sp>
      <p:sp>
        <p:nvSpPr>
          <p:cNvPr id="362498" name="Rectangle 2"/>
          <p:cNvSpPr>
            <a:spLocks noChangeArrowheads="1" noTextEdit="1"/>
          </p:cNvSpPr>
          <p:nvPr>
            <p:ph type="sldImg"/>
          </p:nvPr>
        </p:nvSpPr>
        <p:spPr>
          <a:ln/>
        </p:spPr>
      </p:sp>
      <p:sp>
        <p:nvSpPr>
          <p:cNvPr id="362499" name="Rectangle 3"/>
          <p:cNvSpPr>
            <a:spLocks noGrp="1" noChangeArrowheads="1"/>
          </p:cNvSpPr>
          <p:nvPr>
            <p:ph type="body" idx="1"/>
          </p:nvPr>
        </p:nvSpPr>
        <p:spPr/>
        <p:txBody>
          <a:bodyPr/>
          <a:lstStyle/>
          <a:p>
            <a:pPr>
              <a:buFontTx/>
              <a:buChar char="•"/>
            </a:pPr>
            <a:r>
              <a:rPr lang="en-US"/>
              <a:t>Chalk and talk will not work</a:t>
            </a:r>
          </a:p>
          <a:p>
            <a:pPr>
              <a:buFontTx/>
              <a:buChar char="•"/>
            </a:pPr>
            <a:r>
              <a:rPr lang="en-US"/>
              <a:t>Raw is another type – they don’t want rehearsed talk or manufactured spiel. The more spontaneous and interactive, the less intimidated and more open they will be.</a:t>
            </a:r>
          </a:p>
          <a:p>
            <a:pPr>
              <a:buFontTx/>
              <a:buChar char="•"/>
            </a:pPr>
            <a:r>
              <a:rPr lang="en-AU"/>
              <a:t>Consider language – debate appropriate use – how much do we need to get on their level?</a:t>
            </a:r>
          </a:p>
          <a:p>
            <a:pPr>
              <a:buFontTx/>
              <a:buChar char="•"/>
            </a:pPr>
            <a:r>
              <a:rPr lang="en-AU" i="1"/>
              <a:t>Also consider disability type and manage appropriately – hearing impaired, physical disability, intellectual etc.</a:t>
            </a:r>
            <a:endParaRPr lang="en-US" i="1"/>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105F2DD-8256-4747-9480-7E905BE0C60A}" type="slidenum">
              <a:rPr lang="en-US"/>
              <a:pPr/>
              <a:t>17</a:t>
            </a:fld>
            <a:endParaRPr lang="en-US"/>
          </a:p>
        </p:txBody>
      </p:sp>
      <p:sp>
        <p:nvSpPr>
          <p:cNvPr id="370690" name="Rectangle 2"/>
          <p:cNvSpPr>
            <a:spLocks noChangeArrowheads="1" noTextEdit="1"/>
          </p:cNvSpPr>
          <p:nvPr>
            <p:ph type="sldImg"/>
          </p:nvPr>
        </p:nvSpPr>
        <p:spPr>
          <a:xfrm>
            <a:off x="1338263" y="815975"/>
            <a:ext cx="4330700" cy="3248025"/>
          </a:xfrm>
          <a:ln/>
        </p:spPr>
      </p:sp>
      <p:sp>
        <p:nvSpPr>
          <p:cNvPr id="370691" name="Rectangle 3"/>
          <p:cNvSpPr>
            <a:spLocks noGrp="1" noChangeArrowheads="1"/>
          </p:cNvSpPr>
          <p:nvPr>
            <p:ph type="body" idx="1"/>
          </p:nvPr>
        </p:nvSpPr>
        <p:spPr>
          <a:xfrm>
            <a:off x="935038" y="4419600"/>
            <a:ext cx="5138737" cy="3913188"/>
          </a:xfrm>
        </p:spPr>
        <p:txBody>
          <a:bodyPr/>
          <a:lstStyle/>
          <a:p>
            <a:r>
              <a:rPr lang="en-AU"/>
              <a:t>What are your barriers to giving effective feedback? – brainstorm individually then as group</a:t>
            </a:r>
          </a:p>
          <a:p>
            <a:endParaRPr lang="en-AU"/>
          </a:p>
          <a:p>
            <a:r>
              <a:rPr lang="en-AU"/>
              <a:t>Personal Bias  pg. 12</a:t>
            </a:r>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4AE679D-1570-4508-A826-C0070DEF10CE}" type="slidenum">
              <a:rPr lang="en-US"/>
              <a:pPr/>
              <a:t>18</a:t>
            </a:fld>
            <a:endParaRPr lang="en-US"/>
          </a:p>
        </p:txBody>
      </p:sp>
      <p:sp>
        <p:nvSpPr>
          <p:cNvPr id="364546" name="Rectangle 2"/>
          <p:cNvSpPr>
            <a:spLocks noRot="1" noChangeArrowheads="1" noTextEdit="1"/>
          </p:cNvSpPr>
          <p:nvPr>
            <p:ph type="sldImg"/>
          </p:nvPr>
        </p:nvSpPr>
        <p:spPr>
          <a:ln/>
        </p:spPr>
      </p:sp>
      <p:sp>
        <p:nvSpPr>
          <p:cNvPr id="364547" name="Rectangle 3"/>
          <p:cNvSpPr>
            <a:spLocks noGrp="1" noChangeArrowheads="1"/>
          </p:cNvSpPr>
          <p:nvPr>
            <p:ph type="body" idx="1"/>
          </p:nvPr>
        </p:nvSpPr>
        <p:spPr>
          <a:xfrm>
            <a:off x="701675" y="4416425"/>
            <a:ext cx="5607050" cy="4183063"/>
          </a:xfrm>
          <a:noFill/>
          <a:ln/>
        </p:spPr>
        <p:txBody>
          <a:bodyPr/>
          <a:lstStyle/>
          <a:p>
            <a:r>
              <a:rPr lang="en-AU"/>
              <a:t>Can be formal or informal</a:t>
            </a:r>
          </a:p>
          <a:p>
            <a:r>
              <a:rPr lang="en-AU"/>
              <a:t>Informal should happen all the time</a:t>
            </a: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DDD6952-A2FA-4E8C-AA76-D83DAF1C7F9C}" type="slidenum">
              <a:rPr lang="en-US"/>
              <a:pPr/>
              <a:t>19</a:t>
            </a:fld>
            <a:endParaRPr lang="en-US"/>
          </a:p>
        </p:txBody>
      </p:sp>
      <p:sp>
        <p:nvSpPr>
          <p:cNvPr id="366594" name="Rectangle 2"/>
          <p:cNvSpPr>
            <a:spLocks noChangeArrowheads="1" noTextEdit="1"/>
          </p:cNvSpPr>
          <p:nvPr>
            <p:ph type="sldImg"/>
          </p:nvPr>
        </p:nvSpPr>
        <p:spPr>
          <a:xfrm>
            <a:off x="1182688" y="698500"/>
            <a:ext cx="4646612" cy="3484563"/>
          </a:xfrm>
          <a:ln/>
        </p:spPr>
      </p:sp>
      <p:sp>
        <p:nvSpPr>
          <p:cNvPr id="366595" name="Rectangle 3"/>
          <p:cNvSpPr>
            <a:spLocks noChangeArrowheads="1"/>
          </p:cNvSpPr>
          <p:nvPr>
            <p:ph type="body" idx="1"/>
          </p:nvPr>
        </p:nvSpPr>
        <p:spPr>
          <a:xfrm>
            <a:off x="1168400" y="4570413"/>
            <a:ext cx="5140325" cy="4183062"/>
          </a:xfrm>
          <a:noFill/>
          <a:ln/>
        </p:spPr>
        <p:txBody>
          <a:bodyPr/>
          <a:lstStyle/>
          <a:p>
            <a:r>
              <a:rPr lang="en-AU"/>
              <a:t>Yvonne is not a very competent operator but actually believes she is doing a good job. She has recently called in sick following the Big Day Out. You go to talk to her.</a:t>
            </a:r>
            <a:endParaRPr lang="en-AU" sz="1000"/>
          </a:p>
          <a:p>
            <a:endParaRPr lang="en-AU" sz="1000"/>
          </a:p>
          <a:p>
            <a:r>
              <a:rPr lang="en-AU" sz="1000"/>
              <a:t>Adapted from: </a:t>
            </a:r>
            <a:r>
              <a:rPr lang="en-AU" sz="1000" i="1"/>
              <a:t>“Giving &amp; Receiving Criticism - Your Key to Interpersonal Success”</a:t>
            </a:r>
            <a:r>
              <a:rPr lang="en-AU" sz="1000"/>
              <a:t>,</a:t>
            </a:r>
          </a:p>
          <a:p>
            <a:r>
              <a:rPr lang="en-AU" sz="1000"/>
              <a:t>P. Hathaway - Crisp Publications (1990).</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B780169-A37B-4F26-A5C2-EE3411A47614}" type="slidenum">
              <a:rPr lang="en-US"/>
              <a:pPr/>
              <a:t>2</a:t>
            </a:fld>
            <a:endParaRPr lang="en-US"/>
          </a:p>
        </p:txBody>
      </p:sp>
      <p:sp>
        <p:nvSpPr>
          <p:cNvPr id="200706" name="Rectangle 2"/>
          <p:cNvSpPr>
            <a:spLocks noChangeArrowheads="1" noTextEdit="1"/>
          </p:cNvSpPr>
          <p:nvPr>
            <p:ph type="sldImg"/>
          </p:nvPr>
        </p:nvSpPr>
        <p:spPr>
          <a:ln/>
        </p:spPr>
      </p:sp>
      <p:sp>
        <p:nvSpPr>
          <p:cNvPr id="200707" name="Rectangle 3"/>
          <p:cNvSpPr>
            <a:spLocks noGrp="1" noChangeArrowheads="1"/>
          </p:cNvSpPr>
          <p:nvPr>
            <p:ph type="body" idx="1"/>
          </p:nvPr>
        </p:nvSpPr>
        <p:spPr/>
        <p:txBody>
          <a:bodyPr/>
          <a:lstStyle/>
          <a:p>
            <a:r>
              <a:rPr lang="en-AU"/>
              <a:t>Caution: stereotypes</a:t>
            </a:r>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105F5E9-D4AB-41EC-A5F2-94560AAA3236}" type="slidenum">
              <a:rPr lang="en-US"/>
              <a:pPr/>
              <a:t>20</a:t>
            </a:fld>
            <a:endParaRPr lang="en-US"/>
          </a:p>
        </p:txBody>
      </p:sp>
      <p:sp>
        <p:nvSpPr>
          <p:cNvPr id="378882" name="Rectangle 2"/>
          <p:cNvSpPr>
            <a:spLocks noChangeArrowheads="1" noTextEdit="1"/>
          </p:cNvSpPr>
          <p:nvPr>
            <p:ph type="sldImg"/>
          </p:nvPr>
        </p:nvSpPr>
        <p:spPr>
          <a:xfrm>
            <a:off x="1182688" y="696913"/>
            <a:ext cx="4648200" cy="3486150"/>
          </a:xfrm>
          <a:ln/>
        </p:spPr>
      </p:sp>
      <p:sp>
        <p:nvSpPr>
          <p:cNvPr id="378883" name="Rectangle 3"/>
          <p:cNvSpPr>
            <a:spLocks noGrp="1" noChangeArrowheads="1"/>
          </p:cNvSpPr>
          <p:nvPr>
            <p:ph type="body" idx="1"/>
          </p:nvPr>
        </p:nvSpPr>
        <p:spPr>
          <a:xfrm>
            <a:off x="933450" y="4418013"/>
            <a:ext cx="5143500" cy="4183062"/>
          </a:xfrm>
        </p:spPr>
        <p:txBody>
          <a:bodyPr lIns="92065" tIns="46032" rIns="92065" bIns="46032"/>
          <a:lstStyle/>
          <a:p>
            <a:pPr>
              <a:spcBef>
                <a:spcPct val="0"/>
              </a:spcBef>
            </a:pPr>
            <a:r>
              <a:rPr lang="en-AU"/>
              <a:t>Martin is an enthusiastic team member but often makes mistakes because he fails to pay attention to details. When you point this out to him, he gets abusive, points out how hard he works (which is true) and accuses you for attacking him for personal reasons.</a:t>
            </a:r>
            <a:endParaRPr lang="en-AU" sz="2400"/>
          </a:p>
          <a:p>
            <a:pPr>
              <a:spcBef>
                <a:spcPct val="0"/>
              </a:spcBef>
            </a:pPr>
            <a:endParaRPr lang="en-AU" sz="2400"/>
          </a:p>
          <a:p>
            <a:pPr>
              <a:spcBef>
                <a:spcPct val="0"/>
              </a:spcBef>
            </a:pPr>
            <a:endParaRPr lang="en-AU" sz="240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724439D-5C22-41BA-BC3B-2C6149B61FE2}" type="slidenum">
              <a:rPr lang="en-US"/>
              <a:pPr/>
              <a:t>21</a:t>
            </a:fld>
            <a:endParaRPr lang="en-US"/>
          </a:p>
        </p:txBody>
      </p:sp>
      <p:sp>
        <p:nvSpPr>
          <p:cNvPr id="380930" name="Rectangle 2"/>
          <p:cNvSpPr>
            <a:spLocks noChangeArrowheads="1" noTextEdit="1"/>
          </p:cNvSpPr>
          <p:nvPr>
            <p:ph type="sldImg"/>
          </p:nvPr>
        </p:nvSpPr>
        <p:spPr>
          <a:ln/>
        </p:spPr>
      </p:sp>
      <p:sp>
        <p:nvSpPr>
          <p:cNvPr id="380931" name="Rectangle 3"/>
          <p:cNvSpPr>
            <a:spLocks noGrp="1" noChangeArrowheads="1"/>
          </p:cNvSpPr>
          <p:nvPr>
            <p:ph type="body" idx="1"/>
          </p:nvPr>
        </p:nvSpPr>
        <p:spPr/>
        <p:txBody>
          <a:bodyPr/>
          <a:lstStyle/>
          <a:p>
            <a:pPr>
              <a:buFontTx/>
              <a:buChar char="•"/>
            </a:pPr>
            <a:endParaRPr lang="en-AU"/>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704A356-A413-41BE-97EE-B9E06AC48E87}" type="slidenum">
              <a:rPr lang="en-US"/>
              <a:pPr/>
              <a:t>22</a:t>
            </a:fld>
            <a:endParaRPr lang="en-US"/>
          </a:p>
        </p:txBody>
      </p:sp>
      <p:sp>
        <p:nvSpPr>
          <p:cNvPr id="312322" name="Rectangle 2"/>
          <p:cNvSpPr>
            <a:spLocks noChangeArrowheads="1" noTextEdit="1"/>
          </p:cNvSpPr>
          <p:nvPr>
            <p:ph type="sldImg"/>
          </p:nvPr>
        </p:nvSpPr>
        <p:spPr>
          <a:ln/>
        </p:spPr>
      </p:sp>
      <p:sp>
        <p:nvSpPr>
          <p:cNvPr id="312323" name="Rectangle 3"/>
          <p:cNvSpPr>
            <a:spLocks noGrp="1" noChangeArrowheads="1"/>
          </p:cNvSpPr>
          <p:nvPr>
            <p:ph type="body" idx="1"/>
          </p:nvPr>
        </p:nvSpPr>
        <p:spPr/>
        <p:txBody>
          <a:bodyPr/>
          <a:lstStyle/>
          <a:p>
            <a:endParaRPr lang="en-AU"/>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BFAB87D-3CF2-4E43-BCE4-D1F29E60BD18}" type="slidenum">
              <a:rPr lang="en-US"/>
              <a:pPr/>
              <a:t>3</a:t>
            </a:fld>
            <a:endParaRPr lang="en-US"/>
          </a:p>
        </p:txBody>
      </p:sp>
      <p:sp>
        <p:nvSpPr>
          <p:cNvPr id="282626" name="Rectangle 2"/>
          <p:cNvSpPr>
            <a:spLocks noChangeArrowheads="1" noTextEdit="1"/>
          </p:cNvSpPr>
          <p:nvPr>
            <p:ph type="sldImg"/>
          </p:nvPr>
        </p:nvSpPr>
        <p:spPr>
          <a:ln/>
        </p:spPr>
      </p:sp>
      <p:sp>
        <p:nvSpPr>
          <p:cNvPr id="282627" name="Rectangle 3"/>
          <p:cNvSpPr>
            <a:spLocks noGrp="1" noChangeArrowheads="1"/>
          </p:cNvSpPr>
          <p:nvPr>
            <p:ph type="body" idx="1"/>
          </p:nvPr>
        </p:nvSpPr>
        <p:spPr/>
        <p:txBody>
          <a:bodyPr/>
          <a:lstStyle/>
          <a:p>
            <a:pPr>
              <a:buFontTx/>
              <a:buChar char="•"/>
            </a:pPr>
            <a:r>
              <a:rPr lang="en-US"/>
              <a:t>Aging workforce implications – how is this reflected in your client workforce?</a:t>
            </a:r>
          </a:p>
          <a:p>
            <a:r>
              <a:rPr lang="en-US"/>
              <a:t>• One in five Western Australians have a disability (405,500 people). </a:t>
            </a:r>
          </a:p>
          <a:p>
            <a:r>
              <a:rPr lang="en-US"/>
              <a:t>• 283,200 Western Australians with a disability are aged less than 65 years. </a:t>
            </a:r>
          </a:p>
          <a:p>
            <a:pPr>
              <a:buFontTx/>
              <a:buChar char="•"/>
            </a:pPr>
            <a:r>
              <a:rPr lang="en-US"/>
              <a:t>Australian Public Service Commission shows a significant decline in the employment of people with either a physical or mental disability over the past 15 years from 5.7% (8,214) in 1993 to 3.3% (4,717) in 2007.</a:t>
            </a:r>
          </a:p>
          <a:p>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5C94C68-0034-4867-B38E-295B5DE9E0D8}" type="slidenum">
              <a:rPr lang="en-US"/>
              <a:pPr/>
              <a:t>4</a:t>
            </a:fld>
            <a:endParaRPr lang="en-US"/>
          </a:p>
        </p:txBody>
      </p:sp>
      <p:sp>
        <p:nvSpPr>
          <p:cNvPr id="275458" name="Rectangle 2"/>
          <p:cNvSpPr>
            <a:spLocks noChangeArrowheads="1" noTextEdit="1"/>
          </p:cNvSpPr>
          <p:nvPr>
            <p:ph type="sldImg"/>
          </p:nvPr>
        </p:nvSpPr>
        <p:spPr>
          <a:ln/>
        </p:spPr>
      </p:sp>
      <p:sp>
        <p:nvSpPr>
          <p:cNvPr id="275459" name="Rectangle 3"/>
          <p:cNvSpPr>
            <a:spLocks noGrp="1" noChangeArrowheads="1"/>
          </p:cNvSpPr>
          <p:nvPr>
            <p:ph type="body" idx="1"/>
          </p:nvPr>
        </p:nvSpPr>
        <p:spPr>
          <a:xfrm>
            <a:off x="701675" y="4416425"/>
            <a:ext cx="5607050" cy="4183063"/>
          </a:xfrm>
        </p:spPr>
        <p:txBody>
          <a:bodyPr/>
          <a:lstStyle/>
          <a:p>
            <a:pPr marL="228600" indent="-228600">
              <a:buFontTx/>
              <a:buAutoNum type="arabicPeriod"/>
            </a:pPr>
            <a:r>
              <a:rPr lang="en-US"/>
              <a:t>In small groups please discuss / write down what strengths and possible weaknesses people from the different generations potentially bring to Disability Services</a:t>
            </a:r>
            <a:endParaRPr lang="en-US" b="1"/>
          </a:p>
          <a:p>
            <a:pPr marL="228600" indent="-228600"/>
            <a:endParaRPr lang="en-US" b="1"/>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7B0EA21-9AEB-4D81-A5E0-22A12DAF1E54}" type="slidenum">
              <a:rPr lang="en-US"/>
              <a:pPr/>
              <a:t>5</a:t>
            </a:fld>
            <a:endParaRPr lang="en-US"/>
          </a:p>
        </p:txBody>
      </p:sp>
      <p:sp>
        <p:nvSpPr>
          <p:cNvPr id="347138" name="Rectangle 2"/>
          <p:cNvSpPr>
            <a:spLocks noChangeArrowheads="1" noTextEdit="1"/>
          </p:cNvSpPr>
          <p:nvPr>
            <p:ph type="sldImg"/>
          </p:nvPr>
        </p:nvSpPr>
        <p:spPr>
          <a:ln/>
        </p:spPr>
      </p:sp>
      <p:sp>
        <p:nvSpPr>
          <p:cNvPr id="347139" name="Rectangle 3"/>
          <p:cNvSpPr>
            <a:spLocks noGrp="1" noChangeArrowheads="1"/>
          </p:cNvSpPr>
          <p:nvPr>
            <p:ph type="body" idx="1"/>
          </p:nvPr>
        </p:nvSpPr>
        <p:spPr/>
        <p:txBody>
          <a:bodyPr/>
          <a:lstStyle/>
          <a:p>
            <a:endParaRPr lang="en-AU"/>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1075F5C-F2CF-4B27-9CAD-5E3EB247E5F0}" type="slidenum">
              <a:rPr lang="en-US"/>
              <a:pPr/>
              <a:t>6</a:t>
            </a:fld>
            <a:endParaRPr lang="en-US"/>
          </a:p>
        </p:txBody>
      </p:sp>
      <p:sp>
        <p:nvSpPr>
          <p:cNvPr id="291842" name="Rectangle 2"/>
          <p:cNvSpPr>
            <a:spLocks noChangeArrowheads="1" noTextEdit="1"/>
          </p:cNvSpPr>
          <p:nvPr>
            <p:ph type="sldImg"/>
          </p:nvPr>
        </p:nvSpPr>
        <p:spPr>
          <a:ln/>
        </p:spPr>
      </p:sp>
      <p:sp>
        <p:nvSpPr>
          <p:cNvPr id="291843" name="Rectangle 3"/>
          <p:cNvSpPr>
            <a:spLocks noGrp="1" noChangeArrowheads="1"/>
          </p:cNvSpPr>
          <p:nvPr>
            <p:ph type="body" idx="1"/>
          </p:nvPr>
        </p:nvSpPr>
        <p:spPr/>
        <p:txBody>
          <a:bodyPr/>
          <a:lstStyle/>
          <a:p>
            <a:endParaRPr lang="en-AU"/>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19E1FC9-6C5A-4619-A0C6-571111D29822}" type="slidenum">
              <a:rPr lang="en-US"/>
              <a:pPr/>
              <a:t>7</a:t>
            </a:fld>
            <a:endParaRPr lang="en-US"/>
          </a:p>
        </p:txBody>
      </p:sp>
      <p:sp>
        <p:nvSpPr>
          <p:cNvPr id="169986" name="Rectangle 2"/>
          <p:cNvSpPr>
            <a:spLocks noChangeArrowheads="1" noTextEdit="1"/>
          </p:cNvSpPr>
          <p:nvPr>
            <p:ph type="sldImg"/>
          </p:nvPr>
        </p:nvSpPr>
        <p:spPr>
          <a:ln/>
        </p:spPr>
      </p:sp>
      <p:sp>
        <p:nvSpPr>
          <p:cNvPr id="169987" name="Rectangle 3"/>
          <p:cNvSpPr>
            <a:spLocks noGrp="1" noChangeArrowheads="1"/>
          </p:cNvSpPr>
          <p:nvPr>
            <p:ph type="body" idx="1"/>
          </p:nvPr>
        </p:nvSpPr>
        <p:spPr>
          <a:xfrm>
            <a:off x="701675" y="4416425"/>
            <a:ext cx="5607050" cy="4183063"/>
          </a:xfrm>
        </p:spPr>
        <p:txBody>
          <a:bodyPr/>
          <a:lstStyle/>
          <a:p>
            <a:pPr>
              <a:buFontTx/>
              <a:buChar char="•"/>
            </a:pPr>
            <a:r>
              <a:rPr lang="en-AU" b="1"/>
              <a:t>Currently 20% of X ‘rs are executives.</a:t>
            </a:r>
            <a:endParaRPr lang="en-US" b="1"/>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2542796-7CAD-4017-ACF0-FBAF5A4598F6}" type="slidenum">
              <a:rPr lang="en-US"/>
              <a:pPr/>
              <a:t>8</a:t>
            </a:fld>
            <a:endParaRPr lang="en-US"/>
          </a:p>
        </p:txBody>
      </p:sp>
      <p:sp>
        <p:nvSpPr>
          <p:cNvPr id="349186" name="Rectangle 2"/>
          <p:cNvSpPr>
            <a:spLocks noChangeArrowheads="1" noTextEdit="1"/>
          </p:cNvSpPr>
          <p:nvPr>
            <p:ph type="sldImg"/>
          </p:nvPr>
        </p:nvSpPr>
        <p:spPr>
          <a:ln/>
        </p:spPr>
      </p:sp>
      <p:sp>
        <p:nvSpPr>
          <p:cNvPr id="349187" name="Rectangle 3"/>
          <p:cNvSpPr>
            <a:spLocks noGrp="1" noChangeArrowheads="1"/>
          </p:cNvSpPr>
          <p:nvPr>
            <p:ph type="body" idx="1"/>
          </p:nvPr>
        </p:nvSpPr>
        <p:spPr/>
        <p:txBody>
          <a:bodyPr/>
          <a:lstStyle/>
          <a:p>
            <a:endParaRPr lang="en-AU"/>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71FBF6A-430F-47EF-8372-9F8B1DE8FA06}" type="slidenum">
              <a:rPr lang="en-US"/>
              <a:pPr/>
              <a:t>9</a:t>
            </a:fld>
            <a:endParaRPr lang="en-US"/>
          </a:p>
        </p:txBody>
      </p:sp>
      <p:sp>
        <p:nvSpPr>
          <p:cNvPr id="292866" name="Rectangle 2"/>
          <p:cNvSpPr>
            <a:spLocks noChangeArrowheads="1" noTextEdit="1"/>
          </p:cNvSpPr>
          <p:nvPr>
            <p:ph type="sldImg"/>
          </p:nvPr>
        </p:nvSpPr>
        <p:spPr>
          <a:ln/>
        </p:spPr>
      </p:sp>
      <p:sp>
        <p:nvSpPr>
          <p:cNvPr id="292867" name="Rectangle 3"/>
          <p:cNvSpPr>
            <a:spLocks noGrp="1" noChangeArrowheads="1"/>
          </p:cNvSpPr>
          <p:nvPr>
            <p:ph type="body" idx="1"/>
          </p:nvPr>
        </p:nvSpPr>
        <p:spPr/>
        <p:txBody>
          <a:bodyPr/>
          <a:lstStyle/>
          <a:p>
            <a:endParaRPr lang="en-AU"/>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86BEA400-0D98-49D3-A392-83C130BF9F17}" type="slidenum">
              <a:rPr lang="en-US"/>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2DEA9AD2-CE06-4E06-A134-D34E607EEE83}" type="slidenum">
              <a:rPr lang="en-US"/>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09600"/>
            <a:ext cx="1943100" cy="5486400"/>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685800" y="609600"/>
            <a:ext cx="5676900" cy="5486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645F7A5A-852D-4448-A361-A37B5BC2FFDC}" type="slidenum">
              <a:rPr lang="en-US"/>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685800" y="609600"/>
            <a:ext cx="7772400" cy="1143000"/>
          </a:xfrm>
        </p:spPr>
        <p:txBody>
          <a:bodyPr/>
          <a:lstStyle/>
          <a:p>
            <a:r>
              <a:rPr lang="en-US" smtClean="0"/>
              <a:t>Click to edit Master title style</a:t>
            </a:r>
            <a:endParaRPr lang="en-AU"/>
          </a:p>
        </p:txBody>
      </p:sp>
      <p:sp>
        <p:nvSpPr>
          <p:cNvPr id="3" name="Content Placeholder 2"/>
          <p:cNvSpPr>
            <a:spLocks noGrp="1"/>
          </p:cNvSpPr>
          <p:nvPr>
            <p:ph sz="half" idx="1"/>
          </p:nvPr>
        </p:nvSpPr>
        <p:spPr>
          <a:xfrm>
            <a:off x="685800" y="198120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quarter" idx="2"/>
          </p:nvPr>
        </p:nvSpPr>
        <p:spPr>
          <a:xfrm>
            <a:off x="4648200" y="1981200"/>
            <a:ext cx="3810000" cy="1981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Content Placeholder 4"/>
          <p:cNvSpPr>
            <a:spLocks noGrp="1"/>
          </p:cNvSpPr>
          <p:nvPr>
            <p:ph sz="quarter" idx="3"/>
          </p:nvPr>
        </p:nvSpPr>
        <p:spPr>
          <a:xfrm>
            <a:off x="4648200" y="4114800"/>
            <a:ext cx="3810000" cy="1981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6" name="Date Placeholder 5"/>
          <p:cNvSpPr>
            <a:spLocks noGrp="1"/>
          </p:cNvSpPr>
          <p:nvPr>
            <p:ph type="dt" sz="half" idx="10"/>
          </p:nvPr>
        </p:nvSpPr>
        <p:spPr>
          <a:xfrm>
            <a:off x="685800" y="6248400"/>
            <a:ext cx="1905000" cy="457200"/>
          </a:xfrm>
        </p:spPr>
        <p:txBody>
          <a:bodyPr/>
          <a:lstStyle>
            <a:lvl1pPr>
              <a:defRPr/>
            </a:lvl1pPr>
          </a:lstStyle>
          <a:p>
            <a:endParaRPr lang="en-US"/>
          </a:p>
        </p:txBody>
      </p:sp>
      <p:sp>
        <p:nvSpPr>
          <p:cNvPr id="7" name="Footer Placeholder 6"/>
          <p:cNvSpPr>
            <a:spLocks noGrp="1"/>
          </p:cNvSpPr>
          <p:nvPr>
            <p:ph type="ftr" sz="quarter" idx="11"/>
          </p:nvPr>
        </p:nvSpPr>
        <p:spPr>
          <a:xfrm>
            <a:off x="3124200" y="6248400"/>
            <a:ext cx="2895600" cy="457200"/>
          </a:xfrm>
        </p:spPr>
        <p:txBody>
          <a:bodyPr/>
          <a:lstStyle>
            <a:lvl1pPr>
              <a:defRPr/>
            </a:lvl1pPr>
          </a:lstStyle>
          <a:p>
            <a:endParaRPr lang="en-US"/>
          </a:p>
        </p:txBody>
      </p:sp>
      <p:sp>
        <p:nvSpPr>
          <p:cNvPr id="8" name="Slide Number Placeholder 7"/>
          <p:cNvSpPr>
            <a:spLocks noGrp="1"/>
          </p:cNvSpPr>
          <p:nvPr>
            <p:ph type="sldNum" sz="quarter" idx="12"/>
          </p:nvPr>
        </p:nvSpPr>
        <p:spPr>
          <a:xfrm>
            <a:off x="6553200" y="6248400"/>
            <a:ext cx="1905000" cy="457200"/>
          </a:xfrm>
        </p:spPr>
        <p:txBody>
          <a:bodyPr/>
          <a:lstStyle>
            <a:lvl1pPr>
              <a:defRPr/>
            </a:lvl1pPr>
          </a:lstStyle>
          <a:p>
            <a:fld id="{41AC59C2-91BD-4745-AA8B-AA818B539FC4}" type="slidenum">
              <a:rPr lang="en-US"/>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685800" y="609600"/>
            <a:ext cx="7772400" cy="1143000"/>
          </a:xfrm>
        </p:spPr>
        <p:txBody>
          <a:bodyPr/>
          <a:lstStyle/>
          <a:p>
            <a:r>
              <a:rPr lang="en-US" smtClean="0"/>
              <a:t>Click to edit Master title style</a:t>
            </a:r>
            <a:endParaRPr lang="en-AU"/>
          </a:p>
        </p:txBody>
      </p:sp>
      <p:sp>
        <p:nvSpPr>
          <p:cNvPr id="3" name="Table Placeholder 2"/>
          <p:cNvSpPr>
            <a:spLocks noGrp="1"/>
          </p:cNvSpPr>
          <p:nvPr>
            <p:ph type="tbl" idx="1"/>
          </p:nvPr>
        </p:nvSpPr>
        <p:spPr>
          <a:xfrm>
            <a:off x="685800" y="1981200"/>
            <a:ext cx="7772400" cy="4114800"/>
          </a:xfrm>
        </p:spPr>
        <p:txBody>
          <a:bodyPr/>
          <a:lstStyle/>
          <a:p>
            <a:endParaRPr lang="en-AU"/>
          </a:p>
        </p:txBody>
      </p:sp>
      <p:sp>
        <p:nvSpPr>
          <p:cNvPr id="4" name="Date Placeholder 3"/>
          <p:cNvSpPr>
            <a:spLocks noGrp="1"/>
          </p:cNvSpPr>
          <p:nvPr>
            <p:ph type="dt" sz="half" idx="10"/>
          </p:nvPr>
        </p:nvSpPr>
        <p:spPr>
          <a:xfrm>
            <a:off x="685800" y="6248400"/>
            <a:ext cx="1905000" cy="457200"/>
          </a:xfrm>
        </p:spPr>
        <p:txBody>
          <a:bodyPr/>
          <a:lstStyle>
            <a:lvl1pPr>
              <a:defRPr/>
            </a:lvl1pPr>
          </a:lstStyle>
          <a:p>
            <a:endParaRPr lang="en-US"/>
          </a:p>
        </p:txBody>
      </p:sp>
      <p:sp>
        <p:nvSpPr>
          <p:cNvPr id="5" name="Footer Placeholder 4"/>
          <p:cNvSpPr>
            <a:spLocks noGrp="1"/>
          </p:cNvSpPr>
          <p:nvPr>
            <p:ph type="ftr" sz="quarter" idx="11"/>
          </p:nvPr>
        </p:nvSpPr>
        <p:spPr>
          <a:xfrm>
            <a:off x="3124200" y="6248400"/>
            <a:ext cx="2895600" cy="457200"/>
          </a:xfrm>
        </p:spPr>
        <p:txBody>
          <a:bodyPr/>
          <a:lstStyle>
            <a:lvl1pPr>
              <a:defRPr/>
            </a:lvl1pPr>
          </a:lstStyle>
          <a:p>
            <a:endParaRPr lang="en-US"/>
          </a:p>
        </p:txBody>
      </p:sp>
      <p:sp>
        <p:nvSpPr>
          <p:cNvPr id="6" name="Slide Number Placeholder 5"/>
          <p:cNvSpPr>
            <a:spLocks noGrp="1"/>
          </p:cNvSpPr>
          <p:nvPr>
            <p:ph type="sldNum" sz="quarter" idx="12"/>
          </p:nvPr>
        </p:nvSpPr>
        <p:spPr>
          <a:xfrm>
            <a:off x="6553200" y="6248400"/>
            <a:ext cx="1905000" cy="457200"/>
          </a:xfrm>
        </p:spPr>
        <p:txBody>
          <a:bodyPr/>
          <a:lstStyle>
            <a:lvl1pPr>
              <a:defRPr/>
            </a:lvl1pPr>
          </a:lstStyle>
          <a:p>
            <a:fld id="{6D165BB1-ADD4-4607-A57B-423DF30906A3}" type="slidenum">
              <a:rPr lang="en-US"/>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44B4677A-5A43-4F0B-879B-243E4891A195}" type="slidenum">
              <a:rPr lang="en-US"/>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0863DB67-7F0A-405C-BB23-ADA872B40596}" type="slidenum">
              <a:rPr lang="en-US"/>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857447FF-A2F0-402E-AF6F-EF4C0AA10E92}" type="slidenum">
              <a:rPr lang="en-US"/>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endParaRPr lang="en-US"/>
          </a:p>
        </p:txBody>
      </p:sp>
      <p:sp>
        <p:nvSpPr>
          <p:cNvPr id="9" name="Slide Number Placeholder 8"/>
          <p:cNvSpPr>
            <a:spLocks noGrp="1"/>
          </p:cNvSpPr>
          <p:nvPr>
            <p:ph type="sldNum" sz="quarter" idx="12"/>
          </p:nvPr>
        </p:nvSpPr>
        <p:spPr/>
        <p:txBody>
          <a:bodyPr/>
          <a:lstStyle>
            <a:lvl1pPr>
              <a:defRPr/>
            </a:lvl1pPr>
          </a:lstStyle>
          <a:p>
            <a:fld id="{B54C91B3-10B4-489A-A8F0-C70412FBD26C}" type="slidenum">
              <a:rPr lang="en-US"/>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endParaRPr lang="en-US"/>
          </a:p>
        </p:txBody>
      </p:sp>
      <p:sp>
        <p:nvSpPr>
          <p:cNvPr id="5" name="Slide Number Placeholder 4"/>
          <p:cNvSpPr>
            <a:spLocks noGrp="1"/>
          </p:cNvSpPr>
          <p:nvPr>
            <p:ph type="sldNum" sz="quarter" idx="12"/>
          </p:nvPr>
        </p:nvSpPr>
        <p:spPr/>
        <p:txBody>
          <a:bodyPr/>
          <a:lstStyle>
            <a:lvl1pPr>
              <a:defRPr/>
            </a:lvl1pPr>
          </a:lstStyle>
          <a:p>
            <a:fld id="{177637E8-A705-47A8-976F-F237F6AEE780}" type="slidenum">
              <a:rPr lang="en-US"/>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Slide Number Placeholder 3"/>
          <p:cNvSpPr>
            <a:spLocks noGrp="1"/>
          </p:cNvSpPr>
          <p:nvPr>
            <p:ph type="sldNum" sz="quarter" idx="12"/>
          </p:nvPr>
        </p:nvSpPr>
        <p:spPr/>
        <p:txBody>
          <a:bodyPr/>
          <a:lstStyle>
            <a:lvl1pPr>
              <a:defRPr/>
            </a:lvl1pPr>
          </a:lstStyle>
          <a:p>
            <a:fld id="{2811BE80-28E4-407C-A9AD-C6A359AA319A}" type="slidenum">
              <a:rPr lang="en-US"/>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55950F61-9BDE-4A28-B170-449D139DE58F}" type="slidenum">
              <a:rPr lang="en-US"/>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AU"/>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CBF25192-E09F-4DA4-8822-5D03F6BFF252}" type="slidenum">
              <a:rPr lang="en-US"/>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09600"/>
            <a:ext cx="77724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685800" y="1981200"/>
            <a:ext cx="77724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defRPr sz="1400">
                <a:latin typeface="+mn-lt"/>
              </a:defRPr>
            </a:lvl1pPr>
          </a:lstStyle>
          <a:p>
            <a:endParaRPr lang="en-US"/>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a:defRPr sz="1400">
                <a:latin typeface="+mn-lt"/>
              </a:defRPr>
            </a:lvl1pPr>
          </a:lstStyle>
          <a:p>
            <a:endParaRPr lang="en-US"/>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a:defRPr sz="1400">
                <a:latin typeface="+mn-lt"/>
              </a:defRPr>
            </a:lvl1pPr>
          </a:lstStyle>
          <a:p>
            <a:fld id="{76C34844-21E2-4D21-A32F-9B0C266EFF24}" type="slidenum">
              <a:rPr lang="en-US"/>
              <a:pPr/>
              <a:t>‹#›</a:t>
            </a:fld>
            <a:endParaRPr lang="en-US"/>
          </a:p>
        </p:txBody>
      </p:sp>
      <p:pic>
        <p:nvPicPr>
          <p:cNvPr id="1031" name="Picture 7" descr="Pages"/>
          <p:cNvPicPr>
            <a:picLocks noChangeAspect="1" noChangeArrowheads="1"/>
          </p:cNvPicPr>
          <p:nvPr userDrawn="1"/>
        </p:nvPicPr>
        <p:blipFill>
          <a:blip r:embed="rId15"/>
          <a:srcRect/>
          <a:stretch>
            <a:fillRect/>
          </a:stretch>
        </p:blipFill>
        <p:spPr bwMode="auto">
          <a:xfrm>
            <a:off x="0" y="5145088"/>
            <a:ext cx="9145588" cy="1712912"/>
          </a:xfrm>
          <a:prstGeom prst="rect">
            <a:avLst/>
          </a:prstGeom>
          <a:noFill/>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txStyles>
    <p:titleStyle>
      <a:lvl1pPr algn="l" rtl="0" fontAlgn="base">
        <a:spcBef>
          <a:spcPct val="0"/>
        </a:spcBef>
        <a:spcAft>
          <a:spcPct val="0"/>
        </a:spcAft>
        <a:defRPr sz="4000">
          <a:solidFill>
            <a:srgbClr val="000066"/>
          </a:solidFill>
          <a:latin typeface="+mj-lt"/>
          <a:ea typeface="+mj-ea"/>
          <a:cs typeface="+mj-cs"/>
        </a:defRPr>
      </a:lvl1pPr>
      <a:lvl2pPr algn="l" rtl="0" fontAlgn="base">
        <a:spcBef>
          <a:spcPct val="0"/>
        </a:spcBef>
        <a:spcAft>
          <a:spcPct val="0"/>
        </a:spcAft>
        <a:defRPr sz="4000">
          <a:solidFill>
            <a:srgbClr val="000066"/>
          </a:solidFill>
          <a:latin typeface="Lucida Sans" pitchFamily="34" charset="0"/>
          <a:ea typeface="ＭＳ Ｐゴシック" pitchFamily="-112" charset="-128"/>
        </a:defRPr>
      </a:lvl2pPr>
      <a:lvl3pPr algn="l" rtl="0" fontAlgn="base">
        <a:spcBef>
          <a:spcPct val="0"/>
        </a:spcBef>
        <a:spcAft>
          <a:spcPct val="0"/>
        </a:spcAft>
        <a:defRPr sz="4000">
          <a:solidFill>
            <a:srgbClr val="000066"/>
          </a:solidFill>
          <a:latin typeface="Lucida Sans" pitchFamily="34" charset="0"/>
          <a:ea typeface="ＭＳ Ｐゴシック" pitchFamily="-112" charset="-128"/>
        </a:defRPr>
      </a:lvl3pPr>
      <a:lvl4pPr algn="l" rtl="0" fontAlgn="base">
        <a:spcBef>
          <a:spcPct val="0"/>
        </a:spcBef>
        <a:spcAft>
          <a:spcPct val="0"/>
        </a:spcAft>
        <a:defRPr sz="4000">
          <a:solidFill>
            <a:srgbClr val="000066"/>
          </a:solidFill>
          <a:latin typeface="Lucida Sans" pitchFamily="34" charset="0"/>
          <a:ea typeface="ＭＳ Ｐゴシック" pitchFamily="-112" charset="-128"/>
        </a:defRPr>
      </a:lvl4pPr>
      <a:lvl5pPr algn="l" rtl="0" fontAlgn="base">
        <a:spcBef>
          <a:spcPct val="0"/>
        </a:spcBef>
        <a:spcAft>
          <a:spcPct val="0"/>
        </a:spcAft>
        <a:defRPr sz="4000">
          <a:solidFill>
            <a:srgbClr val="000066"/>
          </a:solidFill>
          <a:latin typeface="Lucida Sans" pitchFamily="34" charset="0"/>
          <a:ea typeface="ＭＳ Ｐゴシック" pitchFamily="-112" charset="-128"/>
        </a:defRPr>
      </a:lvl5pPr>
      <a:lvl6pPr marL="457200" algn="l" rtl="0" fontAlgn="base">
        <a:spcBef>
          <a:spcPct val="0"/>
        </a:spcBef>
        <a:spcAft>
          <a:spcPct val="0"/>
        </a:spcAft>
        <a:defRPr sz="4000">
          <a:solidFill>
            <a:srgbClr val="000066"/>
          </a:solidFill>
          <a:latin typeface="Lucida Sans" pitchFamily="34" charset="0"/>
          <a:ea typeface="ＭＳ Ｐゴシック" pitchFamily="-112" charset="-128"/>
        </a:defRPr>
      </a:lvl6pPr>
      <a:lvl7pPr marL="914400" algn="l" rtl="0" fontAlgn="base">
        <a:spcBef>
          <a:spcPct val="0"/>
        </a:spcBef>
        <a:spcAft>
          <a:spcPct val="0"/>
        </a:spcAft>
        <a:defRPr sz="4000">
          <a:solidFill>
            <a:srgbClr val="000066"/>
          </a:solidFill>
          <a:latin typeface="Lucida Sans" pitchFamily="34" charset="0"/>
          <a:ea typeface="ＭＳ Ｐゴシック" pitchFamily="-112" charset="-128"/>
        </a:defRPr>
      </a:lvl7pPr>
      <a:lvl8pPr marL="1371600" algn="l" rtl="0" fontAlgn="base">
        <a:spcBef>
          <a:spcPct val="0"/>
        </a:spcBef>
        <a:spcAft>
          <a:spcPct val="0"/>
        </a:spcAft>
        <a:defRPr sz="4000">
          <a:solidFill>
            <a:srgbClr val="000066"/>
          </a:solidFill>
          <a:latin typeface="Lucida Sans" pitchFamily="34" charset="0"/>
          <a:ea typeface="ＭＳ Ｐゴシック" pitchFamily="-112" charset="-128"/>
        </a:defRPr>
      </a:lvl8pPr>
      <a:lvl9pPr marL="1828800" algn="l" rtl="0" fontAlgn="base">
        <a:spcBef>
          <a:spcPct val="0"/>
        </a:spcBef>
        <a:spcAft>
          <a:spcPct val="0"/>
        </a:spcAft>
        <a:defRPr sz="4000">
          <a:solidFill>
            <a:srgbClr val="000066"/>
          </a:solidFill>
          <a:latin typeface="Lucida Sans" pitchFamily="34" charset="0"/>
          <a:ea typeface="ＭＳ Ｐゴシック" pitchFamily="-112" charset="-128"/>
        </a:defRPr>
      </a:lvl9pPr>
    </p:titleStyle>
    <p:bodyStyle>
      <a:lvl1pPr marL="342900" indent="-342900" algn="l" rtl="0" fontAlgn="base">
        <a:spcBef>
          <a:spcPct val="20000"/>
        </a:spcBef>
        <a:spcAft>
          <a:spcPct val="0"/>
        </a:spcAft>
        <a:buChar char="•"/>
        <a:defRPr sz="3200">
          <a:solidFill>
            <a:srgbClr val="000066"/>
          </a:solidFill>
          <a:latin typeface="+mn-lt"/>
          <a:ea typeface="+mn-ea"/>
          <a:cs typeface="+mn-cs"/>
        </a:defRPr>
      </a:lvl1pPr>
      <a:lvl2pPr marL="742950" indent="-285750" algn="l" rtl="0" fontAlgn="base">
        <a:spcBef>
          <a:spcPct val="20000"/>
        </a:spcBef>
        <a:spcAft>
          <a:spcPct val="0"/>
        </a:spcAft>
        <a:buChar char="–"/>
        <a:defRPr sz="2800">
          <a:solidFill>
            <a:srgbClr val="000066"/>
          </a:solidFill>
          <a:latin typeface="+mj-lt"/>
          <a:ea typeface="+mn-ea"/>
        </a:defRPr>
      </a:lvl2pPr>
      <a:lvl3pPr marL="1143000" indent="-228600" algn="l" rtl="0" fontAlgn="base">
        <a:spcBef>
          <a:spcPct val="20000"/>
        </a:spcBef>
        <a:spcAft>
          <a:spcPct val="0"/>
        </a:spcAft>
        <a:buChar char="•"/>
        <a:defRPr sz="2400">
          <a:solidFill>
            <a:srgbClr val="000066"/>
          </a:solidFill>
          <a:latin typeface="+mj-lt"/>
          <a:ea typeface="+mn-ea"/>
        </a:defRPr>
      </a:lvl3pPr>
      <a:lvl4pPr marL="1600200" indent="-228600" algn="l" rtl="0" fontAlgn="base">
        <a:spcBef>
          <a:spcPct val="20000"/>
        </a:spcBef>
        <a:spcAft>
          <a:spcPct val="0"/>
        </a:spcAft>
        <a:buChar char="–"/>
        <a:defRPr sz="2000">
          <a:solidFill>
            <a:srgbClr val="000066"/>
          </a:solidFill>
          <a:latin typeface="+mj-lt"/>
          <a:ea typeface="+mn-ea"/>
        </a:defRPr>
      </a:lvl4pPr>
      <a:lvl5pPr marL="2057400" indent="-228600" algn="l" rtl="0" fontAlgn="base">
        <a:spcBef>
          <a:spcPct val="20000"/>
        </a:spcBef>
        <a:spcAft>
          <a:spcPct val="0"/>
        </a:spcAft>
        <a:buChar char="»"/>
        <a:defRPr sz="2000">
          <a:solidFill>
            <a:srgbClr val="000066"/>
          </a:solidFill>
          <a:latin typeface="+mj-lt"/>
          <a:ea typeface="+mn-ea"/>
        </a:defRPr>
      </a:lvl5pPr>
      <a:lvl6pPr marL="2514600" indent="-228600" algn="l" rtl="0" fontAlgn="base">
        <a:spcBef>
          <a:spcPct val="20000"/>
        </a:spcBef>
        <a:spcAft>
          <a:spcPct val="0"/>
        </a:spcAft>
        <a:buChar char="»"/>
        <a:defRPr sz="2000">
          <a:solidFill>
            <a:srgbClr val="000066"/>
          </a:solidFill>
          <a:latin typeface="+mj-lt"/>
          <a:ea typeface="+mn-ea"/>
        </a:defRPr>
      </a:lvl6pPr>
      <a:lvl7pPr marL="2971800" indent="-228600" algn="l" rtl="0" fontAlgn="base">
        <a:spcBef>
          <a:spcPct val="20000"/>
        </a:spcBef>
        <a:spcAft>
          <a:spcPct val="0"/>
        </a:spcAft>
        <a:buChar char="»"/>
        <a:defRPr sz="2000">
          <a:solidFill>
            <a:srgbClr val="000066"/>
          </a:solidFill>
          <a:latin typeface="+mj-lt"/>
          <a:ea typeface="+mn-ea"/>
        </a:defRPr>
      </a:lvl7pPr>
      <a:lvl8pPr marL="3429000" indent="-228600" algn="l" rtl="0" fontAlgn="base">
        <a:spcBef>
          <a:spcPct val="20000"/>
        </a:spcBef>
        <a:spcAft>
          <a:spcPct val="0"/>
        </a:spcAft>
        <a:buChar char="»"/>
        <a:defRPr sz="2000">
          <a:solidFill>
            <a:srgbClr val="000066"/>
          </a:solidFill>
          <a:latin typeface="+mj-lt"/>
          <a:ea typeface="+mn-ea"/>
        </a:defRPr>
      </a:lvl8pPr>
      <a:lvl9pPr marL="3886200" indent="-228600" algn="l" rtl="0" fontAlgn="base">
        <a:spcBef>
          <a:spcPct val="20000"/>
        </a:spcBef>
        <a:spcAft>
          <a:spcPct val="0"/>
        </a:spcAft>
        <a:buChar char="»"/>
        <a:defRPr sz="2000">
          <a:solidFill>
            <a:srgbClr val="000066"/>
          </a:solidFill>
          <a:latin typeface="+mj-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12.xml"/><Relationship Id="rId1" Type="http://schemas.openxmlformats.org/officeDocument/2006/relationships/vmlDrawing" Target="../drawings/vmlDrawing1.vml"/><Relationship Id="rId4" Type="http://schemas.openxmlformats.org/officeDocument/2006/relationships/oleObject" Target="../embeddings/oleObject1.bin"/></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3282" name="Picture 2" descr="Cover"/>
          <p:cNvPicPr>
            <a:picLocks noChangeAspect="1" noChangeArrowheads="1"/>
          </p:cNvPicPr>
          <p:nvPr/>
        </p:nvPicPr>
        <p:blipFill>
          <a:blip r:embed="rId3"/>
          <a:srcRect/>
          <a:stretch>
            <a:fillRect/>
          </a:stretch>
        </p:blipFill>
        <p:spPr bwMode="auto">
          <a:xfrm>
            <a:off x="0" y="0"/>
            <a:ext cx="9145588" cy="6859588"/>
          </a:xfrm>
          <a:prstGeom prst="rect">
            <a:avLst/>
          </a:prstGeom>
          <a:noFill/>
        </p:spPr>
      </p:pic>
      <p:sp>
        <p:nvSpPr>
          <p:cNvPr id="353283" name="Rectangle 3"/>
          <p:cNvSpPr>
            <a:spLocks noGrp="1" noChangeArrowheads="1"/>
          </p:cNvSpPr>
          <p:nvPr>
            <p:ph type="ctrTitle"/>
          </p:nvPr>
        </p:nvSpPr>
        <p:spPr>
          <a:xfrm>
            <a:off x="685800" y="1125538"/>
            <a:ext cx="7631113" cy="1470025"/>
          </a:xfrm>
          <a:noFill/>
          <a:ln/>
        </p:spPr>
        <p:txBody>
          <a:bodyPr/>
          <a:lstStyle/>
          <a:p>
            <a:r>
              <a:rPr lang="en-AU" sz="3600" b="1">
                <a:solidFill>
                  <a:schemeClr val="bg1"/>
                </a:solidFill>
              </a:rPr>
              <a:t>Working in the West</a:t>
            </a:r>
            <a:br>
              <a:rPr lang="en-AU" sz="3600" b="1">
                <a:solidFill>
                  <a:schemeClr val="bg1"/>
                </a:solidFill>
              </a:rPr>
            </a:br>
            <a:r>
              <a:rPr lang="en-AU" sz="3600" i="1">
                <a:solidFill>
                  <a:schemeClr val="bg1"/>
                </a:solidFill>
              </a:rPr>
              <a:t>Generations in the Workplace</a:t>
            </a:r>
            <a:endParaRPr lang="en-US" sz="2800" i="1"/>
          </a:p>
        </p:txBody>
      </p:sp>
      <p:sp>
        <p:nvSpPr>
          <p:cNvPr id="353284" name="Rectangle 4"/>
          <p:cNvSpPr>
            <a:spLocks noGrp="1" noChangeArrowheads="1"/>
          </p:cNvSpPr>
          <p:nvPr>
            <p:ph type="subTitle" idx="1"/>
          </p:nvPr>
        </p:nvSpPr>
        <p:spPr>
          <a:xfrm>
            <a:off x="684213" y="4149725"/>
            <a:ext cx="5832475" cy="1193800"/>
          </a:xfrm>
          <a:noFill/>
          <a:ln/>
        </p:spPr>
        <p:txBody>
          <a:bodyPr/>
          <a:lstStyle/>
          <a:p>
            <a:pPr algn="l"/>
            <a:r>
              <a:rPr lang="en-AU" sz="2800">
                <a:solidFill>
                  <a:srgbClr val="FF9933"/>
                </a:solidFill>
                <a:latin typeface="Lucida Sans" pitchFamily="34" charset="0"/>
              </a:rPr>
              <a:t>Rebecca Mahony</a:t>
            </a:r>
          </a:p>
          <a:p>
            <a:pPr algn="l"/>
            <a:r>
              <a:rPr lang="en-AU" sz="2800">
                <a:solidFill>
                  <a:srgbClr val="FF9933"/>
                </a:solidFill>
                <a:latin typeface="Lucida Sans" pitchFamily="34" charset="0"/>
              </a:rPr>
              <a:t>Senior Consultant/Psychologist</a:t>
            </a:r>
            <a:endParaRPr lang="en-US" sz="2800">
              <a:solidFill>
                <a:srgbClr val="FF9933"/>
              </a:solidFill>
              <a:latin typeface="Lucida Sans" pitchFamily="34"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7090" name="Rectangle 2"/>
          <p:cNvSpPr>
            <a:spLocks noGrp="1" noChangeArrowheads="1"/>
          </p:cNvSpPr>
          <p:nvPr>
            <p:ph type="title"/>
          </p:nvPr>
        </p:nvSpPr>
        <p:spPr>
          <a:xfrm>
            <a:off x="684213" y="476250"/>
            <a:ext cx="7772400" cy="1143000"/>
          </a:xfrm>
        </p:spPr>
        <p:txBody>
          <a:bodyPr/>
          <a:lstStyle/>
          <a:p>
            <a:r>
              <a:rPr lang="en-US" sz="3600"/>
              <a:t>Common Characteristics</a:t>
            </a:r>
            <a:br>
              <a:rPr lang="en-US" sz="3600"/>
            </a:br>
            <a:r>
              <a:rPr lang="en-US" sz="2800"/>
              <a:t>Generation Y: (1982-1993)</a:t>
            </a:r>
            <a:r>
              <a:rPr lang="en-US" sz="3600"/>
              <a:t> </a:t>
            </a:r>
          </a:p>
        </p:txBody>
      </p:sp>
      <p:graphicFrame>
        <p:nvGraphicFramePr>
          <p:cNvPr id="217124" name="Group 36"/>
          <p:cNvGraphicFramePr>
            <a:graphicFrameLocks noGrp="1"/>
          </p:cNvGraphicFramePr>
          <p:nvPr>
            <p:ph idx="1"/>
          </p:nvPr>
        </p:nvGraphicFramePr>
        <p:xfrm>
          <a:off x="539750" y="1989138"/>
          <a:ext cx="7772400" cy="3816350"/>
        </p:xfrm>
        <a:graphic>
          <a:graphicData uri="http://schemas.openxmlformats.org/drawingml/2006/table">
            <a:tbl>
              <a:tblPr/>
              <a:tblGrid>
                <a:gridCol w="3886200"/>
                <a:gridCol w="3886200"/>
              </a:tblGrid>
              <a:tr h="536575">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AU" sz="2800" b="1" i="0" u="none" strike="noStrike" cap="none" normalizeH="0" baseline="0" smtClean="0">
                          <a:ln>
                            <a:noFill/>
                          </a:ln>
                          <a:solidFill>
                            <a:srgbClr val="000066"/>
                          </a:solidFill>
                          <a:effectLst/>
                          <a:latin typeface="Lucida Sans" pitchFamily="34" charset="0"/>
                          <a:ea typeface="ＭＳ Ｐゴシック" pitchFamily="-112" charset="-128"/>
                        </a:rPr>
                        <a:t>Pros</a:t>
                      </a:r>
                      <a:endParaRPr kumimoji="0" lang="en-US" sz="2800" b="1" i="0" u="none" strike="noStrike" cap="none" normalizeH="0" baseline="0" smtClean="0">
                        <a:ln>
                          <a:noFill/>
                        </a:ln>
                        <a:solidFill>
                          <a:srgbClr val="000066"/>
                        </a:solidFill>
                        <a:effectLst/>
                        <a:latin typeface="Lucida Sans" pitchFamily="34" charset="0"/>
                        <a:ea typeface="ＭＳ Ｐゴシック" pitchFamily="-112" charset="-128"/>
                      </a:endParaRPr>
                    </a:p>
                  </a:txBody>
                  <a:tcPr horzOverflow="overflow">
                    <a:lnL cap="flat">
                      <a:noFill/>
                    </a:lnL>
                    <a:lnR>
                      <a:noFill/>
                    </a:lnR>
                    <a:lnT cap="fla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AU" sz="2800" b="1" i="0" u="none" strike="noStrike" cap="none" normalizeH="0" baseline="0" smtClean="0">
                          <a:ln>
                            <a:noFill/>
                          </a:ln>
                          <a:solidFill>
                            <a:srgbClr val="000066"/>
                          </a:solidFill>
                          <a:effectLst/>
                          <a:latin typeface="Lucida Sans" pitchFamily="34" charset="0"/>
                          <a:ea typeface="ＭＳ Ｐゴシック" pitchFamily="-112" charset="-128"/>
                        </a:rPr>
                        <a:t>Cons</a:t>
                      </a:r>
                      <a:endParaRPr kumimoji="0" lang="en-US" sz="2800" b="1" i="0" u="none" strike="noStrike" cap="none" normalizeH="0" baseline="0" smtClean="0">
                        <a:ln>
                          <a:noFill/>
                        </a:ln>
                        <a:solidFill>
                          <a:srgbClr val="000066"/>
                        </a:solidFill>
                        <a:effectLst/>
                        <a:latin typeface="Lucida Sans" pitchFamily="34" charset="0"/>
                        <a:ea typeface="ＭＳ Ｐゴシック" pitchFamily="-112" charset="-128"/>
                      </a:endParaRPr>
                    </a:p>
                  </a:txBody>
                  <a:tcPr horzOverflow="overflow">
                    <a:lnL>
                      <a:noFill/>
                    </a:lnL>
                    <a:lnR cap="flat">
                      <a:noFill/>
                    </a:lnR>
                    <a:lnT cap="flat">
                      <a:noFill/>
                    </a:lnT>
                    <a:lnB>
                      <a:noFill/>
                    </a:lnB>
                    <a:lnTlToBr>
                      <a:noFill/>
                    </a:lnTlToBr>
                    <a:lnBlToTr>
                      <a:noFill/>
                    </a:lnBlToTr>
                    <a:noFill/>
                  </a:tcPr>
                </a:tc>
              </a:tr>
              <a:tr h="3279775">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rgbClr val="000066"/>
                          </a:solidFill>
                          <a:effectLst/>
                          <a:latin typeface="Lucida Sans" pitchFamily="34" charset="0"/>
                          <a:ea typeface="ＭＳ Ｐゴシック" pitchFamily="-112" charset="-128"/>
                        </a:rPr>
                        <a:t>Team players</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rgbClr val="000066"/>
                          </a:solidFill>
                          <a:effectLst/>
                          <a:latin typeface="Lucida Sans" pitchFamily="34" charset="0"/>
                          <a:ea typeface="ＭＳ Ｐゴシック" pitchFamily="-112" charset="-128"/>
                        </a:rPr>
                        <a:t>Well educated </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rgbClr val="000066"/>
                          </a:solidFill>
                          <a:effectLst/>
                          <a:latin typeface="Lucida Sans" pitchFamily="34" charset="0"/>
                          <a:ea typeface="ＭＳ Ｐゴシック" pitchFamily="-112" charset="-128"/>
                        </a:rPr>
                        <a:t>Risk takers</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rgbClr val="000066"/>
                          </a:solidFill>
                          <a:effectLst/>
                          <a:latin typeface="Lucida Sans" pitchFamily="34" charset="0"/>
                          <a:ea typeface="ＭＳ Ｐゴシック" pitchFamily="-112" charset="-128"/>
                        </a:rPr>
                        <a:t>Technologically savvy</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rgbClr val="000066"/>
                          </a:solidFill>
                          <a:effectLst/>
                          <a:latin typeface="Lucida Sans" pitchFamily="34" charset="0"/>
                          <a:ea typeface="ＭＳ Ｐゴシック" pitchFamily="-112" charset="-128"/>
                        </a:rPr>
                        <a:t>Tell it how it is</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rgbClr val="000066"/>
                          </a:solidFill>
                          <a:effectLst/>
                          <a:latin typeface="Lucida Sans" pitchFamily="34" charset="0"/>
                          <a:ea typeface="ＭＳ Ｐゴシック" pitchFamily="-112" charset="-128"/>
                        </a:rPr>
                        <a:t>Demand change</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rgbClr val="000066"/>
                          </a:solidFill>
                          <a:effectLst/>
                          <a:latin typeface="Lucida Sans" pitchFamily="34" charset="0"/>
                          <a:ea typeface="ＭＳ Ｐゴシック" pitchFamily="-112" charset="-128"/>
                        </a:rPr>
                        <a:t>Strong social conscience</a:t>
                      </a:r>
                      <a:r>
                        <a:rPr kumimoji="0" lang="en-US" sz="2800" b="0" i="0" u="none" strike="noStrike" cap="none" normalizeH="0" baseline="0" smtClean="0">
                          <a:ln>
                            <a:noFill/>
                          </a:ln>
                          <a:solidFill>
                            <a:srgbClr val="000066"/>
                          </a:solidFill>
                          <a:effectLst/>
                          <a:latin typeface="Lucida Sans" pitchFamily="34" charset="0"/>
                          <a:ea typeface="ＭＳ Ｐゴシック" pitchFamily="-112" charset="-128"/>
                        </a:rPr>
                        <a:t> </a:t>
                      </a:r>
                      <a:endParaRPr kumimoji="0" lang="en-US" sz="2400" b="0" i="0" u="none" strike="noStrike" cap="none" normalizeH="0" baseline="0" smtClean="0">
                        <a:ln>
                          <a:noFill/>
                        </a:ln>
                        <a:solidFill>
                          <a:srgbClr val="000066"/>
                        </a:solidFill>
                        <a:effectLst/>
                        <a:latin typeface="Lucida Sans" pitchFamily="34" charset="0"/>
                        <a:ea typeface="ＭＳ Ｐゴシック" pitchFamily="-112" charset="-128"/>
                      </a:endParaRPr>
                    </a:p>
                  </a:txBody>
                  <a:tcPr horzOverflow="overflow">
                    <a:lnL cap="flat">
                      <a:noFill/>
                    </a:lnL>
                    <a:lnR>
                      <a:noFill/>
                    </a:lnR>
                    <a:lnT>
                      <a:noFill/>
                    </a:lnT>
                    <a:lnB cap="flat">
                      <a:noFill/>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rgbClr val="000066"/>
                          </a:solidFill>
                          <a:effectLst/>
                          <a:latin typeface="Lucida Sans" pitchFamily="34" charset="0"/>
                          <a:ea typeface="ＭＳ Ｐゴシック" pitchFamily="-112" charset="-128"/>
                        </a:rPr>
                        <a:t>Impatient</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rgbClr val="000066"/>
                          </a:solidFill>
                          <a:effectLst/>
                          <a:latin typeface="Lucida Sans" pitchFamily="34" charset="0"/>
                          <a:ea typeface="ＭＳ Ｐゴシック" pitchFamily="-112" charset="-128"/>
                        </a:rPr>
                        <a:t>Blunt</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rgbClr val="000066"/>
                          </a:solidFill>
                          <a:effectLst/>
                          <a:latin typeface="Lucida Sans" pitchFamily="34" charset="0"/>
                          <a:ea typeface="ＭＳ Ｐゴシック" pitchFamily="-112" charset="-128"/>
                        </a:rPr>
                        <a:t>Require constant feedback</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rgbClr val="000066"/>
                          </a:solidFill>
                          <a:effectLst/>
                          <a:latin typeface="Lucida Sans" pitchFamily="34" charset="0"/>
                          <a:ea typeface="ＭＳ Ｐゴシック" pitchFamily="-112" charset="-128"/>
                        </a:rPr>
                        <a:t>Distracted</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rgbClr val="000066"/>
                          </a:solidFill>
                          <a:effectLst/>
                          <a:latin typeface="Lucida Sans" pitchFamily="34" charset="0"/>
                          <a:ea typeface="ＭＳ Ｐゴシック" pitchFamily="-112" charset="-128"/>
                        </a:rPr>
                        <a:t>Over confident</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rgbClr val="000066"/>
                          </a:solidFill>
                          <a:effectLst/>
                          <a:latin typeface="Lucida Sans" pitchFamily="34" charset="0"/>
                          <a:ea typeface="ＭＳ Ｐゴシック" pitchFamily="-112" charset="-128"/>
                        </a:rPr>
                        <a:t>High peer influence</a:t>
                      </a:r>
                    </a:p>
                  </a:txBody>
                  <a:tcPr horzOverflow="overflow">
                    <a:lnL>
                      <a:noFill/>
                    </a:lnL>
                    <a:lnR cap="flat">
                      <a:noFill/>
                    </a:lnR>
                    <a:lnT>
                      <a:noFill/>
                    </a:lnT>
                    <a:lnB cap="flat">
                      <a:noFill/>
                    </a:lnB>
                    <a:lnTlToBr>
                      <a:noFill/>
                    </a:lnTlToBr>
                    <a:lnBlToTr>
                      <a:noFill/>
                    </a:lnBlToTr>
                    <a:noFill/>
                  </a:tcPr>
                </a:tc>
              </a:tr>
            </a:tbl>
          </a:graphicData>
        </a:graphic>
      </p:graphicFrame>
      <p:sp>
        <p:nvSpPr>
          <p:cNvPr id="217123" name="Line 35"/>
          <p:cNvSpPr>
            <a:spLocks noChangeShapeType="1"/>
          </p:cNvSpPr>
          <p:nvPr/>
        </p:nvSpPr>
        <p:spPr bwMode="auto">
          <a:xfrm>
            <a:off x="4716463" y="2133600"/>
            <a:ext cx="0" cy="3671888"/>
          </a:xfrm>
          <a:prstGeom prst="line">
            <a:avLst/>
          </a:prstGeom>
          <a:noFill/>
          <a:ln w="22225">
            <a:solidFill>
              <a:schemeClr val="tx1"/>
            </a:solidFill>
            <a:round/>
            <a:headEnd/>
            <a:tailEnd/>
          </a:ln>
          <a:effectLst/>
        </p:spPr>
        <p:txBody>
          <a:bodyPr/>
          <a:lstStyle/>
          <a:p>
            <a:endParaRPr lang="en-AU"/>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0210" name="Rectangle 2"/>
          <p:cNvSpPr>
            <a:spLocks noGrp="1" noChangeArrowheads="1"/>
          </p:cNvSpPr>
          <p:nvPr>
            <p:ph type="title"/>
          </p:nvPr>
        </p:nvSpPr>
        <p:spPr>
          <a:xfrm>
            <a:off x="468313" y="0"/>
            <a:ext cx="7772400" cy="1143000"/>
          </a:xfrm>
        </p:spPr>
        <p:txBody>
          <a:bodyPr/>
          <a:lstStyle/>
          <a:p>
            <a:r>
              <a:rPr lang="en-US"/>
              <a:t>Key Workplace Strengths</a:t>
            </a:r>
          </a:p>
        </p:txBody>
      </p:sp>
      <p:sp>
        <p:nvSpPr>
          <p:cNvPr id="350211" name="Rectangle 3"/>
          <p:cNvSpPr>
            <a:spLocks noGrp="1" noChangeArrowheads="1"/>
          </p:cNvSpPr>
          <p:nvPr>
            <p:ph type="body" idx="1"/>
          </p:nvPr>
        </p:nvSpPr>
        <p:spPr>
          <a:xfrm>
            <a:off x="539750" y="1052513"/>
            <a:ext cx="7772400" cy="5116512"/>
          </a:xfrm>
        </p:spPr>
        <p:txBody>
          <a:bodyPr/>
          <a:lstStyle/>
          <a:p>
            <a:pPr>
              <a:lnSpc>
                <a:spcPct val="90000"/>
              </a:lnSpc>
              <a:buFontTx/>
              <a:buNone/>
            </a:pPr>
            <a:r>
              <a:rPr lang="en-AU" b="1">
                <a:latin typeface="Lucida Sans" pitchFamily="34" charset="0"/>
              </a:rPr>
              <a:t>Generation Y:</a:t>
            </a:r>
          </a:p>
          <a:p>
            <a:pPr>
              <a:lnSpc>
                <a:spcPct val="90000"/>
              </a:lnSpc>
              <a:buClr>
                <a:srgbClr val="FF9933"/>
              </a:buClr>
              <a:buFont typeface="Wingdings" pitchFamily="2" charset="2"/>
              <a:buChar char="§"/>
            </a:pPr>
            <a:r>
              <a:rPr lang="en-US" sz="2400">
                <a:latin typeface="Lucida Sans" pitchFamily="34" charset="0"/>
              </a:rPr>
              <a:t>Involvement in technological development</a:t>
            </a:r>
          </a:p>
          <a:p>
            <a:pPr>
              <a:lnSpc>
                <a:spcPct val="90000"/>
              </a:lnSpc>
              <a:buClr>
                <a:srgbClr val="FF9933"/>
              </a:buClr>
              <a:buFont typeface="Wingdings" pitchFamily="2" charset="2"/>
              <a:buChar char="§"/>
            </a:pPr>
            <a:r>
              <a:rPr lang="en-US" sz="2400">
                <a:latin typeface="Lucida Sans" pitchFamily="34" charset="0"/>
              </a:rPr>
              <a:t>Reverse mentoring of technological and service information </a:t>
            </a:r>
          </a:p>
          <a:p>
            <a:pPr>
              <a:lnSpc>
                <a:spcPct val="90000"/>
              </a:lnSpc>
              <a:buClr>
                <a:srgbClr val="FF9933"/>
              </a:buClr>
              <a:buFont typeface="Wingdings" pitchFamily="2" charset="2"/>
              <a:buChar char="§"/>
            </a:pPr>
            <a:r>
              <a:rPr lang="en-US" sz="2400">
                <a:latin typeface="Lucida Sans" pitchFamily="34" charset="0"/>
              </a:rPr>
              <a:t>Embrace change and demand improvement</a:t>
            </a:r>
          </a:p>
          <a:p>
            <a:pPr>
              <a:lnSpc>
                <a:spcPct val="90000"/>
              </a:lnSpc>
              <a:buClr>
                <a:srgbClr val="FF9933"/>
              </a:buClr>
              <a:buFont typeface="Wingdings" pitchFamily="2" charset="2"/>
              <a:buChar char="§"/>
            </a:pPr>
            <a:r>
              <a:rPr lang="en-US" sz="2400">
                <a:latin typeface="Lucida Sans" pitchFamily="34" charset="0"/>
              </a:rPr>
              <a:t>Think towards the future </a:t>
            </a:r>
          </a:p>
          <a:p>
            <a:pPr>
              <a:lnSpc>
                <a:spcPct val="90000"/>
              </a:lnSpc>
              <a:buClr>
                <a:srgbClr val="FF9933"/>
              </a:buClr>
              <a:buFont typeface="Wingdings" pitchFamily="2" charset="2"/>
              <a:buChar char="§"/>
            </a:pPr>
            <a:r>
              <a:rPr lang="en-US" sz="2400">
                <a:latin typeface="Lucida Sans" pitchFamily="34" charset="0"/>
              </a:rPr>
              <a:t>Honest communication and feedback </a:t>
            </a:r>
          </a:p>
          <a:p>
            <a:pPr>
              <a:lnSpc>
                <a:spcPct val="90000"/>
              </a:lnSpc>
              <a:buClr>
                <a:srgbClr val="FF9933"/>
              </a:buClr>
              <a:buFont typeface="Wingdings" pitchFamily="2" charset="2"/>
              <a:buChar char="§"/>
            </a:pPr>
            <a:r>
              <a:rPr lang="en-US" sz="2400">
                <a:latin typeface="Lucida Sans" pitchFamily="34" charset="0"/>
              </a:rPr>
              <a:t>Knowledge transfer to the service through continual training</a:t>
            </a:r>
          </a:p>
          <a:p>
            <a:pPr>
              <a:lnSpc>
                <a:spcPct val="90000"/>
              </a:lnSpc>
              <a:buClr>
                <a:srgbClr val="FF9933"/>
              </a:buClr>
              <a:buFont typeface="Wingdings" pitchFamily="2" charset="2"/>
              <a:buChar char="§"/>
            </a:pPr>
            <a:r>
              <a:rPr lang="en-US" sz="2400">
                <a:latin typeface="Lucida Sans" pitchFamily="34" charset="0"/>
              </a:rPr>
              <a:t>Variety demanding</a:t>
            </a:r>
          </a:p>
          <a:p>
            <a:pPr>
              <a:lnSpc>
                <a:spcPct val="90000"/>
              </a:lnSpc>
              <a:buClr>
                <a:srgbClr val="FF9933"/>
              </a:buClr>
              <a:buFont typeface="Wingdings" pitchFamily="2" charset="2"/>
              <a:buChar char="§"/>
            </a:pPr>
            <a:r>
              <a:rPr lang="en-US" sz="2400">
                <a:latin typeface="Lucida Sans" pitchFamily="34" charset="0"/>
              </a:rPr>
              <a:t>Strong work ethic</a:t>
            </a:r>
          </a:p>
          <a:p>
            <a:pPr>
              <a:lnSpc>
                <a:spcPct val="90000"/>
              </a:lnSpc>
              <a:buClr>
                <a:srgbClr val="FF9933"/>
              </a:buClr>
              <a:buFont typeface="Wingdings" pitchFamily="2" charset="2"/>
              <a:buChar char="§"/>
            </a:pPr>
            <a:r>
              <a:rPr lang="en-US" sz="2400">
                <a:latin typeface="Lucida Sans" pitchFamily="34" charset="0"/>
              </a:rPr>
              <a:t>Strong social conscience (internal/external)</a:t>
            </a:r>
          </a:p>
          <a:p>
            <a:pPr lvl="1">
              <a:lnSpc>
                <a:spcPct val="90000"/>
              </a:lnSpc>
            </a:pPr>
            <a:endParaRPr lang="en-US" sz="240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2690" name="Rectangle 2"/>
          <p:cNvSpPr>
            <a:spLocks noGrp="1" noChangeArrowheads="1"/>
          </p:cNvSpPr>
          <p:nvPr>
            <p:ph type="title"/>
          </p:nvPr>
        </p:nvSpPr>
        <p:spPr>
          <a:xfrm>
            <a:off x="323850" y="0"/>
            <a:ext cx="7772400" cy="1143000"/>
          </a:xfrm>
        </p:spPr>
        <p:txBody>
          <a:bodyPr/>
          <a:lstStyle/>
          <a:p>
            <a:r>
              <a:rPr lang="en-US"/>
              <a:t>Needs and Expectations</a:t>
            </a:r>
          </a:p>
        </p:txBody>
      </p:sp>
      <p:sp>
        <p:nvSpPr>
          <p:cNvPr id="242691" name="Rectangle 3"/>
          <p:cNvSpPr>
            <a:spLocks noGrp="1" noChangeArrowheads="1"/>
          </p:cNvSpPr>
          <p:nvPr>
            <p:ph type="body" idx="1"/>
          </p:nvPr>
        </p:nvSpPr>
        <p:spPr>
          <a:xfrm>
            <a:off x="684213" y="1125538"/>
            <a:ext cx="7918450" cy="4967287"/>
          </a:xfrm>
        </p:spPr>
        <p:txBody>
          <a:bodyPr/>
          <a:lstStyle/>
          <a:p>
            <a:pPr>
              <a:lnSpc>
                <a:spcPct val="80000"/>
              </a:lnSpc>
              <a:buFontTx/>
              <a:buNone/>
            </a:pPr>
            <a:r>
              <a:rPr lang="en-AU" sz="2800" b="1">
                <a:latin typeface="Lucida Sans" pitchFamily="34" charset="0"/>
              </a:rPr>
              <a:t>Generation Y</a:t>
            </a:r>
            <a:r>
              <a:rPr lang="en-AU" sz="2400" b="1">
                <a:latin typeface="Lucida Sans" pitchFamily="34" charset="0"/>
              </a:rPr>
              <a:t>:</a:t>
            </a:r>
          </a:p>
          <a:p>
            <a:pPr>
              <a:lnSpc>
                <a:spcPct val="80000"/>
              </a:lnSpc>
              <a:buClr>
                <a:srgbClr val="FF9933"/>
              </a:buClr>
              <a:buFont typeface="Wingdings" pitchFamily="2" charset="2"/>
              <a:buChar char="§"/>
            </a:pPr>
            <a:r>
              <a:rPr lang="en-US" sz="2200">
                <a:latin typeface="Lucida Sans" pitchFamily="34" charset="0"/>
              </a:rPr>
              <a:t>Work/life balance </a:t>
            </a:r>
          </a:p>
          <a:p>
            <a:pPr>
              <a:lnSpc>
                <a:spcPct val="80000"/>
              </a:lnSpc>
              <a:buClr>
                <a:srgbClr val="FF9933"/>
              </a:buClr>
              <a:buFont typeface="Wingdings" pitchFamily="2" charset="2"/>
              <a:buChar char="§"/>
            </a:pPr>
            <a:r>
              <a:rPr lang="en-US" sz="2200">
                <a:latin typeface="Lucida Sans" pitchFamily="34" charset="0"/>
              </a:rPr>
              <a:t>Flexibility – work from home, flexitime, p/t, job share</a:t>
            </a:r>
          </a:p>
          <a:p>
            <a:pPr>
              <a:lnSpc>
                <a:spcPct val="80000"/>
              </a:lnSpc>
              <a:buClr>
                <a:srgbClr val="FF9933"/>
              </a:buClr>
              <a:buFont typeface="Wingdings" pitchFamily="2" charset="2"/>
              <a:buChar char="§"/>
            </a:pPr>
            <a:r>
              <a:rPr lang="en-US" sz="2200">
                <a:latin typeface="Lucida Sans" pitchFamily="34" charset="0"/>
              </a:rPr>
              <a:t>High remuneration </a:t>
            </a:r>
          </a:p>
          <a:p>
            <a:pPr>
              <a:lnSpc>
                <a:spcPct val="80000"/>
              </a:lnSpc>
              <a:buClr>
                <a:srgbClr val="FF9933"/>
              </a:buClr>
              <a:buFont typeface="Wingdings" pitchFamily="2" charset="2"/>
              <a:buChar char="§"/>
            </a:pPr>
            <a:r>
              <a:rPr lang="en-US" sz="2200">
                <a:latin typeface="Lucida Sans" pitchFamily="34" charset="0"/>
              </a:rPr>
              <a:t>Inspirational leadership</a:t>
            </a:r>
          </a:p>
          <a:p>
            <a:pPr>
              <a:lnSpc>
                <a:spcPct val="80000"/>
              </a:lnSpc>
              <a:buClr>
                <a:srgbClr val="FF9933"/>
              </a:buClr>
              <a:buFont typeface="Wingdings" pitchFamily="2" charset="2"/>
              <a:buChar char="§"/>
            </a:pPr>
            <a:r>
              <a:rPr lang="en-US" sz="2200">
                <a:latin typeface="Lucida Sans" pitchFamily="34" charset="0"/>
              </a:rPr>
              <a:t>Ongoing opportunities to accelerate development</a:t>
            </a:r>
          </a:p>
          <a:p>
            <a:pPr>
              <a:lnSpc>
                <a:spcPct val="80000"/>
              </a:lnSpc>
              <a:buClr>
                <a:srgbClr val="FF9933"/>
              </a:buClr>
              <a:buFont typeface="Wingdings" pitchFamily="2" charset="2"/>
              <a:buChar char="§"/>
            </a:pPr>
            <a:r>
              <a:rPr lang="en-US" sz="2200">
                <a:latin typeface="Lucida Sans" pitchFamily="34" charset="0"/>
              </a:rPr>
              <a:t>Fast career progression </a:t>
            </a:r>
          </a:p>
          <a:p>
            <a:pPr>
              <a:lnSpc>
                <a:spcPct val="80000"/>
              </a:lnSpc>
              <a:buClr>
                <a:srgbClr val="FF9933"/>
              </a:buClr>
              <a:buFont typeface="Wingdings" pitchFamily="2" charset="2"/>
              <a:buChar char="§"/>
            </a:pPr>
            <a:r>
              <a:rPr lang="en-US" sz="2200">
                <a:latin typeface="Lucida Sans" pitchFamily="34" charset="0"/>
              </a:rPr>
              <a:t>More responsibility</a:t>
            </a:r>
          </a:p>
          <a:p>
            <a:pPr>
              <a:lnSpc>
                <a:spcPct val="80000"/>
              </a:lnSpc>
              <a:buClr>
                <a:srgbClr val="FF9933"/>
              </a:buClr>
              <a:buFont typeface="Wingdings" pitchFamily="2" charset="2"/>
              <a:buChar char="§"/>
            </a:pPr>
            <a:r>
              <a:rPr lang="en-US" sz="2200">
                <a:latin typeface="Lucida Sans" pitchFamily="34" charset="0"/>
              </a:rPr>
              <a:t>Honest communication</a:t>
            </a:r>
          </a:p>
          <a:p>
            <a:pPr>
              <a:lnSpc>
                <a:spcPct val="80000"/>
              </a:lnSpc>
              <a:buClr>
                <a:srgbClr val="FF9933"/>
              </a:buClr>
              <a:buFont typeface="Wingdings" pitchFamily="2" charset="2"/>
              <a:buChar char="§"/>
            </a:pPr>
            <a:r>
              <a:rPr lang="en-US" sz="2200">
                <a:latin typeface="Lucida Sans" pitchFamily="34" charset="0"/>
              </a:rPr>
              <a:t>Feedback and reinforcement</a:t>
            </a:r>
          </a:p>
          <a:p>
            <a:pPr>
              <a:lnSpc>
                <a:spcPct val="80000"/>
              </a:lnSpc>
              <a:buClr>
                <a:srgbClr val="FF9933"/>
              </a:buClr>
              <a:buFont typeface="Wingdings" pitchFamily="2" charset="2"/>
              <a:buChar char="§"/>
            </a:pPr>
            <a:r>
              <a:rPr lang="en-US" sz="2200">
                <a:latin typeface="Lucida Sans" pitchFamily="34" charset="0"/>
              </a:rPr>
              <a:t>Cutting edge technology </a:t>
            </a:r>
          </a:p>
          <a:p>
            <a:pPr>
              <a:lnSpc>
                <a:spcPct val="80000"/>
              </a:lnSpc>
              <a:buClr>
                <a:srgbClr val="FF9933"/>
              </a:buClr>
              <a:buFont typeface="Wingdings" pitchFamily="2" charset="2"/>
              <a:buChar char="§"/>
            </a:pPr>
            <a:r>
              <a:rPr lang="en-US" sz="2200">
                <a:latin typeface="Lucida Sans" pitchFamily="34" charset="0"/>
              </a:rPr>
              <a:t>Seek a casual work environment, tele-commuting options, and time off to enjoy life.</a:t>
            </a:r>
          </a:p>
          <a:p>
            <a:pPr>
              <a:lnSpc>
                <a:spcPct val="80000"/>
              </a:lnSpc>
              <a:buClr>
                <a:srgbClr val="FF9933"/>
              </a:buClr>
              <a:buFont typeface="Wingdings" pitchFamily="2" charset="2"/>
              <a:buChar char="§"/>
            </a:pPr>
            <a:r>
              <a:rPr lang="en-US" sz="2200">
                <a:latin typeface="Lucida Sans" pitchFamily="34" charset="0"/>
              </a:rPr>
              <a:t>Want opportunities to lead. </a:t>
            </a:r>
          </a:p>
          <a:p>
            <a:pPr lvl="1">
              <a:lnSpc>
                <a:spcPct val="80000"/>
              </a:lnSpc>
              <a:spcBef>
                <a:spcPct val="30000"/>
              </a:spcBef>
              <a:buClr>
                <a:srgbClr val="FF9933"/>
              </a:buClr>
              <a:buFont typeface="Wingdings" pitchFamily="2" charset="2"/>
              <a:buChar char="§"/>
            </a:pPr>
            <a:endParaRPr lang="en-US" sz="2200"/>
          </a:p>
          <a:p>
            <a:pPr lvl="1">
              <a:lnSpc>
                <a:spcPct val="80000"/>
              </a:lnSpc>
            </a:pPr>
            <a:endParaRPr lang="en-US" sz="180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1602" name="Rectangle 2"/>
          <p:cNvSpPr>
            <a:spLocks noGrp="1" noChangeArrowheads="1"/>
          </p:cNvSpPr>
          <p:nvPr>
            <p:ph type="title"/>
          </p:nvPr>
        </p:nvSpPr>
        <p:spPr/>
        <p:txBody>
          <a:bodyPr/>
          <a:lstStyle/>
          <a:p>
            <a:r>
              <a:rPr lang="en-US"/>
              <a:t>Rationale for Differences</a:t>
            </a:r>
          </a:p>
        </p:txBody>
      </p:sp>
      <p:sp>
        <p:nvSpPr>
          <p:cNvPr id="281603" name="Rectangle 3"/>
          <p:cNvSpPr>
            <a:spLocks noGrp="1" noChangeArrowheads="1"/>
          </p:cNvSpPr>
          <p:nvPr>
            <p:ph type="body" idx="1"/>
          </p:nvPr>
        </p:nvSpPr>
        <p:spPr/>
        <p:txBody>
          <a:bodyPr/>
          <a:lstStyle/>
          <a:p>
            <a:pPr>
              <a:buClr>
                <a:srgbClr val="FF9933"/>
              </a:buClr>
              <a:buFont typeface="Wingdings" pitchFamily="2" charset="2"/>
              <a:buChar char="§"/>
            </a:pPr>
            <a:r>
              <a:rPr lang="en-US">
                <a:latin typeface="Lucida Sans" pitchFamily="34" charset="0"/>
              </a:rPr>
              <a:t>Economic conditions</a:t>
            </a:r>
          </a:p>
          <a:p>
            <a:pPr>
              <a:buClr>
                <a:srgbClr val="FF9933"/>
              </a:buClr>
              <a:buFont typeface="Wingdings" pitchFamily="2" charset="2"/>
              <a:buChar char="§"/>
            </a:pPr>
            <a:r>
              <a:rPr lang="en-US">
                <a:latin typeface="Lucida Sans" pitchFamily="34" charset="0"/>
              </a:rPr>
              <a:t>Social conditions</a:t>
            </a:r>
          </a:p>
          <a:p>
            <a:pPr>
              <a:buClr>
                <a:srgbClr val="FF9933"/>
              </a:buClr>
              <a:buFont typeface="Wingdings" pitchFamily="2" charset="2"/>
              <a:buChar char="§"/>
            </a:pPr>
            <a:r>
              <a:rPr lang="en-US">
                <a:latin typeface="Lucida Sans" pitchFamily="34" charset="0"/>
              </a:rPr>
              <a:t>Political conditions</a:t>
            </a:r>
          </a:p>
          <a:p>
            <a:pPr>
              <a:buClr>
                <a:srgbClr val="FF9933"/>
              </a:buClr>
              <a:buFont typeface="Wingdings" pitchFamily="2" charset="2"/>
              <a:buChar char="§"/>
            </a:pPr>
            <a:r>
              <a:rPr lang="en-US">
                <a:latin typeface="Lucida Sans" pitchFamily="34" charset="0"/>
              </a:rPr>
              <a:t>Technological conditions</a:t>
            </a:r>
          </a:p>
          <a:p>
            <a:pPr>
              <a:buClr>
                <a:srgbClr val="FF9933"/>
              </a:buClr>
              <a:buFont typeface="Wingdings" pitchFamily="2" charset="2"/>
              <a:buChar char="§"/>
            </a:pPr>
            <a:r>
              <a:rPr lang="en-US">
                <a:latin typeface="Lucida Sans" pitchFamily="34" charset="0"/>
              </a:rPr>
              <a:t>Life experiences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7378" name="Rectangle 2"/>
          <p:cNvSpPr>
            <a:spLocks noGrp="1" noChangeArrowheads="1"/>
          </p:cNvSpPr>
          <p:nvPr>
            <p:ph type="title"/>
          </p:nvPr>
        </p:nvSpPr>
        <p:spPr>
          <a:xfrm>
            <a:off x="323850" y="333375"/>
            <a:ext cx="8134350" cy="1143000"/>
          </a:xfrm>
        </p:spPr>
        <p:txBody>
          <a:bodyPr/>
          <a:lstStyle/>
          <a:p>
            <a:pPr algn="ctr"/>
            <a:r>
              <a:rPr lang="en-AU" sz="3600"/>
              <a:t>Communicating with Baby Boomers</a:t>
            </a:r>
            <a:endParaRPr lang="en-US" sz="3600"/>
          </a:p>
        </p:txBody>
      </p:sp>
      <p:sp>
        <p:nvSpPr>
          <p:cNvPr id="357379" name="Rectangle 3"/>
          <p:cNvSpPr>
            <a:spLocks noGrp="1" noChangeArrowheads="1"/>
          </p:cNvSpPr>
          <p:nvPr>
            <p:ph type="body" idx="1"/>
          </p:nvPr>
        </p:nvSpPr>
        <p:spPr>
          <a:xfrm>
            <a:off x="685800" y="1485900"/>
            <a:ext cx="7918450" cy="4464050"/>
          </a:xfrm>
        </p:spPr>
        <p:txBody>
          <a:bodyPr/>
          <a:lstStyle/>
          <a:p>
            <a:pPr>
              <a:lnSpc>
                <a:spcPct val="90000"/>
              </a:lnSpc>
              <a:buClr>
                <a:srgbClr val="FF9933"/>
              </a:buClr>
              <a:buFont typeface="Wingdings" pitchFamily="2" charset="2"/>
              <a:buChar char="§"/>
            </a:pPr>
            <a:r>
              <a:rPr lang="en-AU" sz="2800">
                <a:latin typeface="Lucida Sans" pitchFamily="34" charset="0"/>
              </a:rPr>
              <a:t>Recognise the quality of their work</a:t>
            </a:r>
          </a:p>
          <a:p>
            <a:pPr>
              <a:lnSpc>
                <a:spcPct val="90000"/>
              </a:lnSpc>
              <a:buClr>
                <a:srgbClr val="FF9933"/>
              </a:buClr>
              <a:buFont typeface="Wingdings" pitchFamily="2" charset="2"/>
              <a:buChar char="§"/>
            </a:pPr>
            <a:r>
              <a:rPr lang="en-AU" sz="2800">
                <a:latin typeface="Lucida Sans" pitchFamily="34" charset="0"/>
              </a:rPr>
              <a:t>Communicate important information face-to-face rather than email</a:t>
            </a:r>
          </a:p>
          <a:p>
            <a:pPr>
              <a:lnSpc>
                <a:spcPct val="90000"/>
              </a:lnSpc>
              <a:buClr>
                <a:srgbClr val="FF9933"/>
              </a:buClr>
              <a:buFont typeface="Wingdings" pitchFamily="2" charset="2"/>
              <a:buChar char="§"/>
            </a:pPr>
            <a:r>
              <a:rPr lang="en-AU" sz="2800">
                <a:latin typeface="Lucida Sans" pitchFamily="34" charset="0"/>
              </a:rPr>
              <a:t>Show respect for their experience</a:t>
            </a:r>
          </a:p>
          <a:p>
            <a:pPr>
              <a:lnSpc>
                <a:spcPct val="90000"/>
              </a:lnSpc>
              <a:buClr>
                <a:srgbClr val="FF9933"/>
              </a:buClr>
              <a:buFont typeface="Wingdings" pitchFamily="2" charset="2"/>
              <a:buChar char="§"/>
            </a:pPr>
            <a:r>
              <a:rPr lang="en-AU" sz="2800">
                <a:latin typeface="Lucida Sans" pitchFamily="34" charset="0"/>
              </a:rPr>
              <a:t>Acknowledge their overtime yet don’t encourage it</a:t>
            </a:r>
          </a:p>
          <a:p>
            <a:pPr>
              <a:lnSpc>
                <a:spcPct val="90000"/>
              </a:lnSpc>
              <a:buClr>
                <a:srgbClr val="FF9933"/>
              </a:buClr>
              <a:buFont typeface="Wingdings" pitchFamily="2" charset="2"/>
              <a:buChar char="§"/>
            </a:pPr>
            <a:r>
              <a:rPr lang="en-AU" sz="2800">
                <a:latin typeface="Lucida Sans" pitchFamily="34" charset="0"/>
              </a:rPr>
              <a:t>Respect their work ethic</a:t>
            </a:r>
          </a:p>
          <a:p>
            <a:pPr>
              <a:lnSpc>
                <a:spcPct val="90000"/>
              </a:lnSpc>
              <a:buClr>
                <a:srgbClr val="FF9933"/>
              </a:buClr>
              <a:buFont typeface="Wingdings" pitchFamily="2" charset="2"/>
              <a:buChar char="§"/>
            </a:pPr>
            <a:r>
              <a:rPr lang="en-AU" sz="2800">
                <a:latin typeface="Lucida Sans" pitchFamily="34" charset="0"/>
              </a:rPr>
              <a:t>Manage them by process</a:t>
            </a:r>
            <a:endParaRPr lang="en-US" sz="2800">
              <a:latin typeface="Lucida Sans" pitchFamily="34" charset="0"/>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9426" name="Rectangle 2"/>
          <p:cNvSpPr>
            <a:spLocks noGrp="1" noChangeArrowheads="1"/>
          </p:cNvSpPr>
          <p:nvPr>
            <p:ph type="title"/>
          </p:nvPr>
        </p:nvSpPr>
        <p:spPr>
          <a:xfrm>
            <a:off x="468313" y="333375"/>
            <a:ext cx="7989887" cy="1143000"/>
          </a:xfrm>
        </p:spPr>
        <p:txBody>
          <a:bodyPr/>
          <a:lstStyle/>
          <a:p>
            <a:pPr algn="ctr"/>
            <a:r>
              <a:rPr lang="en-AU" sz="3600"/>
              <a:t>Communicating with Generation X</a:t>
            </a:r>
            <a:endParaRPr lang="en-US" sz="3600"/>
          </a:p>
        </p:txBody>
      </p:sp>
      <p:sp>
        <p:nvSpPr>
          <p:cNvPr id="359427" name="Rectangle 3"/>
          <p:cNvSpPr>
            <a:spLocks noGrp="1" noChangeArrowheads="1"/>
          </p:cNvSpPr>
          <p:nvPr>
            <p:ph type="body" idx="1"/>
          </p:nvPr>
        </p:nvSpPr>
        <p:spPr>
          <a:xfrm>
            <a:off x="685800" y="1484313"/>
            <a:ext cx="7772400" cy="4467225"/>
          </a:xfrm>
        </p:spPr>
        <p:txBody>
          <a:bodyPr/>
          <a:lstStyle/>
          <a:p>
            <a:pPr>
              <a:buClr>
                <a:srgbClr val="FF9933"/>
              </a:buClr>
              <a:buFont typeface="Wingdings" pitchFamily="2" charset="2"/>
              <a:buChar char="§"/>
            </a:pPr>
            <a:r>
              <a:rPr lang="en-AU" sz="2800">
                <a:latin typeface="Lucida Sans" pitchFamily="34" charset="0"/>
              </a:rPr>
              <a:t>Coach rather than tell</a:t>
            </a:r>
          </a:p>
          <a:p>
            <a:pPr>
              <a:buClr>
                <a:srgbClr val="FF9933"/>
              </a:buClr>
              <a:buFont typeface="Wingdings" pitchFamily="2" charset="2"/>
              <a:buChar char="§"/>
            </a:pPr>
            <a:r>
              <a:rPr lang="en-AU" sz="2800">
                <a:latin typeface="Lucida Sans" pitchFamily="34" charset="0"/>
              </a:rPr>
              <a:t>Encourage creativity and innovation</a:t>
            </a:r>
          </a:p>
          <a:p>
            <a:pPr>
              <a:buClr>
                <a:srgbClr val="FF9933"/>
              </a:buClr>
              <a:buFont typeface="Wingdings" pitchFamily="2" charset="2"/>
              <a:buChar char="§"/>
            </a:pPr>
            <a:r>
              <a:rPr lang="en-AU" sz="2800">
                <a:latin typeface="Lucida Sans" pitchFamily="34" charset="0"/>
              </a:rPr>
              <a:t>Avoid micromanaging</a:t>
            </a:r>
          </a:p>
          <a:p>
            <a:pPr>
              <a:buClr>
                <a:srgbClr val="FF9933"/>
              </a:buClr>
              <a:buFont typeface="Wingdings" pitchFamily="2" charset="2"/>
              <a:buChar char="§"/>
            </a:pPr>
            <a:r>
              <a:rPr lang="en-AU" sz="2800">
                <a:latin typeface="Lucida Sans" pitchFamily="34" charset="0"/>
              </a:rPr>
              <a:t>Manage them by results not process</a:t>
            </a:r>
          </a:p>
          <a:p>
            <a:pPr>
              <a:buClr>
                <a:srgbClr val="FF9933"/>
              </a:buClr>
              <a:buFont typeface="Wingdings" pitchFamily="2" charset="2"/>
              <a:buChar char="§"/>
            </a:pPr>
            <a:r>
              <a:rPr lang="en-AU" sz="2800">
                <a:latin typeface="Lucida Sans" pitchFamily="34" charset="0"/>
              </a:rPr>
              <a:t>Provide frequent feedback</a:t>
            </a:r>
          </a:p>
          <a:p>
            <a:pPr lvl="1">
              <a:buClr>
                <a:srgbClr val="FF9933"/>
              </a:buClr>
            </a:pPr>
            <a:r>
              <a:rPr lang="en-AU"/>
              <a:t>Handwritten notes</a:t>
            </a:r>
          </a:p>
          <a:p>
            <a:pPr lvl="1">
              <a:buClr>
                <a:srgbClr val="FF9933"/>
              </a:buClr>
            </a:pPr>
            <a:r>
              <a:rPr lang="en-AU"/>
              <a:t>Non-monetary rewards</a:t>
            </a:r>
          </a:p>
          <a:p>
            <a:pPr lvl="1">
              <a:buClr>
                <a:srgbClr val="FF9933"/>
              </a:buClr>
            </a:pPr>
            <a:r>
              <a:rPr lang="en-AU"/>
              <a:t>Formal recognition</a:t>
            </a:r>
          </a:p>
          <a:p>
            <a:endParaRPr lang="en-US" sz="280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1474" name="Rectangle 2"/>
          <p:cNvSpPr>
            <a:spLocks noGrp="1" noChangeArrowheads="1"/>
          </p:cNvSpPr>
          <p:nvPr>
            <p:ph type="title"/>
          </p:nvPr>
        </p:nvSpPr>
        <p:spPr>
          <a:xfrm>
            <a:off x="539750" y="333375"/>
            <a:ext cx="7918450" cy="1143000"/>
          </a:xfrm>
        </p:spPr>
        <p:txBody>
          <a:bodyPr/>
          <a:lstStyle/>
          <a:p>
            <a:pPr algn="ctr"/>
            <a:r>
              <a:rPr lang="en-AU" sz="3600"/>
              <a:t>Communication with Generation Y</a:t>
            </a:r>
            <a:endParaRPr lang="en-US" sz="3600"/>
          </a:p>
        </p:txBody>
      </p:sp>
      <p:sp>
        <p:nvSpPr>
          <p:cNvPr id="361475" name="Rectangle 3"/>
          <p:cNvSpPr>
            <a:spLocks noGrp="1" noChangeArrowheads="1"/>
          </p:cNvSpPr>
          <p:nvPr>
            <p:ph type="body" idx="1"/>
          </p:nvPr>
        </p:nvSpPr>
        <p:spPr>
          <a:xfrm>
            <a:off x="468313" y="1557338"/>
            <a:ext cx="8496300" cy="4322762"/>
          </a:xfrm>
        </p:spPr>
        <p:txBody>
          <a:bodyPr/>
          <a:lstStyle/>
          <a:p>
            <a:pPr>
              <a:lnSpc>
                <a:spcPct val="80000"/>
              </a:lnSpc>
              <a:buClr>
                <a:srgbClr val="FF9933"/>
              </a:buClr>
              <a:buFont typeface="Wingdings" pitchFamily="2" charset="2"/>
              <a:buChar char="§"/>
            </a:pPr>
            <a:r>
              <a:rPr lang="en-AU" sz="2800">
                <a:latin typeface="Lucida Sans" pitchFamily="34" charset="0"/>
              </a:rPr>
              <a:t>Remain pragmatic, authentic and honest</a:t>
            </a:r>
          </a:p>
          <a:p>
            <a:pPr>
              <a:lnSpc>
                <a:spcPct val="80000"/>
              </a:lnSpc>
              <a:buClr>
                <a:srgbClr val="FF9933"/>
              </a:buClr>
              <a:buFont typeface="Wingdings" pitchFamily="2" charset="2"/>
              <a:buChar char="§"/>
            </a:pPr>
            <a:r>
              <a:rPr lang="en-AU" sz="2800">
                <a:latin typeface="Lucida Sans" pitchFamily="34" charset="0"/>
              </a:rPr>
              <a:t>Establish mentoring programs with senior staff</a:t>
            </a:r>
          </a:p>
          <a:p>
            <a:pPr>
              <a:lnSpc>
                <a:spcPct val="80000"/>
              </a:lnSpc>
              <a:buClr>
                <a:srgbClr val="FF9933"/>
              </a:buClr>
              <a:buFont typeface="Wingdings" pitchFamily="2" charset="2"/>
              <a:buChar char="§"/>
            </a:pPr>
            <a:r>
              <a:rPr lang="en-AU" sz="2800">
                <a:latin typeface="Lucida Sans" pitchFamily="34" charset="0"/>
              </a:rPr>
              <a:t>Provide timely feedback</a:t>
            </a:r>
          </a:p>
          <a:p>
            <a:pPr>
              <a:lnSpc>
                <a:spcPct val="80000"/>
              </a:lnSpc>
              <a:buClr>
                <a:srgbClr val="FF9933"/>
              </a:buClr>
              <a:buFont typeface="Wingdings" pitchFamily="2" charset="2"/>
              <a:buChar char="§"/>
            </a:pPr>
            <a:r>
              <a:rPr lang="en-AU" sz="2800">
                <a:latin typeface="Lucida Sans" pitchFamily="34" charset="0"/>
              </a:rPr>
              <a:t>Focus on experimenting rather than explaining</a:t>
            </a:r>
          </a:p>
          <a:p>
            <a:pPr>
              <a:lnSpc>
                <a:spcPct val="80000"/>
              </a:lnSpc>
              <a:buClr>
                <a:srgbClr val="FF9933"/>
              </a:buClr>
              <a:buFont typeface="Wingdings" pitchFamily="2" charset="2"/>
              <a:buChar char="§"/>
            </a:pPr>
            <a:r>
              <a:rPr lang="en-AU" sz="2800">
                <a:latin typeface="Lucida Sans" pitchFamily="34" charset="0"/>
              </a:rPr>
              <a:t>Ask for their input and opinions</a:t>
            </a:r>
          </a:p>
          <a:p>
            <a:pPr>
              <a:lnSpc>
                <a:spcPct val="80000"/>
              </a:lnSpc>
              <a:buClr>
                <a:srgbClr val="FF9933"/>
              </a:buClr>
              <a:buFont typeface="Wingdings" pitchFamily="2" charset="2"/>
              <a:buChar char="§"/>
            </a:pPr>
            <a:r>
              <a:rPr lang="en-AU" sz="2800">
                <a:latin typeface="Lucida Sans" pitchFamily="34" charset="0"/>
              </a:rPr>
              <a:t>Encourage multitasking</a:t>
            </a:r>
          </a:p>
          <a:p>
            <a:pPr>
              <a:lnSpc>
                <a:spcPct val="80000"/>
              </a:lnSpc>
              <a:buClr>
                <a:srgbClr val="FF9933"/>
              </a:buClr>
              <a:buFont typeface="Wingdings" pitchFamily="2" charset="2"/>
              <a:buChar char="§"/>
            </a:pPr>
            <a:r>
              <a:rPr lang="en-US" sz="2800">
                <a:latin typeface="Lucida Sans" pitchFamily="34" charset="0"/>
              </a:rPr>
              <a:t>Be a person</a:t>
            </a:r>
          </a:p>
          <a:p>
            <a:pPr>
              <a:lnSpc>
                <a:spcPct val="80000"/>
              </a:lnSpc>
              <a:buClr>
                <a:srgbClr val="FF9933"/>
              </a:buClr>
              <a:buFont typeface="Wingdings" pitchFamily="2" charset="2"/>
              <a:buChar char="§"/>
            </a:pPr>
            <a:r>
              <a:rPr lang="en-AU" sz="2800">
                <a:latin typeface="Lucida Sans" pitchFamily="34" charset="0"/>
              </a:rPr>
              <a:t>Consider language choice</a:t>
            </a:r>
            <a:endParaRPr lang="en-US" sz="2800">
              <a:latin typeface="Lucida Sans" pitchFamily="34" charset="0"/>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9666" name="Rectangle 2"/>
          <p:cNvSpPr>
            <a:spLocks noGrp="1" noChangeArrowheads="1"/>
          </p:cNvSpPr>
          <p:nvPr>
            <p:ph type="title"/>
          </p:nvPr>
        </p:nvSpPr>
        <p:spPr>
          <a:xfrm>
            <a:off x="395288" y="0"/>
            <a:ext cx="8569325" cy="1143000"/>
          </a:xfrm>
        </p:spPr>
        <p:txBody>
          <a:bodyPr/>
          <a:lstStyle/>
          <a:p>
            <a:r>
              <a:rPr lang="en-AU" sz="3600"/>
              <a:t>Barriers to Giving Effective Feedback</a:t>
            </a:r>
            <a:endParaRPr lang="en-US" sz="3600"/>
          </a:p>
        </p:txBody>
      </p:sp>
      <p:sp>
        <p:nvSpPr>
          <p:cNvPr id="369667" name="Rectangle 3"/>
          <p:cNvSpPr>
            <a:spLocks noGrp="1" noChangeArrowheads="1"/>
          </p:cNvSpPr>
          <p:nvPr>
            <p:ph type="body" idx="1"/>
          </p:nvPr>
        </p:nvSpPr>
        <p:spPr>
          <a:xfrm>
            <a:off x="395288" y="1196975"/>
            <a:ext cx="8424862" cy="5661025"/>
          </a:xfrm>
          <a:noFill/>
          <a:ln/>
        </p:spPr>
        <p:txBody>
          <a:bodyPr/>
          <a:lstStyle/>
          <a:p>
            <a:pPr>
              <a:lnSpc>
                <a:spcPct val="80000"/>
              </a:lnSpc>
            </a:pPr>
            <a:r>
              <a:rPr lang="en-AU" sz="2500">
                <a:latin typeface="Lucida Sans" pitchFamily="34" charset="0"/>
              </a:rPr>
              <a:t>Lack of trust in the relationship</a:t>
            </a:r>
          </a:p>
          <a:p>
            <a:pPr>
              <a:lnSpc>
                <a:spcPct val="80000"/>
              </a:lnSpc>
            </a:pPr>
            <a:r>
              <a:rPr lang="en-AU" sz="2500">
                <a:latin typeface="Lucida Sans" pitchFamily="34" charset="0"/>
              </a:rPr>
              <a:t>Lack of honesty </a:t>
            </a:r>
          </a:p>
          <a:p>
            <a:pPr>
              <a:lnSpc>
                <a:spcPct val="80000"/>
              </a:lnSpc>
            </a:pPr>
            <a:r>
              <a:rPr lang="en-AU" sz="2500">
                <a:latin typeface="Lucida Sans" pitchFamily="34" charset="0"/>
              </a:rPr>
              <a:t>Personalised comments- blaming and accusing language</a:t>
            </a:r>
          </a:p>
          <a:p>
            <a:pPr>
              <a:lnSpc>
                <a:spcPct val="80000"/>
              </a:lnSpc>
            </a:pPr>
            <a:r>
              <a:rPr lang="en-AU" sz="2500">
                <a:latin typeface="Lucida Sans" pitchFamily="34" charset="0"/>
              </a:rPr>
              <a:t>Personal Bias</a:t>
            </a:r>
          </a:p>
          <a:p>
            <a:pPr>
              <a:lnSpc>
                <a:spcPct val="80000"/>
              </a:lnSpc>
            </a:pPr>
            <a:r>
              <a:rPr lang="en-AU" sz="2500">
                <a:latin typeface="Lucida Sans" pitchFamily="34" charset="0"/>
              </a:rPr>
              <a:t>Generalisations </a:t>
            </a:r>
          </a:p>
          <a:p>
            <a:pPr>
              <a:lnSpc>
                <a:spcPct val="80000"/>
              </a:lnSpc>
            </a:pPr>
            <a:r>
              <a:rPr lang="en-AU" sz="2500">
                <a:latin typeface="Lucida Sans" pitchFamily="34" charset="0"/>
              </a:rPr>
              <a:t>Vague non specific </a:t>
            </a:r>
          </a:p>
          <a:p>
            <a:pPr>
              <a:lnSpc>
                <a:spcPct val="80000"/>
              </a:lnSpc>
            </a:pPr>
            <a:r>
              <a:rPr lang="en-AU" sz="2500">
                <a:latin typeface="Lucida Sans" pitchFamily="34" charset="0"/>
              </a:rPr>
              <a:t>Style of feedback – written verbal? </a:t>
            </a:r>
          </a:p>
          <a:p>
            <a:pPr>
              <a:lnSpc>
                <a:spcPct val="80000"/>
              </a:lnSpc>
            </a:pPr>
            <a:r>
              <a:rPr lang="en-AU" sz="2500">
                <a:latin typeface="Lucida Sans" pitchFamily="34" charset="0"/>
              </a:rPr>
              <a:t>Giving feedback especially negative feedback creates discomfort for some</a:t>
            </a:r>
          </a:p>
          <a:p>
            <a:pPr>
              <a:lnSpc>
                <a:spcPct val="80000"/>
              </a:lnSpc>
            </a:pPr>
            <a:r>
              <a:rPr lang="en-AU" sz="2500">
                <a:latin typeface="Lucida Sans" pitchFamily="34" charset="0"/>
              </a:rPr>
              <a:t>Fear  emotional or angry responses</a:t>
            </a:r>
          </a:p>
          <a:p>
            <a:pPr>
              <a:lnSpc>
                <a:spcPct val="80000"/>
              </a:lnSpc>
            </a:pPr>
            <a:r>
              <a:rPr lang="en-AU" sz="2500">
                <a:latin typeface="Lucida Sans" pitchFamily="34" charset="0"/>
              </a:rPr>
              <a:t>Think problems will go away if they are ignored</a:t>
            </a:r>
          </a:p>
          <a:p>
            <a:pPr>
              <a:lnSpc>
                <a:spcPct val="80000"/>
              </a:lnSpc>
            </a:pPr>
            <a:r>
              <a:rPr lang="en-AU" sz="2500">
                <a:latin typeface="Lucida Sans" pitchFamily="34" charset="0"/>
              </a:rPr>
              <a:t>Desire to be liked</a:t>
            </a:r>
          </a:p>
          <a:p>
            <a:pPr eaLnBrk="0" hangingPunct="0">
              <a:lnSpc>
                <a:spcPct val="80000"/>
              </a:lnSpc>
              <a:spcBef>
                <a:spcPct val="50000"/>
              </a:spcBef>
              <a:buFontTx/>
              <a:buNone/>
            </a:pPr>
            <a:endParaRPr lang="en-AU" sz="2500">
              <a:latin typeface="Lucida Sans" pitchFamily="34" charset="0"/>
            </a:endParaRPr>
          </a:p>
          <a:p>
            <a:pPr>
              <a:lnSpc>
                <a:spcPct val="80000"/>
              </a:lnSpc>
              <a:buFontTx/>
              <a:buNone/>
            </a:pPr>
            <a:endParaRPr lang="en-AU" sz="1600"/>
          </a:p>
          <a:p>
            <a:pPr>
              <a:lnSpc>
                <a:spcPct val="80000"/>
              </a:lnSpc>
            </a:pPr>
            <a:endParaRPr lang="en-AU" sz="1600"/>
          </a:p>
          <a:p>
            <a:pPr>
              <a:lnSpc>
                <a:spcPct val="80000"/>
              </a:lnSpc>
            </a:pPr>
            <a:endParaRPr lang="en-US" sz="1400" b="1"/>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63522" name="Rectangle 2"/>
          <p:cNvSpPr>
            <a:spLocks noGrp="1" noChangeArrowheads="1"/>
          </p:cNvSpPr>
          <p:nvPr>
            <p:ph type="body" idx="1"/>
          </p:nvPr>
        </p:nvSpPr>
        <p:spPr>
          <a:xfrm>
            <a:off x="395288" y="1773238"/>
            <a:ext cx="7697787" cy="4659312"/>
          </a:xfrm>
        </p:spPr>
        <p:txBody>
          <a:bodyPr/>
          <a:lstStyle/>
          <a:p>
            <a:pPr marL="609600" indent="-609600" defTabSz="762000">
              <a:lnSpc>
                <a:spcPct val="95000"/>
              </a:lnSpc>
            </a:pPr>
            <a:r>
              <a:rPr lang="en-AU" sz="2800">
                <a:latin typeface="Lucida Sans" pitchFamily="34" charset="0"/>
              </a:rPr>
              <a:t>Offer feedback on observed behaviour and link to agreed objectives/standards </a:t>
            </a:r>
          </a:p>
          <a:p>
            <a:pPr marL="609600" indent="-609600" defTabSz="762000">
              <a:lnSpc>
                <a:spcPct val="95000"/>
              </a:lnSpc>
            </a:pPr>
            <a:r>
              <a:rPr lang="en-AU" sz="2800">
                <a:latin typeface="Lucida Sans" pitchFamily="34" charset="0"/>
              </a:rPr>
              <a:t>Don’t waffle about general feelings or impressions </a:t>
            </a:r>
          </a:p>
          <a:p>
            <a:pPr marL="609600" indent="-609600" defTabSz="762000">
              <a:lnSpc>
                <a:spcPct val="95000"/>
              </a:lnSpc>
            </a:pPr>
            <a:r>
              <a:rPr lang="en-AU" sz="2800">
                <a:latin typeface="Lucida Sans" pitchFamily="34" charset="0"/>
              </a:rPr>
              <a:t>Be assertive – try DASR</a:t>
            </a:r>
          </a:p>
          <a:p>
            <a:pPr marL="609600" indent="-609600" defTabSz="762000">
              <a:lnSpc>
                <a:spcPct val="95000"/>
              </a:lnSpc>
            </a:pPr>
            <a:r>
              <a:rPr lang="en-AU" sz="2800">
                <a:latin typeface="Lucida Sans" pitchFamily="34" charset="0"/>
              </a:rPr>
              <a:t>Take diversity into  account</a:t>
            </a:r>
          </a:p>
          <a:p>
            <a:pPr marL="609600" indent="-609600" defTabSz="762000">
              <a:lnSpc>
                <a:spcPct val="95000"/>
              </a:lnSpc>
            </a:pPr>
            <a:r>
              <a:rPr lang="en-AU" sz="2800">
                <a:latin typeface="Lucida Sans" pitchFamily="34" charset="0"/>
              </a:rPr>
              <a:t>Focus on behaviour which can be changed</a:t>
            </a:r>
          </a:p>
        </p:txBody>
      </p:sp>
      <p:sp>
        <p:nvSpPr>
          <p:cNvPr id="363523" name="Rectangle 3"/>
          <p:cNvSpPr>
            <a:spLocks noChangeArrowheads="1"/>
          </p:cNvSpPr>
          <p:nvPr/>
        </p:nvSpPr>
        <p:spPr bwMode="auto">
          <a:xfrm>
            <a:off x="395288" y="188913"/>
            <a:ext cx="7772400" cy="1298575"/>
          </a:xfrm>
          <a:prstGeom prst="rect">
            <a:avLst/>
          </a:prstGeom>
          <a:noFill/>
          <a:ln w="9525">
            <a:noFill/>
            <a:miter lim="800000"/>
            <a:headEnd/>
            <a:tailEnd/>
          </a:ln>
          <a:effectLst/>
        </p:spPr>
        <p:txBody>
          <a:bodyPr lIns="92075" tIns="46038" rIns="92075" bIns="46038" anchor="ctr"/>
          <a:lstStyle/>
          <a:p>
            <a:pPr eaLnBrk="1" hangingPunct="1"/>
            <a:r>
              <a:rPr lang="en-AU" sz="3600">
                <a:solidFill>
                  <a:srgbClr val="000066"/>
                </a:solidFill>
              </a:rPr>
              <a:t>Strategies for Giving Negative Feedback</a:t>
            </a:r>
            <a:endParaRPr lang="en-AU" sz="4000">
              <a:solidFill>
                <a:srgbClr val="000066"/>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32" fill="hold" grpId="0" nodeType="clickEffect">
                                  <p:stCondLst>
                                    <p:cond delay="0"/>
                                  </p:stCondLst>
                                  <p:childTnLst>
                                    <p:set>
                                      <p:cBhvr>
                                        <p:cTn id="6" dur="1" fill="hold">
                                          <p:stCondLst>
                                            <p:cond delay="0"/>
                                          </p:stCondLst>
                                        </p:cTn>
                                        <p:tgtEl>
                                          <p:spTgt spid="363522">
                                            <p:txEl>
                                              <p:pRg st="0" end="0"/>
                                            </p:txEl>
                                          </p:spTgt>
                                        </p:tgtEl>
                                        <p:attrNameLst>
                                          <p:attrName>style.visibility</p:attrName>
                                        </p:attrNameLst>
                                      </p:cBhvr>
                                      <p:to>
                                        <p:strVal val="visible"/>
                                      </p:to>
                                    </p:set>
                                    <p:animEffect transition="in" filter="box(out)">
                                      <p:cBhvr>
                                        <p:cTn id="7" dur="500"/>
                                        <p:tgtEl>
                                          <p:spTgt spid="36352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32" fill="hold" grpId="0" nodeType="clickEffect">
                                  <p:stCondLst>
                                    <p:cond delay="0"/>
                                  </p:stCondLst>
                                  <p:childTnLst>
                                    <p:set>
                                      <p:cBhvr>
                                        <p:cTn id="11" dur="1" fill="hold">
                                          <p:stCondLst>
                                            <p:cond delay="0"/>
                                          </p:stCondLst>
                                        </p:cTn>
                                        <p:tgtEl>
                                          <p:spTgt spid="363522">
                                            <p:txEl>
                                              <p:pRg st="1" end="1"/>
                                            </p:txEl>
                                          </p:spTgt>
                                        </p:tgtEl>
                                        <p:attrNameLst>
                                          <p:attrName>style.visibility</p:attrName>
                                        </p:attrNameLst>
                                      </p:cBhvr>
                                      <p:to>
                                        <p:strVal val="visible"/>
                                      </p:to>
                                    </p:set>
                                    <p:animEffect transition="in" filter="box(out)">
                                      <p:cBhvr>
                                        <p:cTn id="12" dur="500"/>
                                        <p:tgtEl>
                                          <p:spTgt spid="363522">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32" fill="hold" grpId="0" nodeType="clickEffect">
                                  <p:stCondLst>
                                    <p:cond delay="0"/>
                                  </p:stCondLst>
                                  <p:childTnLst>
                                    <p:set>
                                      <p:cBhvr>
                                        <p:cTn id="16" dur="1" fill="hold">
                                          <p:stCondLst>
                                            <p:cond delay="0"/>
                                          </p:stCondLst>
                                        </p:cTn>
                                        <p:tgtEl>
                                          <p:spTgt spid="363522">
                                            <p:txEl>
                                              <p:pRg st="2" end="2"/>
                                            </p:txEl>
                                          </p:spTgt>
                                        </p:tgtEl>
                                        <p:attrNameLst>
                                          <p:attrName>style.visibility</p:attrName>
                                        </p:attrNameLst>
                                      </p:cBhvr>
                                      <p:to>
                                        <p:strVal val="visible"/>
                                      </p:to>
                                    </p:set>
                                    <p:animEffect transition="in" filter="box(out)">
                                      <p:cBhvr>
                                        <p:cTn id="17" dur="500"/>
                                        <p:tgtEl>
                                          <p:spTgt spid="363522">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4" presetClass="entr" presetSubtype="32" fill="hold" grpId="0" nodeType="clickEffect">
                                  <p:stCondLst>
                                    <p:cond delay="0"/>
                                  </p:stCondLst>
                                  <p:childTnLst>
                                    <p:set>
                                      <p:cBhvr>
                                        <p:cTn id="21" dur="1" fill="hold">
                                          <p:stCondLst>
                                            <p:cond delay="0"/>
                                          </p:stCondLst>
                                        </p:cTn>
                                        <p:tgtEl>
                                          <p:spTgt spid="363522">
                                            <p:txEl>
                                              <p:pRg st="3" end="3"/>
                                            </p:txEl>
                                          </p:spTgt>
                                        </p:tgtEl>
                                        <p:attrNameLst>
                                          <p:attrName>style.visibility</p:attrName>
                                        </p:attrNameLst>
                                      </p:cBhvr>
                                      <p:to>
                                        <p:strVal val="visible"/>
                                      </p:to>
                                    </p:set>
                                    <p:animEffect transition="in" filter="box(out)">
                                      <p:cBhvr>
                                        <p:cTn id="22" dur="500"/>
                                        <p:tgtEl>
                                          <p:spTgt spid="363522">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4" presetClass="entr" presetSubtype="32" fill="hold" grpId="0" nodeType="clickEffect">
                                  <p:stCondLst>
                                    <p:cond delay="0"/>
                                  </p:stCondLst>
                                  <p:childTnLst>
                                    <p:set>
                                      <p:cBhvr>
                                        <p:cTn id="26" dur="1" fill="hold">
                                          <p:stCondLst>
                                            <p:cond delay="0"/>
                                          </p:stCondLst>
                                        </p:cTn>
                                        <p:tgtEl>
                                          <p:spTgt spid="363522">
                                            <p:txEl>
                                              <p:pRg st="4" end="4"/>
                                            </p:txEl>
                                          </p:spTgt>
                                        </p:tgtEl>
                                        <p:attrNameLst>
                                          <p:attrName>style.visibility</p:attrName>
                                        </p:attrNameLst>
                                      </p:cBhvr>
                                      <p:to>
                                        <p:strVal val="visible"/>
                                      </p:to>
                                    </p:set>
                                    <p:animEffect transition="in" filter="box(out)">
                                      <p:cBhvr>
                                        <p:cTn id="27" dur="500"/>
                                        <p:tgtEl>
                                          <p:spTgt spid="36352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3522" grpId="0" build="p" autoUpdateAnimBg="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5570" name="Text Box 2"/>
          <p:cNvSpPr txBox="1">
            <a:spLocks noChangeArrowheads="1"/>
          </p:cNvSpPr>
          <p:nvPr/>
        </p:nvSpPr>
        <p:spPr bwMode="auto">
          <a:xfrm>
            <a:off x="990600" y="1447800"/>
            <a:ext cx="7315200" cy="457200"/>
          </a:xfrm>
          <a:prstGeom prst="rect">
            <a:avLst/>
          </a:prstGeom>
          <a:noFill/>
          <a:ln w="9525">
            <a:noFill/>
            <a:miter lim="800000"/>
            <a:headEnd/>
            <a:tailEnd/>
          </a:ln>
          <a:effectLst/>
        </p:spPr>
        <p:txBody>
          <a:bodyPr>
            <a:spAutoFit/>
          </a:bodyPr>
          <a:lstStyle/>
          <a:p>
            <a:pPr>
              <a:spcBef>
                <a:spcPct val="50000"/>
              </a:spcBef>
              <a:buClr>
                <a:srgbClr val="0000CC"/>
              </a:buClr>
              <a:buFont typeface="Wingdings" pitchFamily="2" charset="2"/>
              <a:buNone/>
            </a:pPr>
            <a:r>
              <a:rPr lang="en-AU">
                <a:solidFill>
                  <a:srgbClr val="000066"/>
                </a:solidFill>
              </a:rPr>
              <a:t>Try the “DASR” technique</a:t>
            </a:r>
            <a:r>
              <a:rPr lang="en-AU">
                <a:solidFill>
                  <a:schemeClr val="accent2"/>
                </a:solidFill>
              </a:rPr>
              <a:t>:</a:t>
            </a:r>
          </a:p>
        </p:txBody>
      </p:sp>
      <p:sp>
        <p:nvSpPr>
          <p:cNvPr id="365571" name="Rectangle 3"/>
          <p:cNvSpPr>
            <a:spLocks noChangeArrowheads="1"/>
          </p:cNvSpPr>
          <p:nvPr/>
        </p:nvSpPr>
        <p:spPr bwMode="auto">
          <a:xfrm>
            <a:off x="1042988" y="1989138"/>
            <a:ext cx="6424612" cy="3870325"/>
          </a:xfrm>
          <a:prstGeom prst="rect">
            <a:avLst/>
          </a:prstGeom>
          <a:noFill/>
          <a:ln w="9525">
            <a:noFill/>
            <a:miter lim="800000"/>
            <a:headEnd/>
            <a:tailEnd/>
          </a:ln>
          <a:effectLst/>
        </p:spPr>
        <p:txBody>
          <a:bodyPr>
            <a:spAutoFit/>
          </a:bodyPr>
          <a:lstStyle/>
          <a:p>
            <a:pPr>
              <a:spcBef>
                <a:spcPct val="50000"/>
              </a:spcBef>
              <a:buClr>
                <a:srgbClr val="0000CC"/>
              </a:buClr>
              <a:buFont typeface="Wingdings" pitchFamily="2" charset="2"/>
              <a:buNone/>
            </a:pPr>
            <a:r>
              <a:rPr lang="en-AU" sz="3200" b="1">
                <a:solidFill>
                  <a:srgbClr val="000066"/>
                </a:solidFill>
              </a:rPr>
              <a:t>D</a:t>
            </a:r>
            <a:r>
              <a:rPr lang="en-AU" sz="3200">
                <a:solidFill>
                  <a:srgbClr val="000066"/>
                </a:solidFill>
              </a:rPr>
              <a:t> </a:t>
            </a:r>
            <a:r>
              <a:rPr lang="en-AU">
                <a:solidFill>
                  <a:srgbClr val="000066"/>
                </a:solidFill>
              </a:rPr>
              <a:t>escribe behaviour</a:t>
            </a:r>
          </a:p>
          <a:p>
            <a:pPr>
              <a:spcBef>
                <a:spcPct val="50000"/>
              </a:spcBef>
              <a:buClr>
                <a:srgbClr val="0000CC"/>
              </a:buClr>
              <a:buFont typeface="Wingdings" pitchFamily="2" charset="2"/>
              <a:buNone/>
            </a:pPr>
            <a:r>
              <a:rPr lang="en-AU" sz="3200" b="1">
                <a:solidFill>
                  <a:srgbClr val="000066"/>
                </a:solidFill>
              </a:rPr>
              <a:t>A</a:t>
            </a:r>
            <a:r>
              <a:rPr lang="en-AU" sz="3200">
                <a:solidFill>
                  <a:srgbClr val="000066"/>
                </a:solidFill>
              </a:rPr>
              <a:t> </a:t>
            </a:r>
            <a:r>
              <a:rPr lang="en-AU">
                <a:solidFill>
                  <a:srgbClr val="000066"/>
                </a:solidFill>
              </a:rPr>
              <a:t>cknowledge what you feel: “I” statements and acknowledge what they feel:  ask person to describe their view (summarise)</a:t>
            </a:r>
          </a:p>
          <a:p>
            <a:pPr>
              <a:spcBef>
                <a:spcPct val="50000"/>
              </a:spcBef>
              <a:buClr>
                <a:srgbClr val="0000CC"/>
              </a:buClr>
              <a:buFont typeface="Wingdings" pitchFamily="2" charset="2"/>
              <a:buNone/>
            </a:pPr>
            <a:r>
              <a:rPr lang="en-AU" sz="3200" b="1">
                <a:solidFill>
                  <a:srgbClr val="000066"/>
                </a:solidFill>
              </a:rPr>
              <a:t>S</a:t>
            </a:r>
            <a:r>
              <a:rPr lang="en-AU" sz="3200">
                <a:solidFill>
                  <a:srgbClr val="000066"/>
                </a:solidFill>
              </a:rPr>
              <a:t> </a:t>
            </a:r>
            <a:r>
              <a:rPr lang="en-AU">
                <a:solidFill>
                  <a:srgbClr val="000066"/>
                </a:solidFill>
              </a:rPr>
              <a:t>pecify what you would prefer</a:t>
            </a:r>
          </a:p>
          <a:p>
            <a:pPr>
              <a:spcBef>
                <a:spcPct val="50000"/>
              </a:spcBef>
              <a:buClr>
                <a:srgbClr val="0000CC"/>
              </a:buClr>
              <a:buFont typeface="Wingdings" pitchFamily="2" charset="2"/>
              <a:buNone/>
            </a:pPr>
            <a:r>
              <a:rPr lang="en-AU" sz="3200" b="1">
                <a:solidFill>
                  <a:srgbClr val="000066"/>
                </a:solidFill>
              </a:rPr>
              <a:t>R</a:t>
            </a:r>
            <a:r>
              <a:rPr lang="en-AU" sz="3200">
                <a:solidFill>
                  <a:srgbClr val="000066"/>
                </a:solidFill>
              </a:rPr>
              <a:t> </a:t>
            </a:r>
            <a:r>
              <a:rPr lang="en-AU">
                <a:solidFill>
                  <a:srgbClr val="000066"/>
                </a:solidFill>
              </a:rPr>
              <a:t>eaffirm worth/ability to change</a:t>
            </a:r>
          </a:p>
        </p:txBody>
      </p:sp>
      <p:sp>
        <p:nvSpPr>
          <p:cNvPr id="365572" name="Rectangle 4"/>
          <p:cNvSpPr>
            <a:spLocks noChangeArrowheads="1"/>
          </p:cNvSpPr>
          <p:nvPr/>
        </p:nvSpPr>
        <p:spPr bwMode="auto">
          <a:xfrm>
            <a:off x="684213" y="476250"/>
            <a:ext cx="7532687" cy="457200"/>
          </a:xfrm>
          <a:prstGeom prst="rect">
            <a:avLst/>
          </a:prstGeom>
          <a:noFill/>
          <a:ln w="9525">
            <a:noFill/>
            <a:miter lim="800000"/>
            <a:headEnd/>
            <a:tailEnd/>
          </a:ln>
          <a:effectLst/>
        </p:spPr>
        <p:txBody>
          <a:bodyPr lIns="92075" tIns="46038" rIns="92075" bIns="46038" anchor="b"/>
          <a:lstStyle/>
          <a:p>
            <a:r>
              <a:rPr kumimoji="1" lang="en-AU" sz="4000">
                <a:solidFill>
                  <a:srgbClr val="000066"/>
                </a:solidFill>
              </a:rPr>
              <a:t>Tips for Providing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6914" name="Rectangle 2"/>
          <p:cNvSpPr>
            <a:spLocks noGrp="1" noChangeArrowheads="1"/>
          </p:cNvSpPr>
          <p:nvPr>
            <p:ph type="title"/>
          </p:nvPr>
        </p:nvSpPr>
        <p:spPr>
          <a:xfrm>
            <a:off x="539750" y="260350"/>
            <a:ext cx="7772400" cy="1143000"/>
          </a:xfrm>
        </p:spPr>
        <p:txBody>
          <a:bodyPr/>
          <a:lstStyle/>
          <a:p>
            <a:r>
              <a:rPr lang="en-AU"/>
              <a:t>Key Objectives</a:t>
            </a:r>
            <a:endParaRPr lang="en-US"/>
          </a:p>
        </p:txBody>
      </p:sp>
      <p:sp>
        <p:nvSpPr>
          <p:cNvPr id="166915" name="Rectangle 3"/>
          <p:cNvSpPr>
            <a:spLocks noGrp="1" noChangeArrowheads="1"/>
          </p:cNvSpPr>
          <p:nvPr>
            <p:ph type="body" idx="1"/>
          </p:nvPr>
        </p:nvSpPr>
        <p:spPr>
          <a:xfrm>
            <a:off x="395288" y="1341438"/>
            <a:ext cx="8137525" cy="4319587"/>
          </a:xfrm>
        </p:spPr>
        <p:txBody>
          <a:bodyPr/>
          <a:lstStyle/>
          <a:p>
            <a:pPr>
              <a:spcBef>
                <a:spcPct val="30000"/>
              </a:spcBef>
              <a:buClr>
                <a:srgbClr val="FF9933"/>
              </a:buClr>
              <a:buFont typeface="Wingdings" pitchFamily="2" charset="2"/>
              <a:buChar char="§"/>
            </a:pPr>
            <a:r>
              <a:rPr lang="en-US" sz="2800">
                <a:latin typeface="Lucida Sans" pitchFamily="34" charset="0"/>
              </a:rPr>
              <a:t>Generation Gap Stats</a:t>
            </a:r>
          </a:p>
          <a:p>
            <a:pPr>
              <a:spcBef>
                <a:spcPct val="30000"/>
              </a:spcBef>
              <a:buClr>
                <a:srgbClr val="FF9933"/>
              </a:buClr>
              <a:buFont typeface="Wingdings" pitchFamily="2" charset="2"/>
              <a:buChar char="§"/>
            </a:pPr>
            <a:r>
              <a:rPr lang="en-US" sz="2800">
                <a:latin typeface="Lucida Sans" pitchFamily="34" charset="0"/>
              </a:rPr>
              <a:t>Common characteristics of the X, Y and BB’s</a:t>
            </a:r>
          </a:p>
          <a:p>
            <a:pPr>
              <a:spcBef>
                <a:spcPct val="30000"/>
              </a:spcBef>
              <a:buClr>
                <a:srgbClr val="FF9933"/>
              </a:buClr>
              <a:buFont typeface="Wingdings" pitchFamily="2" charset="2"/>
              <a:buChar char="§"/>
            </a:pPr>
            <a:r>
              <a:rPr lang="en-US" sz="2800">
                <a:latin typeface="Lucida Sans" pitchFamily="34" charset="0"/>
              </a:rPr>
              <a:t>Explore their expectations within the workplace</a:t>
            </a:r>
          </a:p>
          <a:p>
            <a:pPr>
              <a:spcBef>
                <a:spcPct val="30000"/>
              </a:spcBef>
              <a:buClr>
                <a:srgbClr val="FF9933"/>
              </a:buClr>
              <a:buFont typeface="Wingdings" pitchFamily="2" charset="2"/>
              <a:buChar char="§"/>
            </a:pPr>
            <a:r>
              <a:rPr lang="en-AU" sz="2800">
                <a:latin typeface="Lucida Sans" pitchFamily="34" charset="0"/>
              </a:rPr>
              <a:t>Strengths and allowable weaknesses</a:t>
            </a:r>
            <a:endParaRPr lang="en-US" sz="2800">
              <a:latin typeface="Lucida Sans" pitchFamily="34" charset="0"/>
            </a:endParaRPr>
          </a:p>
          <a:p>
            <a:pPr>
              <a:spcBef>
                <a:spcPct val="30000"/>
              </a:spcBef>
              <a:buClr>
                <a:srgbClr val="FF9933"/>
              </a:buClr>
              <a:buFont typeface="Wingdings" pitchFamily="2" charset="2"/>
              <a:buChar char="§"/>
            </a:pPr>
            <a:r>
              <a:rPr lang="en-US" sz="2800">
                <a:latin typeface="Lucida Sans" pitchFamily="34" charset="0"/>
              </a:rPr>
              <a:t>Rationale for differences</a:t>
            </a:r>
          </a:p>
          <a:p>
            <a:pPr>
              <a:spcBef>
                <a:spcPct val="30000"/>
              </a:spcBef>
              <a:buClr>
                <a:srgbClr val="FF9933"/>
              </a:buClr>
              <a:buFont typeface="Wingdings" pitchFamily="2" charset="2"/>
              <a:buChar char="§"/>
            </a:pPr>
            <a:r>
              <a:rPr lang="en-US" sz="2800">
                <a:latin typeface="Lucida Sans" pitchFamily="34" charset="0"/>
              </a:rPr>
              <a:t>Learn how to communicate more effectively with different generations</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7858" name="Text Box 2"/>
          <p:cNvSpPr txBox="1">
            <a:spLocks noChangeArrowheads="1"/>
          </p:cNvSpPr>
          <p:nvPr/>
        </p:nvSpPr>
        <p:spPr bwMode="auto">
          <a:xfrm>
            <a:off x="395288" y="1916113"/>
            <a:ext cx="4464050" cy="2465387"/>
          </a:xfrm>
          <a:prstGeom prst="rect">
            <a:avLst/>
          </a:prstGeom>
          <a:noFill/>
          <a:ln w="9525">
            <a:noFill/>
            <a:miter lim="800000"/>
            <a:headEnd/>
            <a:tailEnd/>
          </a:ln>
          <a:effectLst/>
        </p:spPr>
        <p:txBody>
          <a:bodyPr>
            <a:spAutoFit/>
          </a:bodyPr>
          <a:lstStyle/>
          <a:p>
            <a:pPr marL="392113" indent="-392113">
              <a:spcBef>
                <a:spcPct val="50000"/>
              </a:spcBef>
            </a:pPr>
            <a:r>
              <a:rPr lang="en-AU">
                <a:solidFill>
                  <a:srgbClr val="000066"/>
                </a:solidFill>
              </a:rPr>
              <a:t>You may feel positive when:</a:t>
            </a:r>
          </a:p>
          <a:p>
            <a:pPr marL="392113" indent="-392113">
              <a:spcBef>
                <a:spcPct val="50000"/>
              </a:spcBef>
              <a:buClr>
                <a:srgbClr val="FF9900"/>
              </a:buClr>
              <a:buFont typeface="Wingdings" pitchFamily="2" charset="2"/>
              <a:buChar char="§"/>
            </a:pPr>
            <a:r>
              <a:rPr lang="en-AU">
                <a:solidFill>
                  <a:srgbClr val="000066"/>
                </a:solidFill>
              </a:rPr>
              <a:t>Praise is genuine &amp; admiring</a:t>
            </a:r>
          </a:p>
          <a:p>
            <a:pPr marL="392113" indent="-392113">
              <a:spcBef>
                <a:spcPct val="50000"/>
              </a:spcBef>
              <a:buClr>
                <a:srgbClr val="FF9900"/>
              </a:buClr>
              <a:buFont typeface="Wingdings" pitchFamily="2" charset="2"/>
              <a:buChar char="§"/>
            </a:pPr>
            <a:r>
              <a:rPr lang="en-AU">
                <a:solidFill>
                  <a:srgbClr val="000066"/>
                </a:solidFill>
              </a:rPr>
              <a:t>Based on facts</a:t>
            </a:r>
          </a:p>
          <a:p>
            <a:pPr marL="392113" indent="-392113">
              <a:spcBef>
                <a:spcPct val="50000"/>
              </a:spcBef>
              <a:buClr>
                <a:srgbClr val="FF9900"/>
              </a:buClr>
              <a:buFont typeface="Wingdings" pitchFamily="2" charset="2"/>
              <a:buChar char="§"/>
            </a:pPr>
            <a:r>
              <a:rPr lang="en-AU">
                <a:solidFill>
                  <a:srgbClr val="000066"/>
                </a:solidFill>
              </a:rPr>
              <a:t>You believe it</a:t>
            </a:r>
          </a:p>
        </p:txBody>
      </p:sp>
      <p:sp>
        <p:nvSpPr>
          <p:cNvPr id="377859" name="Text Box 3"/>
          <p:cNvSpPr txBox="1">
            <a:spLocks noChangeArrowheads="1"/>
          </p:cNvSpPr>
          <p:nvPr/>
        </p:nvSpPr>
        <p:spPr bwMode="auto">
          <a:xfrm>
            <a:off x="5219700" y="1916113"/>
            <a:ext cx="3733800" cy="2465387"/>
          </a:xfrm>
          <a:prstGeom prst="rect">
            <a:avLst/>
          </a:prstGeom>
          <a:noFill/>
          <a:ln w="9525">
            <a:noFill/>
            <a:miter lim="800000"/>
            <a:headEnd/>
            <a:tailEnd/>
          </a:ln>
          <a:effectLst/>
        </p:spPr>
        <p:txBody>
          <a:bodyPr>
            <a:spAutoFit/>
          </a:bodyPr>
          <a:lstStyle/>
          <a:p>
            <a:pPr marL="476250" indent="-476250">
              <a:spcBef>
                <a:spcPct val="50000"/>
              </a:spcBef>
            </a:pPr>
            <a:r>
              <a:rPr lang="en-AU">
                <a:solidFill>
                  <a:srgbClr val="000066"/>
                </a:solidFill>
              </a:rPr>
              <a:t>May feel negative when:</a:t>
            </a:r>
          </a:p>
          <a:p>
            <a:pPr marL="476250" indent="-476250">
              <a:spcBef>
                <a:spcPct val="50000"/>
              </a:spcBef>
              <a:buClr>
                <a:srgbClr val="FF9900"/>
              </a:buClr>
              <a:buFont typeface="Wingdings" pitchFamily="2" charset="2"/>
              <a:buChar char="§"/>
            </a:pPr>
            <a:r>
              <a:rPr lang="en-AU">
                <a:solidFill>
                  <a:srgbClr val="000066"/>
                </a:solidFill>
              </a:rPr>
              <a:t>Praise is patronising</a:t>
            </a:r>
          </a:p>
          <a:p>
            <a:pPr marL="476250" indent="-476250">
              <a:spcBef>
                <a:spcPct val="50000"/>
              </a:spcBef>
              <a:buClr>
                <a:srgbClr val="FF9900"/>
              </a:buClr>
              <a:buFont typeface="Wingdings" pitchFamily="2" charset="2"/>
              <a:buChar char="§"/>
            </a:pPr>
            <a:r>
              <a:rPr lang="en-AU">
                <a:solidFill>
                  <a:srgbClr val="000066"/>
                </a:solidFill>
              </a:rPr>
              <a:t>Not based on facts</a:t>
            </a:r>
          </a:p>
          <a:p>
            <a:pPr marL="476250" indent="-476250">
              <a:spcBef>
                <a:spcPct val="50000"/>
              </a:spcBef>
              <a:buClr>
                <a:srgbClr val="FF9900"/>
              </a:buClr>
              <a:buFont typeface="Wingdings" pitchFamily="2" charset="2"/>
              <a:buChar char="§"/>
            </a:pPr>
            <a:r>
              <a:rPr lang="en-AU">
                <a:solidFill>
                  <a:srgbClr val="000066"/>
                </a:solidFill>
              </a:rPr>
              <a:t>Based on person only</a:t>
            </a:r>
          </a:p>
        </p:txBody>
      </p:sp>
      <p:sp>
        <p:nvSpPr>
          <p:cNvPr id="377860" name="Text Box 4"/>
          <p:cNvSpPr txBox="1">
            <a:spLocks noChangeArrowheads="1"/>
          </p:cNvSpPr>
          <p:nvPr/>
        </p:nvSpPr>
        <p:spPr bwMode="auto">
          <a:xfrm>
            <a:off x="323850" y="4797425"/>
            <a:ext cx="7467600" cy="1370013"/>
          </a:xfrm>
          <a:prstGeom prst="rect">
            <a:avLst/>
          </a:prstGeom>
          <a:noFill/>
          <a:ln w="9525">
            <a:noFill/>
            <a:miter lim="800000"/>
            <a:headEnd/>
            <a:tailEnd/>
          </a:ln>
          <a:effectLst/>
        </p:spPr>
        <p:txBody>
          <a:bodyPr>
            <a:spAutoFit/>
          </a:bodyPr>
          <a:lstStyle/>
          <a:p>
            <a:pPr algn="ctr">
              <a:spcBef>
                <a:spcPct val="50000"/>
              </a:spcBef>
              <a:buClr>
                <a:srgbClr val="0000CC"/>
              </a:buClr>
              <a:buFont typeface="Wingdings" pitchFamily="2" charset="2"/>
              <a:buNone/>
            </a:pPr>
            <a:r>
              <a:rPr lang="en-AU">
                <a:solidFill>
                  <a:srgbClr val="000066"/>
                </a:solidFill>
              </a:rPr>
              <a:t>The impact of praise often depends on your relationship with the person</a:t>
            </a:r>
          </a:p>
          <a:p>
            <a:pPr>
              <a:spcBef>
                <a:spcPct val="50000"/>
              </a:spcBef>
            </a:pPr>
            <a:endParaRPr lang="en-AU">
              <a:solidFill>
                <a:srgbClr val="000066"/>
              </a:solidFill>
            </a:endParaRPr>
          </a:p>
        </p:txBody>
      </p:sp>
      <p:sp>
        <p:nvSpPr>
          <p:cNvPr id="377861" name="Text Box 5"/>
          <p:cNvSpPr txBox="1">
            <a:spLocks noChangeArrowheads="1"/>
          </p:cNvSpPr>
          <p:nvPr/>
        </p:nvSpPr>
        <p:spPr bwMode="auto">
          <a:xfrm>
            <a:off x="468313" y="476250"/>
            <a:ext cx="8921750" cy="1616075"/>
          </a:xfrm>
          <a:prstGeom prst="rect">
            <a:avLst/>
          </a:prstGeom>
          <a:noFill/>
          <a:ln w="9525">
            <a:noFill/>
            <a:miter lim="800000"/>
            <a:headEnd/>
            <a:tailEnd/>
          </a:ln>
          <a:effectLst/>
        </p:spPr>
        <p:txBody>
          <a:bodyPr>
            <a:spAutoFit/>
          </a:bodyPr>
          <a:lstStyle/>
          <a:p>
            <a:pPr>
              <a:spcBef>
                <a:spcPct val="50000"/>
              </a:spcBef>
            </a:pPr>
            <a:r>
              <a:rPr lang="en-AU" sz="4000">
                <a:solidFill>
                  <a:srgbClr val="000066"/>
                </a:solidFill>
              </a:rPr>
              <a:t>Praise</a:t>
            </a:r>
            <a:endParaRPr lang="en-AU" sz="4000">
              <a:solidFill>
                <a:srgbClr val="000066"/>
              </a:solidFill>
              <a:latin typeface="Times New Roman" pitchFamily="18" charset="0"/>
            </a:endParaRPr>
          </a:p>
          <a:p>
            <a:pPr>
              <a:spcBef>
                <a:spcPct val="50000"/>
              </a:spcBef>
            </a:pPr>
            <a:endParaRPr lang="en-AU" sz="4000">
              <a:solidFill>
                <a:srgbClr val="000066"/>
              </a:solidFill>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9906" name="Rectangle 2"/>
          <p:cNvSpPr>
            <a:spLocks noGrp="1" noChangeArrowheads="1"/>
          </p:cNvSpPr>
          <p:nvPr>
            <p:ph type="title"/>
          </p:nvPr>
        </p:nvSpPr>
        <p:spPr>
          <a:xfrm>
            <a:off x="827088" y="333375"/>
            <a:ext cx="7629525" cy="1143000"/>
          </a:xfrm>
        </p:spPr>
        <p:txBody>
          <a:bodyPr/>
          <a:lstStyle/>
          <a:p>
            <a:r>
              <a:rPr lang="en-AU" sz="3600"/>
              <a:t>Successful Cross-Generational Communication</a:t>
            </a:r>
            <a:endParaRPr lang="en-US" sz="3600"/>
          </a:p>
        </p:txBody>
      </p:sp>
      <p:sp>
        <p:nvSpPr>
          <p:cNvPr id="379907" name="Rectangle 3"/>
          <p:cNvSpPr>
            <a:spLocks noGrp="1" noChangeArrowheads="1"/>
          </p:cNvSpPr>
          <p:nvPr>
            <p:ph type="body" idx="1"/>
          </p:nvPr>
        </p:nvSpPr>
        <p:spPr>
          <a:xfrm>
            <a:off x="0" y="1916113"/>
            <a:ext cx="8243888" cy="5543550"/>
          </a:xfrm>
        </p:spPr>
        <p:txBody>
          <a:bodyPr/>
          <a:lstStyle/>
          <a:p>
            <a:pPr marL="1035050" lvl="1" indent="-577850">
              <a:buClr>
                <a:srgbClr val="FF9933"/>
              </a:buClr>
              <a:buFont typeface="Wingdings" pitchFamily="2" charset="2"/>
              <a:buChar char="§"/>
            </a:pPr>
            <a:r>
              <a:rPr lang="en-US" sz="3000"/>
              <a:t>Workplaces require:</a:t>
            </a:r>
          </a:p>
          <a:p>
            <a:pPr marL="1409700" lvl="2" indent="-495300">
              <a:buClr>
                <a:srgbClr val="FF9933"/>
              </a:buClr>
              <a:buFont typeface="Symbol" pitchFamily="18" charset="2"/>
              <a:buChar char="-"/>
            </a:pPr>
            <a:r>
              <a:rPr lang="en-US"/>
              <a:t>Awareness and respect for differences</a:t>
            </a:r>
          </a:p>
          <a:p>
            <a:pPr marL="1409700" lvl="2" indent="-495300">
              <a:buClr>
                <a:srgbClr val="FF9933"/>
              </a:buClr>
              <a:buFont typeface="Symbol" pitchFamily="18" charset="2"/>
              <a:buChar char="-"/>
            </a:pPr>
            <a:r>
              <a:rPr lang="en-US"/>
              <a:t>Appreciating the strengths inherent to all generations</a:t>
            </a:r>
          </a:p>
          <a:p>
            <a:pPr marL="1409700" lvl="2" indent="-495300">
              <a:buClr>
                <a:srgbClr val="FF9933"/>
              </a:buClr>
              <a:buFont typeface="Symbol" pitchFamily="18" charset="2"/>
              <a:buChar char="-"/>
            </a:pPr>
            <a:r>
              <a:rPr lang="en-US"/>
              <a:t>Understanding the ‘allowable weaknesses’</a:t>
            </a:r>
          </a:p>
          <a:p>
            <a:pPr marL="1409700" lvl="2" indent="-495300">
              <a:buClr>
                <a:srgbClr val="FF9933"/>
              </a:buClr>
              <a:buFont typeface="Symbol" pitchFamily="18" charset="2"/>
              <a:buChar char="-"/>
            </a:pPr>
            <a:r>
              <a:rPr lang="en-US"/>
              <a:t>Timely, honest and constructive communication </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4194" name="Rectangle 2"/>
          <p:cNvSpPr>
            <a:spLocks noGrp="1" noChangeArrowheads="1"/>
          </p:cNvSpPr>
          <p:nvPr>
            <p:ph type="ctrTitle"/>
          </p:nvPr>
        </p:nvSpPr>
        <p:spPr>
          <a:xfrm>
            <a:off x="611188" y="1052513"/>
            <a:ext cx="7772400" cy="1470025"/>
          </a:xfrm>
        </p:spPr>
        <p:txBody>
          <a:bodyPr/>
          <a:lstStyle/>
          <a:p>
            <a:pPr algn="ctr"/>
            <a:r>
              <a:rPr lang="en-AU">
                <a:solidFill>
                  <a:srgbClr val="CA5421"/>
                </a:solidFill>
              </a:rPr>
              <a:t>Questions, reflections?</a:t>
            </a:r>
            <a:endParaRPr lang="en-US">
              <a:solidFill>
                <a:srgbClr val="CA5421"/>
              </a:solidFill>
            </a:endParaRPr>
          </a:p>
        </p:txBody>
      </p:sp>
      <p:sp>
        <p:nvSpPr>
          <p:cNvPr id="264195" name="Rectangle 3"/>
          <p:cNvSpPr>
            <a:spLocks noGrp="1" noChangeArrowheads="1"/>
          </p:cNvSpPr>
          <p:nvPr>
            <p:ph type="subTitle" idx="1"/>
          </p:nvPr>
        </p:nvSpPr>
        <p:spPr>
          <a:xfrm>
            <a:off x="1258888" y="2924175"/>
            <a:ext cx="6400800" cy="1752600"/>
          </a:xfrm>
        </p:spPr>
        <p:txBody>
          <a:bodyPr/>
          <a:lstStyle/>
          <a:p>
            <a:pPr>
              <a:lnSpc>
                <a:spcPct val="80000"/>
              </a:lnSpc>
            </a:pPr>
            <a:r>
              <a:rPr lang="en-AU" sz="2400"/>
              <a:t>Thankyou</a:t>
            </a:r>
          </a:p>
          <a:p>
            <a:pPr>
              <a:lnSpc>
                <a:spcPct val="80000"/>
              </a:lnSpc>
            </a:pPr>
            <a:endParaRPr lang="en-AU" sz="2400"/>
          </a:p>
          <a:p>
            <a:pPr algn="l">
              <a:lnSpc>
                <a:spcPct val="80000"/>
              </a:lnSpc>
            </a:pPr>
            <a:r>
              <a:rPr lang="en-AU" sz="2400"/>
              <a:t>Further information/advice:</a:t>
            </a:r>
          </a:p>
          <a:p>
            <a:pPr algn="l">
              <a:lnSpc>
                <a:spcPct val="80000"/>
              </a:lnSpc>
            </a:pPr>
            <a:r>
              <a:rPr lang="en-AU" sz="2400" b="1"/>
              <a:t>Rebecca Mahony</a:t>
            </a:r>
          </a:p>
          <a:p>
            <a:pPr algn="l">
              <a:lnSpc>
                <a:spcPct val="80000"/>
              </a:lnSpc>
            </a:pPr>
            <a:r>
              <a:rPr lang="en-AU" sz="2400"/>
              <a:t>Senior Consultant/Psychologist</a:t>
            </a:r>
          </a:p>
          <a:p>
            <a:pPr algn="l">
              <a:lnSpc>
                <a:spcPct val="80000"/>
              </a:lnSpc>
            </a:pPr>
            <a:r>
              <a:rPr lang="en-AU" sz="2400"/>
              <a:t>rmahony@osagroup.com.au</a:t>
            </a:r>
          </a:p>
          <a:p>
            <a:pPr algn="l">
              <a:lnSpc>
                <a:spcPct val="80000"/>
              </a:lnSpc>
            </a:pPr>
            <a:r>
              <a:rPr lang="en-AU" sz="2400"/>
              <a:t>9210 9014</a:t>
            </a:r>
            <a:endParaRPr lang="en-US" sz="240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1970" name="Rectangle 2"/>
          <p:cNvSpPr>
            <a:spLocks noGrp="1" noChangeArrowheads="1"/>
          </p:cNvSpPr>
          <p:nvPr>
            <p:ph type="title"/>
          </p:nvPr>
        </p:nvSpPr>
        <p:spPr>
          <a:xfrm>
            <a:off x="395288" y="609600"/>
            <a:ext cx="8280400" cy="1143000"/>
          </a:xfrm>
        </p:spPr>
        <p:txBody>
          <a:bodyPr/>
          <a:lstStyle/>
          <a:p>
            <a:r>
              <a:rPr lang="en-AU" sz="3600"/>
              <a:t>Workplace Generation Composition </a:t>
            </a:r>
            <a:endParaRPr lang="en-US" sz="3600"/>
          </a:p>
        </p:txBody>
      </p:sp>
      <p:graphicFrame>
        <p:nvGraphicFramePr>
          <p:cNvPr id="211984" name="Object 16"/>
          <p:cNvGraphicFramePr>
            <a:graphicFrameLocks noChangeAspect="1"/>
          </p:cNvGraphicFramePr>
          <p:nvPr>
            <p:ph sz="quarter" idx="2"/>
          </p:nvPr>
        </p:nvGraphicFramePr>
        <p:xfrm>
          <a:off x="5072063" y="1981200"/>
          <a:ext cx="2962275" cy="1981200"/>
        </p:xfrm>
        <a:graphic>
          <a:graphicData uri="http://schemas.openxmlformats.org/presentationml/2006/ole">
            <p:oleObj spid="_x0000_s211984" name="Chart" r:id="rId4" imgW="6096000" imgH="4076700" progId="MSGraph.Chart.8">
              <p:embed followColorScheme="full"/>
            </p:oleObj>
          </a:graphicData>
        </a:graphic>
      </p:graphicFrame>
      <p:graphicFrame>
        <p:nvGraphicFramePr>
          <p:cNvPr id="212121" name="Group 153"/>
          <p:cNvGraphicFramePr>
            <a:graphicFrameLocks noGrp="1"/>
          </p:cNvGraphicFramePr>
          <p:nvPr>
            <p:ph sz="quarter" idx="3"/>
          </p:nvPr>
        </p:nvGraphicFramePr>
        <p:xfrm>
          <a:off x="755650" y="2060575"/>
          <a:ext cx="7704138" cy="2879727"/>
        </p:xfrm>
        <a:graphic>
          <a:graphicData uri="http://schemas.openxmlformats.org/drawingml/2006/table">
            <a:tbl>
              <a:tblPr/>
              <a:tblGrid>
                <a:gridCol w="4032250"/>
                <a:gridCol w="3671888"/>
              </a:tblGrid>
              <a:tr h="576263">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AU" sz="2800" b="1" i="0" u="none" strike="noStrike" cap="none" normalizeH="0" baseline="0" smtClean="0">
                          <a:ln>
                            <a:noFill/>
                          </a:ln>
                          <a:solidFill>
                            <a:srgbClr val="000066"/>
                          </a:solidFill>
                          <a:effectLst/>
                          <a:latin typeface="Lucida Sans" pitchFamily="34" charset="0"/>
                          <a:ea typeface="ＭＳ Ｐゴシック" pitchFamily="-112" charset="-128"/>
                        </a:rPr>
                        <a:t>Generational Group</a:t>
                      </a:r>
                      <a:endParaRPr kumimoji="0" lang="en-US" sz="2800" b="1" i="0" u="none" strike="noStrike" cap="none" normalizeH="0" baseline="0" smtClean="0">
                        <a:ln>
                          <a:noFill/>
                        </a:ln>
                        <a:solidFill>
                          <a:srgbClr val="000066"/>
                        </a:solidFill>
                        <a:effectLst/>
                        <a:latin typeface="Lucida Sans" pitchFamily="34" charset="0"/>
                        <a:ea typeface="ＭＳ Ｐゴシック" pitchFamily="-112" charset="-128"/>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AU" sz="2800" b="1" i="0" u="none" strike="noStrike" cap="none" normalizeH="0" baseline="0" smtClean="0">
                          <a:ln>
                            <a:noFill/>
                          </a:ln>
                          <a:solidFill>
                            <a:srgbClr val="000066"/>
                          </a:solidFill>
                          <a:effectLst/>
                          <a:latin typeface="Lucida Sans" pitchFamily="34" charset="0"/>
                          <a:ea typeface="ＭＳ Ｐゴシック" pitchFamily="-112" charset="-128"/>
                        </a:rPr>
                        <a:t>Percentage</a:t>
                      </a:r>
                      <a:endParaRPr kumimoji="0" lang="en-US" sz="2800" b="1" i="0" u="none" strike="noStrike" cap="none" normalizeH="0" baseline="0" smtClean="0">
                        <a:ln>
                          <a:noFill/>
                        </a:ln>
                        <a:solidFill>
                          <a:srgbClr val="000066"/>
                        </a:solidFill>
                        <a:effectLst/>
                        <a:latin typeface="Lucida Sans" pitchFamily="34" charset="0"/>
                        <a:ea typeface="ＭＳ Ｐゴシック" pitchFamily="-112" charset="-128"/>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76263">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AU" sz="2800" b="0" i="0" u="none" strike="noStrike" cap="none" normalizeH="0" baseline="0" smtClean="0">
                          <a:ln>
                            <a:noFill/>
                          </a:ln>
                          <a:solidFill>
                            <a:srgbClr val="000066"/>
                          </a:solidFill>
                          <a:effectLst/>
                          <a:latin typeface="Lucida Sans" pitchFamily="34" charset="0"/>
                          <a:ea typeface="ＭＳ Ｐゴシック" pitchFamily="-112" charset="-128"/>
                        </a:rPr>
                        <a:t>Veterans (62-82)</a:t>
                      </a:r>
                      <a:endParaRPr kumimoji="0" lang="en-US" sz="2800" b="0" i="0" u="none" strike="noStrike" cap="none" normalizeH="0" baseline="0" smtClean="0">
                        <a:ln>
                          <a:noFill/>
                        </a:ln>
                        <a:solidFill>
                          <a:srgbClr val="000066"/>
                        </a:solidFill>
                        <a:effectLst/>
                        <a:latin typeface="Lucida Sans" pitchFamily="34" charset="0"/>
                        <a:ea typeface="ＭＳ Ｐゴシック" pitchFamily="-112" charset="-128"/>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AU" sz="2800" b="0" i="0" u="none" strike="noStrike" cap="none" normalizeH="0" baseline="0" smtClean="0">
                          <a:ln>
                            <a:noFill/>
                          </a:ln>
                          <a:solidFill>
                            <a:srgbClr val="000066"/>
                          </a:solidFill>
                          <a:effectLst/>
                          <a:latin typeface="Lucida Sans" pitchFamily="34" charset="0"/>
                          <a:ea typeface="ＭＳ Ｐゴシック" pitchFamily="-112" charset="-128"/>
                        </a:rPr>
                        <a:t>5%</a:t>
                      </a:r>
                      <a:endParaRPr kumimoji="0" lang="en-US" sz="2800" b="0" i="0" u="none" strike="noStrike" cap="none" normalizeH="0" baseline="0" smtClean="0">
                        <a:ln>
                          <a:noFill/>
                        </a:ln>
                        <a:solidFill>
                          <a:srgbClr val="000066"/>
                        </a:solidFill>
                        <a:effectLst/>
                        <a:latin typeface="Lucida Sans" pitchFamily="34" charset="0"/>
                        <a:ea typeface="ＭＳ Ｐゴシック" pitchFamily="-112" charset="-128"/>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74675">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AU" sz="2800" b="0" i="0" u="none" strike="noStrike" cap="none" normalizeH="0" baseline="0" smtClean="0">
                          <a:ln>
                            <a:noFill/>
                          </a:ln>
                          <a:solidFill>
                            <a:srgbClr val="000066"/>
                          </a:solidFill>
                          <a:effectLst/>
                          <a:latin typeface="Lucida Sans" pitchFamily="34" charset="0"/>
                          <a:ea typeface="ＭＳ Ｐゴシック" pitchFamily="-112" charset="-128"/>
                        </a:rPr>
                        <a:t>Baby Boomers (43-61)</a:t>
                      </a:r>
                      <a:endParaRPr kumimoji="0" lang="en-US" sz="2800" b="0" i="0" u="none" strike="noStrike" cap="none" normalizeH="0" baseline="0" smtClean="0">
                        <a:ln>
                          <a:noFill/>
                        </a:ln>
                        <a:solidFill>
                          <a:srgbClr val="000066"/>
                        </a:solidFill>
                        <a:effectLst/>
                        <a:latin typeface="Lucida Sans" pitchFamily="34" charset="0"/>
                        <a:ea typeface="ＭＳ Ｐゴシック" pitchFamily="-112" charset="-128"/>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AU" sz="2800" b="0" i="0" u="none" strike="noStrike" cap="none" normalizeH="0" baseline="0" smtClean="0">
                          <a:ln>
                            <a:noFill/>
                          </a:ln>
                          <a:solidFill>
                            <a:srgbClr val="000066"/>
                          </a:solidFill>
                          <a:effectLst/>
                          <a:latin typeface="Lucida Sans" pitchFamily="34" charset="0"/>
                          <a:ea typeface="ＭＳ Ｐゴシック" pitchFamily="-112" charset="-128"/>
                        </a:rPr>
                        <a:t>45%</a:t>
                      </a:r>
                      <a:endParaRPr kumimoji="0" lang="en-US" sz="2800" b="0" i="0" u="none" strike="noStrike" cap="none" normalizeH="0" baseline="0" smtClean="0">
                        <a:ln>
                          <a:noFill/>
                        </a:ln>
                        <a:solidFill>
                          <a:srgbClr val="000066"/>
                        </a:solidFill>
                        <a:effectLst/>
                        <a:latin typeface="Lucida Sans" pitchFamily="34" charset="0"/>
                        <a:ea typeface="ＭＳ Ｐゴシック" pitchFamily="-112" charset="-128"/>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76263">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AU" sz="2800" b="0" i="0" u="none" strike="noStrike" cap="none" normalizeH="0" baseline="0" smtClean="0">
                          <a:ln>
                            <a:noFill/>
                          </a:ln>
                          <a:solidFill>
                            <a:srgbClr val="000066"/>
                          </a:solidFill>
                          <a:effectLst/>
                          <a:latin typeface="Lucida Sans" pitchFamily="34" charset="0"/>
                          <a:ea typeface="ＭＳ Ｐゴシック" pitchFamily="-112" charset="-128"/>
                        </a:rPr>
                        <a:t>Generation X (26-42)</a:t>
                      </a:r>
                      <a:endParaRPr kumimoji="0" lang="en-US" sz="2800" b="0" i="0" u="none" strike="noStrike" cap="none" normalizeH="0" baseline="0" smtClean="0">
                        <a:ln>
                          <a:noFill/>
                        </a:ln>
                        <a:solidFill>
                          <a:srgbClr val="000066"/>
                        </a:solidFill>
                        <a:effectLst/>
                        <a:latin typeface="Lucida Sans" pitchFamily="34" charset="0"/>
                        <a:ea typeface="ＭＳ Ｐゴシック" pitchFamily="-112" charset="-128"/>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AU" sz="2800" b="0" i="0" u="none" strike="noStrike" cap="none" normalizeH="0" baseline="0" smtClean="0">
                          <a:ln>
                            <a:noFill/>
                          </a:ln>
                          <a:solidFill>
                            <a:srgbClr val="000066"/>
                          </a:solidFill>
                          <a:effectLst/>
                          <a:latin typeface="Lucida Sans" pitchFamily="34" charset="0"/>
                          <a:ea typeface="ＭＳ Ｐゴシック" pitchFamily="-112" charset="-128"/>
                        </a:rPr>
                        <a:t>40%</a:t>
                      </a:r>
                      <a:endParaRPr kumimoji="0" lang="en-US" sz="2800" b="0" i="0" u="none" strike="noStrike" cap="none" normalizeH="0" baseline="0" smtClean="0">
                        <a:ln>
                          <a:noFill/>
                        </a:ln>
                        <a:solidFill>
                          <a:srgbClr val="000066"/>
                        </a:solidFill>
                        <a:effectLst/>
                        <a:latin typeface="Lucida Sans" pitchFamily="34" charset="0"/>
                        <a:ea typeface="ＭＳ Ｐゴシック" pitchFamily="-112" charset="-128"/>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76263">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AU" sz="2800" b="0" i="0" u="none" strike="noStrike" cap="none" normalizeH="0" baseline="0" smtClean="0">
                          <a:ln>
                            <a:noFill/>
                          </a:ln>
                          <a:solidFill>
                            <a:srgbClr val="000066"/>
                          </a:solidFill>
                          <a:effectLst/>
                          <a:latin typeface="Lucida Sans" pitchFamily="34" charset="0"/>
                          <a:ea typeface="ＭＳ Ｐゴシック" pitchFamily="-112" charset="-128"/>
                        </a:rPr>
                        <a:t>Generation Y (14-25)</a:t>
                      </a:r>
                      <a:endParaRPr kumimoji="0" lang="en-US" sz="2800" b="0" i="0" u="none" strike="noStrike" cap="none" normalizeH="0" baseline="0" smtClean="0">
                        <a:ln>
                          <a:noFill/>
                        </a:ln>
                        <a:solidFill>
                          <a:srgbClr val="000066"/>
                        </a:solidFill>
                        <a:effectLst/>
                        <a:latin typeface="Lucida Sans" pitchFamily="34" charset="0"/>
                        <a:ea typeface="ＭＳ Ｐゴシック" pitchFamily="-112" charset="-128"/>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AU" sz="2800" b="0" i="0" u="none" strike="noStrike" cap="none" normalizeH="0" baseline="0" smtClean="0">
                          <a:ln>
                            <a:noFill/>
                          </a:ln>
                          <a:solidFill>
                            <a:srgbClr val="000066"/>
                          </a:solidFill>
                          <a:effectLst/>
                          <a:latin typeface="Lucida Sans" pitchFamily="34" charset="0"/>
                          <a:ea typeface="ＭＳ Ｐゴシック" pitchFamily="-112" charset="-128"/>
                        </a:rPr>
                        <a:t>10%</a:t>
                      </a:r>
                      <a:endParaRPr kumimoji="0" lang="en-US" sz="2800" b="0" i="0" u="none" strike="noStrike" cap="none" normalizeH="0" baseline="0" smtClean="0">
                        <a:ln>
                          <a:noFill/>
                        </a:ln>
                        <a:solidFill>
                          <a:srgbClr val="000066"/>
                        </a:solidFill>
                        <a:effectLst/>
                        <a:latin typeface="Lucida Sans" pitchFamily="34" charset="0"/>
                        <a:ea typeface="ＭＳ Ｐゴシック" pitchFamily="-112" charset="-128"/>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212122" name="Text Box 154"/>
          <p:cNvSpPr txBox="1">
            <a:spLocks noChangeArrowheads="1"/>
          </p:cNvSpPr>
          <p:nvPr/>
        </p:nvSpPr>
        <p:spPr bwMode="auto">
          <a:xfrm>
            <a:off x="755650" y="5661025"/>
            <a:ext cx="3671888" cy="336550"/>
          </a:xfrm>
          <a:prstGeom prst="rect">
            <a:avLst/>
          </a:prstGeom>
          <a:noFill/>
          <a:ln w="9525">
            <a:noFill/>
            <a:miter lim="800000"/>
            <a:headEnd/>
            <a:tailEnd/>
          </a:ln>
          <a:effectLst/>
        </p:spPr>
        <p:txBody>
          <a:bodyPr>
            <a:spAutoFit/>
          </a:bodyPr>
          <a:lstStyle/>
          <a:p>
            <a:pPr>
              <a:spcBef>
                <a:spcPct val="50000"/>
              </a:spcBef>
            </a:pPr>
            <a:r>
              <a:rPr lang="en-US" sz="1600" b="1">
                <a:solidFill>
                  <a:srgbClr val="000066"/>
                </a:solidFill>
              </a:rPr>
              <a:t>Deloitte Consulting LLP (2007)</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4434" name="Rectangle 2"/>
          <p:cNvSpPr>
            <a:spLocks noGrp="1" noChangeArrowheads="1"/>
          </p:cNvSpPr>
          <p:nvPr>
            <p:ph type="title"/>
          </p:nvPr>
        </p:nvSpPr>
        <p:spPr>
          <a:xfrm>
            <a:off x="468313" y="333375"/>
            <a:ext cx="7848600" cy="1143000"/>
          </a:xfrm>
        </p:spPr>
        <p:txBody>
          <a:bodyPr/>
          <a:lstStyle/>
          <a:p>
            <a:r>
              <a:rPr lang="en-US" sz="3600"/>
              <a:t>Common Characteristics</a:t>
            </a:r>
            <a:br>
              <a:rPr lang="en-US" sz="3600"/>
            </a:br>
            <a:r>
              <a:rPr lang="en-US" sz="2800"/>
              <a:t>Baby Boomers: (1943-1961)</a:t>
            </a:r>
            <a:r>
              <a:rPr lang="en-US" sz="3600"/>
              <a:t> </a:t>
            </a:r>
          </a:p>
        </p:txBody>
      </p:sp>
      <p:graphicFrame>
        <p:nvGraphicFramePr>
          <p:cNvPr id="274451" name="Group 19"/>
          <p:cNvGraphicFramePr>
            <a:graphicFrameLocks noGrp="1"/>
          </p:cNvGraphicFramePr>
          <p:nvPr>
            <p:ph idx="1"/>
          </p:nvPr>
        </p:nvGraphicFramePr>
        <p:xfrm>
          <a:off x="539750" y="1773238"/>
          <a:ext cx="7772400" cy="3974592"/>
        </p:xfrm>
        <a:graphic>
          <a:graphicData uri="http://schemas.openxmlformats.org/drawingml/2006/table">
            <a:tbl>
              <a:tblPr/>
              <a:tblGrid>
                <a:gridCol w="3886200"/>
                <a:gridCol w="3886200"/>
              </a:tblGrid>
              <a:tr h="360363">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AU" sz="2800" b="1" i="0" u="none" strike="noStrike" cap="none" normalizeH="0" baseline="0" smtClean="0">
                          <a:ln>
                            <a:noFill/>
                          </a:ln>
                          <a:solidFill>
                            <a:srgbClr val="000066"/>
                          </a:solidFill>
                          <a:effectLst/>
                          <a:latin typeface="Lucida Sans" pitchFamily="34" charset="0"/>
                          <a:ea typeface="ＭＳ Ｐゴシック" pitchFamily="-112" charset="-128"/>
                        </a:rPr>
                        <a:t>Pros</a:t>
                      </a:r>
                      <a:endParaRPr kumimoji="0" lang="en-US" sz="2800" b="1" i="0" u="none" strike="noStrike" cap="none" normalizeH="0" baseline="0" smtClean="0">
                        <a:ln>
                          <a:noFill/>
                        </a:ln>
                        <a:solidFill>
                          <a:srgbClr val="000066"/>
                        </a:solidFill>
                        <a:effectLst/>
                        <a:latin typeface="Lucida Sans" pitchFamily="34" charset="0"/>
                        <a:ea typeface="ＭＳ Ｐゴシック" pitchFamily="-112" charset="-128"/>
                      </a:endParaRPr>
                    </a:p>
                  </a:txBody>
                  <a:tcPr horzOverflow="overflow">
                    <a:lnL cap="flat">
                      <a:noFill/>
                    </a:lnL>
                    <a:lnR>
                      <a:noFill/>
                    </a:lnR>
                    <a:lnT cap="fla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AU" sz="2800" b="1" i="0" u="none" strike="noStrike" cap="none" normalizeH="0" baseline="0" smtClean="0">
                          <a:ln>
                            <a:noFill/>
                          </a:ln>
                          <a:solidFill>
                            <a:srgbClr val="000066"/>
                          </a:solidFill>
                          <a:effectLst/>
                          <a:latin typeface="Lucida Sans" pitchFamily="34" charset="0"/>
                          <a:ea typeface="ＭＳ Ｐゴシック" pitchFamily="-112" charset="-128"/>
                        </a:rPr>
                        <a:t>Cons</a:t>
                      </a:r>
                      <a:endParaRPr kumimoji="0" lang="en-US" sz="2800" b="1" i="0" u="none" strike="noStrike" cap="none" normalizeH="0" baseline="0" smtClean="0">
                        <a:ln>
                          <a:noFill/>
                        </a:ln>
                        <a:solidFill>
                          <a:srgbClr val="000066"/>
                        </a:solidFill>
                        <a:effectLst/>
                        <a:latin typeface="Lucida Sans" pitchFamily="34" charset="0"/>
                        <a:ea typeface="ＭＳ Ｐゴシック" pitchFamily="-112" charset="-128"/>
                      </a:endParaRPr>
                    </a:p>
                  </a:txBody>
                  <a:tcPr horzOverflow="overflow">
                    <a:lnL>
                      <a:noFill/>
                    </a:lnL>
                    <a:lnR cap="flat">
                      <a:noFill/>
                    </a:lnR>
                    <a:lnT cap="flat">
                      <a:noFill/>
                    </a:lnT>
                    <a:lnB>
                      <a:noFill/>
                    </a:lnB>
                    <a:lnTlToBr>
                      <a:noFill/>
                    </a:lnTlToBr>
                    <a:lnBlToTr>
                      <a:noFill/>
                    </a:lnBlToTr>
                    <a:noFill/>
                  </a:tcPr>
                </a:tc>
              </a:tr>
              <a:tr h="3113088">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rgbClr val="000066"/>
                          </a:solidFill>
                          <a:effectLst/>
                          <a:latin typeface="Lucida Sans" pitchFamily="34" charset="0"/>
                          <a:ea typeface="ＭＳ Ｐゴシック" pitchFamily="-112" charset="-128"/>
                        </a:rPr>
                        <a:t>Loyal</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rgbClr val="000066"/>
                          </a:solidFill>
                          <a:effectLst/>
                          <a:latin typeface="Lucida Sans" pitchFamily="34" charset="0"/>
                          <a:ea typeface="ＭＳ Ｐゴシック" pitchFamily="-112" charset="-128"/>
                        </a:rPr>
                        <a:t>Good work ethic</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rgbClr val="000066"/>
                          </a:solidFill>
                          <a:effectLst/>
                          <a:latin typeface="Lucida Sans" pitchFamily="34" charset="0"/>
                          <a:ea typeface="ＭＳ Ｐゴシック" pitchFamily="-112" charset="-128"/>
                        </a:rPr>
                        <a:t>Respect authority</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rgbClr val="000066"/>
                          </a:solidFill>
                          <a:effectLst/>
                          <a:latin typeface="Lucida Sans" pitchFamily="34" charset="0"/>
                          <a:ea typeface="ＭＳ Ｐゴシック" pitchFamily="-112" charset="-128"/>
                        </a:rPr>
                        <a:t>Make decisions on data and facts</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rgbClr val="000066"/>
                          </a:solidFill>
                          <a:effectLst/>
                          <a:latin typeface="Lucida Sans" pitchFamily="34" charset="0"/>
                          <a:ea typeface="ＭＳ Ｐゴシック" pitchFamily="-112" charset="-128"/>
                        </a:rPr>
                        <a:t>Patient</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rgbClr val="000066"/>
                          </a:solidFill>
                          <a:effectLst/>
                          <a:latin typeface="Lucida Sans" pitchFamily="34" charset="0"/>
                          <a:ea typeface="ＭＳ Ｐゴシック" pitchFamily="-112" charset="-128"/>
                        </a:rPr>
                        <a:t>Absenteeism low</a:t>
                      </a: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2400" b="0" i="0" u="none" strike="noStrike" cap="none" normalizeH="0" baseline="0" smtClean="0">
                        <a:ln>
                          <a:noFill/>
                        </a:ln>
                        <a:solidFill>
                          <a:srgbClr val="000066"/>
                        </a:solidFill>
                        <a:effectLst/>
                        <a:latin typeface="Lucida Sans" pitchFamily="34" charset="0"/>
                        <a:ea typeface="ＭＳ Ｐゴシック" pitchFamily="-112" charset="-128"/>
                      </a:endParaRPr>
                    </a:p>
                  </a:txBody>
                  <a:tcPr horzOverflow="overflow">
                    <a:lnL cap="flat">
                      <a:noFill/>
                    </a:lnL>
                    <a:lnR>
                      <a:noFill/>
                    </a:lnR>
                    <a:lnT>
                      <a:noFill/>
                    </a:lnT>
                    <a:lnB cap="flat">
                      <a:noFill/>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rgbClr val="000066"/>
                          </a:solidFill>
                          <a:effectLst/>
                          <a:latin typeface="Lucida Sans" pitchFamily="34" charset="0"/>
                          <a:ea typeface="ＭＳ Ｐゴシック" pitchFamily="-112" charset="-128"/>
                        </a:rPr>
                        <a:t>Change resistent</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rgbClr val="000066"/>
                          </a:solidFill>
                          <a:effectLst/>
                          <a:latin typeface="Lucida Sans" pitchFamily="34" charset="0"/>
                          <a:ea typeface="ＭＳ Ｐゴシック" pitchFamily="-112" charset="-128"/>
                        </a:rPr>
                        <a:t>Technology fearful</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rgbClr val="000066"/>
                          </a:solidFill>
                          <a:effectLst/>
                          <a:latin typeface="Lucida Sans" pitchFamily="34" charset="0"/>
                          <a:ea typeface="ＭＳ Ｐゴシック" pitchFamily="-112" charset="-128"/>
                        </a:rPr>
                        <a:t>Inflexible</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rgbClr val="000066"/>
                          </a:solidFill>
                          <a:effectLst/>
                          <a:latin typeface="Lucida Sans" pitchFamily="34" charset="0"/>
                          <a:ea typeface="ＭＳ Ｐゴシック" pitchFamily="-112" charset="-128"/>
                        </a:rPr>
                        <a:t>WLB concerns</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rgbClr val="000066"/>
                          </a:solidFill>
                          <a:effectLst/>
                          <a:latin typeface="Lucida Sans" pitchFamily="34" charset="0"/>
                          <a:ea typeface="ＭＳ Ｐゴシック" pitchFamily="-112" charset="-128"/>
                        </a:rPr>
                        <a:t>Narrow-minded</a:t>
                      </a:r>
                    </a:p>
                  </a:txBody>
                  <a:tcPr horzOverflow="overflow">
                    <a:lnL>
                      <a:noFill/>
                    </a:lnL>
                    <a:lnR cap="flat">
                      <a:noFill/>
                    </a:lnR>
                    <a:lnT>
                      <a:noFill/>
                    </a:lnT>
                    <a:lnB cap="flat">
                      <a:noFill/>
                    </a:lnB>
                    <a:lnTlToBr>
                      <a:noFill/>
                    </a:lnTlToBr>
                    <a:lnBlToTr>
                      <a:noFill/>
                    </a:lnBlToTr>
                    <a:noFill/>
                  </a:tcPr>
                </a:tc>
              </a:tr>
            </a:tbl>
          </a:graphicData>
        </a:graphic>
      </p:graphicFrame>
      <p:sp>
        <p:nvSpPr>
          <p:cNvPr id="274448" name="Line 16"/>
          <p:cNvSpPr>
            <a:spLocks noChangeShapeType="1"/>
          </p:cNvSpPr>
          <p:nvPr/>
        </p:nvSpPr>
        <p:spPr bwMode="auto">
          <a:xfrm>
            <a:off x="4427538" y="1773238"/>
            <a:ext cx="0" cy="4392612"/>
          </a:xfrm>
          <a:prstGeom prst="line">
            <a:avLst/>
          </a:prstGeom>
          <a:noFill/>
          <a:ln w="25400">
            <a:solidFill>
              <a:schemeClr val="tx1"/>
            </a:solidFill>
            <a:round/>
            <a:headEnd/>
            <a:tailEnd/>
          </a:ln>
          <a:effectLst/>
        </p:spPr>
        <p:txBody>
          <a:bodyPr/>
          <a:lstStyle/>
          <a:p>
            <a:endParaRPr lang="en-AU"/>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6114" name="Rectangle 2"/>
          <p:cNvSpPr>
            <a:spLocks noGrp="1" noChangeArrowheads="1"/>
          </p:cNvSpPr>
          <p:nvPr>
            <p:ph type="title"/>
          </p:nvPr>
        </p:nvSpPr>
        <p:spPr>
          <a:xfrm>
            <a:off x="685800" y="260350"/>
            <a:ext cx="7772400" cy="1143000"/>
          </a:xfrm>
        </p:spPr>
        <p:txBody>
          <a:bodyPr/>
          <a:lstStyle/>
          <a:p>
            <a:r>
              <a:rPr lang="en-AU"/>
              <a:t>Key Workplace Strengths</a:t>
            </a:r>
            <a:endParaRPr lang="en-US"/>
          </a:p>
        </p:txBody>
      </p:sp>
      <p:sp>
        <p:nvSpPr>
          <p:cNvPr id="346115" name="Rectangle 3"/>
          <p:cNvSpPr>
            <a:spLocks noGrp="1" noChangeArrowheads="1"/>
          </p:cNvSpPr>
          <p:nvPr>
            <p:ph type="body" idx="1"/>
          </p:nvPr>
        </p:nvSpPr>
        <p:spPr>
          <a:xfrm>
            <a:off x="685800" y="1412875"/>
            <a:ext cx="7772400" cy="4467225"/>
          </a:xfrm>
        </p:spPr>
        <p:txBody>
          <a:bodyPr/>
          <a:lstStyle/>
          <a:p>
            <a:pPr>
              <a:buFontTx/>
              <a:buNone/>
            </a:pPr>
            <a:r>
              <a:rPr lang="en-AU" sz="3600" b="1">
                <a:latin typeface="Lucida Sans" pitchFamily="34" charset="0"/>
              </a:rPr>
              <a:t>Baby Boomers:</a:t>
            </a:r>
          </a:p>
          <a:p>
            <a:pPr>
              <a:buClr>
                <a:srgbClr val="FF9933"/>
              </a:buClr>
              <a:buFont typeface="Wingdings" pitchFamily="2" charset="2"/>
              <a:buChar char="§"/>
            </a:pPr>
            <a:r>
              <a:rPr lang="en-US" sz="2800">
                <a:latin typeface="Lucida Sans" pitchFamily="34" charset="0"/>
              </a:rPr>
              <a:t>Effective where process/policy crucial</a:t>
            </a:r>
          </a:p>
          <a:p>
            <a:pPr>
              <a:buClr>
                <a:srgbClr val="FF9933"/>
              </a:buClr>
              <a:buFont typeface="Wingdings" pitchFamily="2" charset="2"/>
              <a:buChar char="§"/>
            </a:pPr>
            <a:r>
              <a:rPr lang="en-US" sz="2800">
                <a:latin typeface="Lucida Sans" pitchFamily="34" charset="0"/>
              </a:rPr>
              <a:t>Great ideas based on calculated thought</a:t>
            </a:r>
          </a:p>
          <a:p>
            <a:pPr>
              <a:buClr>
                <a:srgbClr val="FF9933"/>
              </a:buClr>
              <a:buFont typeface="Wingdings" pitchFamily="2" charset="2"/>
              <a:buChar char="§"/>
            </a:pPr>
            <a:r>
              <a:rPr lang="en-US" sz="2800">
                <a:latin typeface="Lucida Sans" pitchFamily="34" charset="0"/>
              </a:rPr>
              <a:t>Long term employees – good for long term projects/programs</a:t>
            </a:r>
          </a:p>
          <a:p>
            <a:pPr>
              <a:buClr>
                <a:srgbClr val="FF9933"/>
              </a:buClr>
              <a:buFont typeface="Wingdings" pitchFamily="2" charset="2"/>
              <a:buChar char="§"/>
            </a:pPr>
            <a:r>
              <a:rPr lang="en-US" sz="2800">
                <a:latin typeface="Lucida Sans" pitchFamily="34" charset="0"/>
              </a:rPr>
              <a:t>Highly experienced</a:t>
            </a:r>
          </a:p>
          <a:p>
            <a:pPr>
              <a:buClr>
                <a:srgbClr val="FF9933"/>
              </a:buClr>
              <a:buFont typeface="Wingdings" pitchFamily="2" charset="2"/>
              <a:buChar char="§"/>
            </a:pPr>
            <a:r>
              <a:rPr lang="en-US" sz="2800">
                <a:latin typeface="Lucida Sans" pitchFamily="34" charset="0"/>
              </a:rPr>
              <a:t>The knowledge keepers!</a:t>
            </a:r>
          </a:p>
          <a:p>
            <a:endParaRPr lang="en-US" sz="2800">
              <a:latin typeface="Lucida Sans" pitchFamily="34"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8530" name="Rectangle 2"/>
          <p:cNvSpPr>
            <a:spLocks noGrp="1" noChangeArrowheads="1"/>
          </p:cNvSpPr>
          <p:nvPr>
            <p:ph type="title"/>
          </p:nvPr>
        </p:nvSpPr>
        <p:spPr>
          <a:xfrm>
            <a:off x="685800" y="260350"/>
            <a:ext cx="7772400" cy="1143000"/>
          </a:xfrm>
        </p:spPr>
        <p:txBody>
          <a:bodyPr/>
          <a:lstStyle/>
          <a:p>
            <a:r>
              <a:rPr lang="en-US"/>
              <a:t>Needs and Expectations</a:t>
            </a:r>
          </a:p>
        </p:txBody>
      </p:sp>
      <p:sp>
        <p:nvSpPr>
          <p:cNvPr id="278531" name="Rectangle 3"/>
          <p:cNvSpPr>
            <a:spLocks noGrp="1" noChangeArrowheads="1"/>
          </p:cNvSpPr>
          <p:nvPr>
            <p:ph type="body" idx="1"/>
          </p:nvPr>
        </p:nvSpPr>
        <p:spPr>
          <a:xfrm>
            <a:off x="685800" y="1341438"/>
            <a:ext cx="7772400" cy="4467225"/>
          </a:xfrm>
        </p:spPr>
        <p:txBody>
          <a:bodyPr/>
          <a:lstStyle/>
          <a:p>
            <a:pPr>
              <a:buFontTx/>
              <a:buNone/>
            </a:pPr>
            <a:r>
              <a:rPr lang="en-AU" sz="3600" b="1">
                <a:latin typeface="Lucida Sans" pitchFamily="34" charset="0"/>
              </a:rPr>
              <a:t>Baby Boomers:</a:t>
            </a:r>
          </a:p>
          <a:p>
            <a:pPr>
              <a:buClr>
                <a:srgbClr val="FF9933"/>
              </a:buClr>
              <a:buFont typeface="Wingdings" pitchFamily="2" charset="2"/>
              <a:buChar char="§"/>
            </a:pPr>
            <a:r>
              <a:rPr lang="en-US">
                <a:latin typeface="Lucida Sans" pitchFamily="34" charset="0"/>
              </a:rPr>
              <a:t>Work/life balance</a:t>
            </a:r>
          </a:p>
          <a:p>
            <a:pPr>
              <a:buClr>
                <a:srgbClr val="FF9933"/>
              </a:buClr>
              <a:buFont typeface="Wingdings" pitchFamily="2" charset="2"/>
              <a:buChar char="§"/>
            </a:pPr>
            <a:r>
              <a:rPr lang="en-US">
                <a:latin typeface="Lucida Sans" pitchFamily="34" charset="0"/>
              </a:rPr>
              <a:t>Traditional approach to climbing the ranks</a:t>
            </a:r>
          </a:p>
          <a:p>
            <a:pPr>
              <a:buClr>
                <a:srgbClr val="FF9933"/>
              </a:buClr>
              <a:buFont typeface="Wingdings" pitchFamily="2" charset="2"/>
              <a:buChar char="§"/>
            </a:pPr>
            <a:r>
              <a:rPr lang="en-US">
                <a:latin typeface="Lucida Sans" pitchFamily="34" charset="0"/>
              </a:rPr>
              <a:t>Effective leadership</a:t>
            </a:r>
          </a:p>
          <a:p>
            <a:pPr>
              <a:buClr>
                <a:srgbClr val="FF9933"/>
              </a:buClr>
              <a:buFont typeface="Wingdings" pitchFamily="2" charset="2"/>
              <a:buChar char="§"/>
            </a:pPr>
            <a:r>
              <a:rPr lang="en-US">
                <a:latin typeface="Lucida Sans" pitchFamily="34" charset="0"/>
              </a:rPr>
              <a:t>Shorter commuting distances</a:t>
            </a:r>
          </a:p>
          <a:p>
            <a:pPr lvl="1">
              <a:buFontTx/>
              <a:buNone/>
            </a:pPr>
            <a:endParaRPr lang="en-AU" sz="3200"/>
          </a:p>
          <a:p>
            <a:pPr lvl="1"/>
            <a:endParaRPr lang="en-US" sz="360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8962" name="Rectangle 2"/>
          <p:cNvSpPr>
            <a:spLocks noGrp="1" noChangeArrowheads="1"/>
          </p:cNvSpPr>
          <p:nvPr>
            <p:ph type="title"/>
          </p:nvPr>
        </p:nvSpPr>
        <p:spPr>
          <a:xfrm>
            <a:off x="468313" y="333375"/>
            <a:ext cx="7848600" cy="1143000"/>
          </a:xfrm>
        </p:spPr>
        <p:txBody>
          <a:bodyPr/>
          <a:lstStyle/>
          <a:p>
            <a:r>
              <a:rPr lang="en-US" sz="3600"/>
              <a:t>Common Characteristics</a:t>
            </a:r>
            <a:br>
              <a:rPr lang="en-US" sz="3600"/>
            </a:br>
            <a:r>
              <a:rPr lang="en-US" sz="2800"/>
              <a:t>Generation X: (1965-1981)</a:t>
            </a:r>
            <a:r>
              <a:rPr lang="en-US" sz="3600"/>
              <a:t> </a:t>
            </a:r>
          </a:p>
        </p:txBody>
      </p:sp>
      <p:graphicFrame>
        <p:nvGraphicFramePr>
          <p:cNvPr id="169026" name="Group 66"/>
          <p:cNvGraphicFramePr>
            <a:graphicFrameLocks noGrp="1"/>
          </p:cNvGraphicFramePr>
          <p:nvPr>
            <p:ph idx="1"/>
          </p:nvPr>
        </p:nvGraphicFramePr>
        <p:xfrm>
          <a:off x="539750" y="1773238"/>
          <a:ext cx="7772400" cy="4340352"/>
        </p:xfrm>
        <a:graphic>
          <a:graphicData uri="http://schemas.openxmlformats.org/drawingml/2006/table">
            <a:tbl>
              <a:tblPr/>
              <a:tblGrid>
                <a:gridCol w="3886200"/>
                <a:gridCol w="3886200"/>
              </a:tblGrid>
              <a:tr h="360363">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AU" sz="2800" b="1" i="0" u="none" strike="noStrike" cap="none" normalizeH="0" baseline="0" smtClean="0">
                          <a:ln>
                            <a:noFill/>
                          </a:ln>
                          <a:solidFill>
                            <a:srgbClr val="000066"/>
                          </a:solidFill>
                          <a:effectLst/>
                          <a:latin typeface="Lucida Sans" pitchFamily="34" charset="0"/>
                          <a:ea typeface="ＭＳ Ｐゴシック" pitchFamily="-112" charset="-128"/>
                        </a:rPr>
                        <a:t>Pros</a:t>
                      </a:r>
                      <a:endParaRPr kumimoji="0" lang="en-US" sz="2800" b="1" i="0" u="none" strike="noStrike" cap="none" normalizeH="0" baseline="0" smtClean="0">
                        <a:ln>
                          <a:noFill/>
                        </a:ln>
                        <a:solidFill>
                          <a:srgbClr val="000066"/>
                        </a:solidFill>
                        <a:effectLst/>
                        <a:latin typeface="Lucida Sans" pitchFamily="34" charset="0"/>
                        <a:ea typeface="ＭＳ Ｐゴシック" pitchFamily="-112" charset="-128"/>
                      </a:endParaRPr>
                    </a:p>
                  </a:txBody>
                  <a:tcPr horzOverflow="overflow">
                    <a:lnL cap="flat">
                      <a:noFill/>
                    </a:lnL>
                    <a:lnR>
                      <a:noFill/>
                    </a:lnR>
                    <a:lnT cap="fla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AU" sz="2800" b="1" i="0" u="none" strike="noStrike" cap="none" normalizeH="0" baseline="0" smtClean="0">
                          <a:ln>
                            <a:noFill/>
                          </a:ln>
                          <a:solidFill>
                            <a:srgbClr val="000066"/>
                          </a:solidFill>
                          <a:effectLst/>
                          <a:latin typeface="Lucida Sans" pitchFamily="34" charset="0"/>
                          <a:ea typeface="ＭＳ Ｐゴシック" pitchFamily="-112" charset="-128"/>
                        </a:rPr>
                        <a:t>Cons</a:t>
                      </a:r>
                      <a:endParaRPr kumimoji="0" lang="en-US" sz="2800" b="1" i="0" u="none" strike="noStrike" cap="none" normalizeH="0" baseline="0" smtClean="0">
                        <a:ln>
                          <a:noFill/>
                        </a:ln>
                        <a:solidFill>
                          <a:srgbClr val="000066"/>
                        </a:solidFill>
                        <a:effectLst/>
                        <a:latin typeface="Lucida Sans" pitchFamily="34" charset="0"/>
                        <a:ea typeface="ＭＳ Ｐゴシック" pitchFamily="-112" charset="-128"/>
                      </a:endParaRPr>
                    </a:p>
                  </a:txBody>
                  <a:tcPr horzOverflow="overflow">
                    <a:lnL>
                      <a:noFill/>
                    </a:lnL>
                    <a:lnR cap="flat">
                      <a:noFill/>
                    </a:lnR>
                    <a:lnT cap="flat">
                      <a:noFill/>
                    </a:lnT>
                    <a:lnB>
                      <a:noFill/>
                    </a:lnB>
                    <a:lnTlToBr>
                      <a:noFill/>
                    </a:lnTlToBr>
                    <a:lnBlToTr>
                      <a:noFill/>
                    </a:lnBlToTr>
                    <a:noFill/>
                  </a:tcPr>
                </a:tc>
              </a:tr>
              <a:tr h="3113088">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rgbClr val="000066"/>
                          </a:solidFill>
                          <a:effectLst/>
                          <a:latin typeface="Lucida Sans" pitchFamily="34" charset="0"/>
                          <a:ea typeface="ＭＳ Ｐゴシック" pitchFamily="-112" charset="-128"/>
                        </a:rPr>
                        <a:t>Independent</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rgbClr val="000066"/>
                          </a:solidFill>
                          <a:effectLst/>
                          <a:latin typeface="Lucida Sans" pitchFamily="34" charset="0"/>
                          <a:ea typeface="ＭＳ Ｐゴシック" pitchFamily="-112" charset="-128"/>
                        </a:rPr>
                        <a:t>Adaptive</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rgbClr val="000066"/>
                          </a:solidFill>
                          <a:effectLst/>
                          <a:latin typeface="Lucida Sans" pitchFamily="34" charset="0"/>
                          <a:ea typeface="ＭＳ Ｐゴシック" pitchFamily="-112" charset="-128"/>
                        </a:rPr>
                        <a:t>Entrepreneurial </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rgbClr val="000066"/>
                          </a:solidFill>
                          <a:effectLst/>
                          <a:latin typeface="Lucida Sans" pitchFamily="34" charset="0"/>
                          <a:ea typeface="ＭＳ Ｐゴシック" pitchFamily="-112" charset="-128"/>
                        </a:rPr>
                        <a:t>Comfortable with technology</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rgbClr val="000066"/>
                          </a:solidFill>
                          <a:effectLst/>
                          <a:latin typeface="Lucida Sans" pitchFamily="34" charset="0"/>
                          <a:ea typeface="ＭＳ Ｐゴシック" pitchFamily="-112" charset="-128"/>
                        </a:rPr>
                        <a:t>Not intimidated by authority</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rgbClr val="000066"/>
                          </a:solidFill>
                          <a:effectLst/>
                          <a:latin typeface="Lucida Sans" pitchFamily="34" charset="0"/>
                          <a:ea typeface="ＭＳ Ｐゴシック" pitchFamily="-112" charset="-128"/>
                        </a:rPr>
                        <a:t>Creative</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rgbClr val="000066"/>
                          </a:solidFill>
                          <a:effectLst/>
                          <a:latin typeface="Lucida Sans" pitchFamily="34" charset="0"/>
                          <a:ea typeface="ＭＳ Ｐゴシック" pitchFamily="-112" charset="-128"/>
                        </a:rPr>
                        <a:t>Crave challenges</a:t>
                      </a:r>
                    </a:p>
                  </a:txBody>
                  <a:tcPr horzOverflow="overflow">
                    <a:lnL cap="flat">
                      <a:noFill/>
                    </a:lnL>
                    <a:lnR>
                      <a:noFill/>
                    </a:lnR>
                    <a:lnT>
                      <a:noFill/>
                    </a:lnT>
                    <a:lnB cap="flat">
                      <a:noFill/>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rgbClr val="000066"/>
                          </a:solidFill>
                          <a:effectLst/>
                          <a:latin typeface="Lucida Sans" pitchFamily="34" charset="0"/>
                          <a:ea typeface="ＭＳ Ｐゴシック" pitchFamily="-112" charset="-128"/>
                        </a:rPr>
                        <a:t>Pessimistic</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rgbClr val="000066"/>
                          </a:solidFill>
                          <a:effectLst/>
                          <a:latin typeface="Lucida Sans" pitchFamily="34" charset="0"/>
                          <a:ea typeface="ＭＳ Ｐゴシック" pitchFamily="-112" charset="-128"/>
                        </a:rPr>
                        <a:t>Impatient</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rgbClr val="000066"/>
                          </a:solidFill>
                          <a:effectLst/>
                          <a:latin typeface="Lucida Sans" pitchFamily="34" charset="0"/>
                          <a:ea typeface="ＭＳ Ｐゴシック" pitchFamily="-112" charset="-128"/>
                        </a:rPr>
                        <a:t>Skeptical of authority</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rgbClr val="000066"/>
                          </a:solidFill>
                          <a:effectLst/>
                          <a:latin typeface="Lucida Sans" pitchFamily="34" charset="0"/>
                          <a:ea typeface="ＭＳ Ｐゴシック" pitchFamily="-112" charset="-128"/>
                        </a:rPr>
                        <a:t>Inexperienced</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rgbClr val="000066"/>
                          </a:solidFill>
                          <a:effectLst/>
                          <a:latin typeface="Lucida Sans" pitchFamily="34" charset="0"/>
                          <a:ea typeface="ＭＳ Ｐゴシック" pitchFamily="-112" charset="-128"/>
                        </a:rPr>
                        <a:t>Cynical</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rgbClr val="000066"/>
                          </a:solidFill>
                          <a:effectLst/>
                          <a:latin typeface="Lucida Sans" pitchFamily="34" charset="0"/>
                          <a:ea typeface="ＭＳ Ｐゴシック" pitchFamily="-112" charset="-128"/>
                        </a:rPr>
                        <a:t>Not loyal</a:t>
                      </a:r>
                    </a:p>
                  </a:txBody>
                  <a:tcPr horzOverflow="overflow">
                    <a:lnL>
                      <a:noFill/>
                    </a:lnL>
                    <a:lnR cap="flat">
                      <a:noFill/>
                    </a:lnR>
                    <a:lnT>
                      <a:noFill/>
                    </a:lnT>
                    <a:lnB cap="flat">
                      <a:noFill/>
                    </a:lnB>
                    <a:lnTlToBr>
                      <a:noFill/>
                    </a:lnTlToBr>
                    <a:lnBlToTr>
                      <a:noFill/>
                    </a:lnBlToTr>
                    <a:noFill/>
                  </a:tcPr>
                </a:tc>
              </a:tr>
            </a:tbl>
          </a:graphicData>
        </a:graphic>
      </p:graphicFrame>
      <p:sp>
        <p:nvSpPr>
          <p:cNvPr id="169027" name="Line 67"/>
          <p:cNvSpPr>
            <a:spLocks noChangeShapeType="1"/>
          </p:cNvSpPr>
          <p:nvPr/>
        </p:nvSpPr>
        <p:spPr bwMode="auto">
          <a:xfrm>
            <a:off x="4427538" y="1773238"/>
            <a:ext cx="0" cy="4392612"/>
          </a:xfrm>
          <a:prstGeom prst="line">
            <a:avLst/>
          </a:prstGeom>
          <a:noFill/>
          <a:ln w="25400">
            <a:solidFill>
              <a:schemeClr val="tx1"/>
            </a:solidFill>
            <a:round/>
            <a:headEnd/>
            <a:tailEnd/>
          </a:ln>
          <a:effectLst/>
        </p:spPr>
        <p:txBody>
          <a:bodyPr/>
          <a:lstStyle/>
          <a:p>
            <a:endParaRPr lang="en-AU"/>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62" name="Rectangle 2"/>
          <p:cNvSpPr>
            <a:spLocks noGrp="1" noChangeArrowheads="1"/>
          </p:cNvSpPr>
          <p:nvPr>
            <p:ph type="title"/>
          </p:nvPr>
        </p:nvSpPr>
        <p:spPr>
          <a:xfrm>
            <a:off x="685800" y="260350"/>
            <a:ext cx="7772400" cy="1143000"/>
          </a:xfrm>
        </p:spPr>
        <p:txBody>
          <a:bodyPr/>
          <a:lstStyle/>
          <a:p>
            <a:r>
              <a:rPr lang="en-AU"/>
              <a:t>Key Workplace Strengths</a:t>
            </a:r>
            <a:endParaRPr lang="en-US"/>
          </a:p>
        </p:txBody>
      </p:sp>
      <p:sp>
        <p:nvSpPr>
          <p:cNvPr id="348163" name="Rectangle 3"/>
          <p:cNvSpPr>
            <a:spLocks noGrp="1" noChangeArrowheads="1"/>
          </p:cNvSpPr>
          <p:nvPr>
            <p:ph type="body" idx="1"/>
          </p:nvPr>
        </p:nvSpPr>
        <p:spPr>
          <a:xfrm>
            <a:off x="685800" y="1412875"/>
            <a:ext cx="7772400" cy="4467225"/>
          </a:xfrm>
        </p:spPr>
        <p:txBody>
          <a:bodyPr/>
          <a:lstStyle/>
          <a:p>
            <a:pPr>
              <a:buFontTx/>
              <a:buNone/>
            </a:pPr>
            <a:r>
              <a:rPr lang="en-AU" b="1">
                <a:latin typeface="Lucida Sans" pitchFamily="34" charset="0"/>
              </a:rPr>
              <a:t>Generation X:</a:t>
            </a:r>
          </a:p>
          <a:p>
            <a:pPr>
              <a:buClr>
                <a:srgbClr val="FF9933"/>
              </a:buClr>
              <a:buFont typeface="Wingdings" pitchFamily="2" charset="2"/>
              <a:buChar char="§"/>
            </a:pPr>
            <a:r>
              <a:rPr lang="en-US" sz="2400">
                <a:latin typeface="Lucida Sans" pitchFamily="34" charset="0"/>
              </a:rPr>
              <a:t>Take on challenging and varied tasks</a:t>
            </a:r>
          </a:p>
          <a:p>
            <a:pPr>
              <a:buClr>
                <a:srgbClr val="FF9933"/>
              </a:buClr>
              <a:buFont typeface="Wingdings" pitchFamily="2" charset="2"/>
              <a:buChar char="§"/>
            </a:pPr>
            <a:r>
              <a:rPr lang="en-US" sz="2400">
                <a:latin typeface="Lucida Sans" pitchFamily="34" charset="0"/>
              </a:rPr>
              <a:t>Desire responsibility and autonomy</a:t>
            </a:r>
          </a:p>
          <a:p>
            <a:pPr>
              <a:buClr>
                <a:srgbClr val="FF9933"/>
              </a:buClr>
              <a:buFont typeface="Wingdings" pitchFamily="2" charset="2"/>
              <a:buChar char="§"/>
            </a:pPr>
            <a:r>
              <a:rPr lang="en-US" sz="2400">
                <a:latin typeface="Lucida Sans" pitchFamily="34" charset="0"/>
              </a:rPr>
              <a:t>Grow/develop the business</a:t>
            </a:r>
          </a:p>
          <a:p>
            <a:pPr>
              <a:buClr>
                <a:srgbClr val="FF9933"/>
              </a:buClr>
              <a:buFont typeface="Wingdings" pitchFamily="2" charset="2"/>
              <a:buChar char="§"/>
            </a:pPr>
            <a:r>
              <a:rPr lang="en-US" sz="2400">
                <a:latin typeface="Lucida Sans" pitchFamily="34" charset="0"/>
              </a:rPr>
              <a:t>Efficiency and results focused</a:t>
            </a:r>
          </a:p>
          <a:p>
            <a:pPr>
              <a:buClr>
                <a:srgbClr val="FF9933"/>
              </a:buClr>
              <a:buFont typeface="Wingdings" pitchFamily="2" charset="2"/>
              <a:buChar char="§"/>
            </a:pPr>
            <a:r>
              <a:rPr lang="en-US" sz="2400">
                <a:latin typeface="Lucida Sans" pitchFamily="34" charset="0"/>
              </a:rPr>
              <a:t>Initiation and involvement in new programs </a:t>
            </a:r>
          </a:p>
          <a:p>
            <a:pPr>
              <a:buClr>
                <a:srgbClr val="FF9933"/>
              </a:buClr>
              <a:buFont typeface="Wingdings" pitchFamily="2" charset="2"/>
              <a:buChar char="§"/>
            </a:pPr>
            <a:r>
              <a:rPr lang="en-US" sz="2400">
                <a:latin typeface="Lucida Sans" pitchFamily="34" charset="0"/>
              </a:rPr>
              <a:t>Change ready</a:t>
            </a:r>
          </a:p>
          <a:p>
            <a:pPr>
              <a:buClr>
                <a:srgbClr val="FF9933"/>
              </a:buClr>
              <a:buFont typeface="Wingdings" pitchFamily="2" charset="2"/>
              <a:buChar char="§"/>
            </a:pPr>
            <a:r>
              <a:rPr lang="en-US" sz="2400">
                <a:latin typeface="Lucida Sans" pitchFamily="34" charset="0"/>
              </a:rPr>
              <a:t>Desire new skills and challenges</a:t>
            </a:r>
          </a:p>
          <a:p>
            <a:pPr>
              <a:buClr>
                <a:srgbClr val="FF9933"/>
              </a:buClr>
              <a:buFont typeface="Wingdings" pitchFamily="2" charset="2"/>
              <a:buChar char="§"/>
            </a:pPr>
            <a:r>
              <a:rPr lang="en-US" sz="2400">
                <a:latin typeface="Lucida Sans" pitchFamily="34" charset="0"/>
              </a:rPr>
              <a:t>Want a fun and social workplace</a:t>
            </a:r>
          </a:p>
          <a:p>
            <a:endParaRPr lang="en-US" sz="2400">
              <a:latin typeface="Lucida Sans" pitchFamily="34" charset="0"/>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3714" name="Rectangle 2"/>
          <p:cNvSpPr>
            <a:spLocks noGrp="1" noChangeArrowheads="1"/>
          </p:cNvSpPr>
          <p:nvPr>
            <p:ph type="title"/>
          </p:nvPr>
        </p:nvSpPr>
        <p:spPr>
          <a:xfrm>
            <a:off x="685800" y="260350"/>
            <a:ext cx="7772400" cy="1143000"/>
          </a:xfrm>
        </p:spPr>
        <p:txBody>
          <a:bodyPr/>
          <a:lstStyle/>
          <a:p>
            <a:r>
              <a:rPr lang="en-US"/>
              <a:t>Needs and Expectations</a:t>
            </a:r>
          </a:p>
        </p:txBody>
      </p:sp>
      <p:sp>
        <p:nvSpPr>
          <p:cNvPr id="243715" name="Rectangle 3"/>
          <p:cNvSpPr>
            <a:spLocks noGrp="1" noChangeArrowheads="1"/>
          </p:cNvSpPr>
          <p:nvPr>
            <p:ph type="body" idx="1"/>
          </p:nvPr>
        </p:nvSpPr>
        <p:spPr>
          <a:xfrm>
            <a:off x="685800" y="1341438"/>
            <a:ext cx="7199313" cy="4467225"/>
          </a:xfrm>
        </p:spPr>
        <p:txBody>
          <a:bodyPr/>
          <a:lstStyle/>
          <a:p>
            <a:pPr>
              <a:lnSpc>
                <a:spcPct val="90000"/>
              </a:lnSpc>
              <a:buFontTx/>
              <a:buNone/>
            </a:pPr>
            <a:r>
              <a:rPr lang="en-AU" b="1">
                <a:latin typeface="Lucida Sans" pitchFamily="34" charset="0"/>
              </a:rPr>
              <a:t>Generation X:</a:t>
            </a:r>
          </a:p>
          <a:p>
            <a:pPr>
              <a:lnSpc>
                <a:spcPct val="90000"/>
              </a:lnSpc>
              <a:buClr>
                <a:srgbClr val="FF9933"/>
              </a:buClr>
              <a:buFont typeface="Wingdings" pitchFamily="2" charset="2"/>
              <a:buChar char="§"/>
            </a:pPr>
            <a:r>
              <a:rPr lang="en-US" sz="2400">
                <a:latin typeface="Lucida Sans" pitchFamily="34" charset="0"/>
              </a:rPr>
              <a:t>Work/life balance</a:t>
            </a:r>
          </a:p>
          <a:p>
            <a:pPr>
              <a:lnSpc>
                <a:spcPct val="90000"/>
              </a:lnSpc>
              <a:buClr>
                <a:srgbClr val="FF9933"/>
              </a:buClr>
              <a:buFont typeface="Wingdings" pitchFamily="2" charset="2"/>
              <a:buChar char="§"/>
            </a:pPr>
            <a:r>
              <a:rPr lang="en-US" sz="2400">
                <a:latin typeface="Lucida Sans" pitchFamily="34" charset="0"/>
              </a:rPr>
              <a:t>Flexibility</a:t>
            </a:r>
          </a:p>
          <a:p>
            <a:pPr>
              <a:lnSpc>
                <a:spcPct val="90000"/>
              </a:lnSpc>
              <a:buClr>
                <a:srgbClr val="FF9933"/>
              </a:buClr>
              <a:buFont typeface="Wingdings" pitchFamily="2" charset="2"/>
              <a:buChar char="§"/>
            </a:pPr>
            <a:r>
              <a:rPr lang="en-US" sz="2400">
                <a:latin typeface="Lucida Sans" pitchFamily="34" charset="0"/>
              </a:rPr>
              <a:t>High remuneration</a:t>
            </a:r>
          </a:p>
          <a:p>
            <a:pPr>
              <a:lnSpc>
                <a:spcPct val="90000"/>
              </a:lnSpc>
              <a:buClr>
                <a:srgbClr val="FF9933"/>
              </a:buClr>
              <a:buFont typeface="Wingdings" pitchFamily="2" charset="2"/>
              <a:buChar char="§"/>
            </a:pPr>
            <a:r>
              <a:rPr lang="en-US" sz="2400">
                <a:latin typeface="Lucida Sans" pitchFamily="34" charset="0"/>
              </a:rPr>
              <a:t>Effective leadership</a:t>
            </a:r>
          </a:p>
          <a:p>
            <a:pPr>
              <a:lnSpc>
                <a:spcPct val="90000"/>
              </a:lnSpc>
              <a:buClr>
                <a:srgbClr val="FF9933"/>
              </a:buClr>
              <a:buFont typeface="Wingdings" pitchFamily="2" charset="2"/>
              <a:buChar char="§"/>
            </a:pPr>
            <a:r>
              <a:rPr lang="en-US" sz="2400">
                <a:latin typeface="Lucida Sans" pitchFamily="34" charset="0"/>
              </a:rPr>
              <a:t>Advancing skill set through training and development</a:t>
            </a:r>
          </a:p>
          <a:p>
            <a:pPr>
              <a:lnSpc>
                <a:spcPct val="90000"/>
              </a:lnSpc>
              <a:buClr>
                <a:srgbClr val="FF9933"/>
              </a:buClr>
              <a:buFont typeface="Wingdings" pitchFamily="2" charset="2"/>
              <a:buChar char="§"/>
            </a:pPr>
            <a:r>
              <a:rPr lang="en-US" sz="2400">
                <a:latin typeface="Lucida Sans" pitchFamily="34" charset="0"/>
              </a:rPr>
              <a:t>Shorter commuting distances</a:t>
            </a:r>
          </a:p>
          <a:p>
            <a:pPr>
              <a:lnSpc>
                <a:spcPct val="90000"/>
              </a:lnSpc>
              <a:buClr>
                <a:srgbClr val="FF9933"/>
              </a:buClr>
              <a:buFont typeface="Wingdings" pitchFamily="2" charset="2"/>
              <a:buChar char="§"/>
            </a:pPr>
            <a:r>
              <a:rPr lang="en-US" sz="2400">
                <a:latin typeface="Lucida Sans" pitchFamily="34" charset="0"/>
              </a:rPr>
              <a:t>Prestige </a:t>
            </a:r>
          </a:p>
          <a:p>
            <a:pPr>
              <a:lnSpc>
                <a:spcPct val="90000"/>
              </a:lnSpc>
              <a:buClr>
                <a:srgbClr val="FF9933"/>
              </a:buClr>
              <a:buFont typeface="Wingdings" pitchFamily="2" charset="2"/>
              <a:buChar char="§"/>
            </a:pPr>
            <a:r>
              <a:rPr lang="en-US" sz="2400">
                <a:latin typeface="Lucida Sans" pitchFamily="34" charset="0"/>
              </a:rPr>
              <a:t>Amenities such as offices, in-house gyms and day-care centres.</a:t>
            </a:r>
          </a:p>
          <a:p>
            <a:pPr lvl="1">
              <a:lnSpc>
                <a:spcPct val="90000"/>
              </a:lnSpc>
            </a:pPr>
            <a:endParaRPr lang="en-AU" sz="2400"/>
          </a:p>
          <a:p>
            <a:pPr lvl="1">
              <a:lnSpc>
                <a:spcPct val="90000"/>
              </a:lnSpc>
            </a:pPr>
            <a:endParaRPr lang="en-US"/>
          </a:p>
        </p:txBody>
      </p:sp>
    </p:spTree>
  </p:cSld>
  <p:clrMapOvr>
    <a:masterClrMapping/>
  </p:clrMapOvr>
</p:sld>
</file>

<file path=ppt/theme/theme1.xml><?xml version="1.0" encoding="utf-8"?>
<a:theme xmlns:a="http://schemas.openxmlformats.org/drawingml/2006/main" name="Blank Presentation">
  <a:themeElements>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lank Presentation">
      <a:majorFont>
        <a:latin typeface="Lucida Sans"/>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Lucida Sans" pitchFamily="34" charset="0"/>
            <a:ea typeface="ＭＳ Ｐゴシック" pitchFamily="-112"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Lucida Sans" pitchFamily="34" charset="0"/>
            <a:ea typeface="ＭＳ Ｐゴシック" pitchFamily="-112" charset="-128"/>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6541</TotalTime>
  <Words>1504</Words>
  <Application>Microsoft PowerPoint</Application>
  <PresentationFormat>On-screen Show (4:3)</PresentationFormat>
  <Paragraphs>280</Paragraphs>
  <Slides>22</Slides>
  <Notes>22</Notes>
  <HiddenSlides>0</HiddenSlides>
  <MMClips>0</MMClips>
  <ScaleCrop>false</ScaleCrop>
  <HeadingPairs>
    <vt:vector size="8" baseType="variant">
      <vt:variant>
        <vt:lpstr>Fonts Used</vt:lpstr>
      </vt:variant>
      <vt:variant>
        <vt:i4>6</vt:i4>
      </vt:variant>
      <vt:variant>
        <vt:lpstr>Theme</vt:lpstr>
      </vt:variant>
      <vt:variant>
        <vt:i4>1</vt:i4>
      </vt:variant>
      <vt:variant>
        <vt:lpstr>Embedded OLE Servers</vt:lpstr>
      </vt:variant>
      <vt:variant>
        <vt:i4>1</vt:i4>
      </vt:variant>
      <vt:variant>
        <vt:lpstr>Slide Titles</vt:lpstr>
      </vt:variant>
      <vt:variant>
        <vt:i4>22</vt:i4>
      </vt:variant>
    </vt:vector>
  </HeadingPairs>
  <TitlesOfParts>
    <vt:vector size="30" baseType="lpstr">
      <vt:lpstr>Arial</vt:lpstr>
      <vt:lpstr>ＭＳ Ｐゴシック</vt:lpstr>
      <vt:lpstr>Lucida Sans</vt:lpstr>
      <vt:lpstr>Wingdings</vt:lpstr>
      <vt:lpstr>Symbol</vt:lpstr>
      <vt:lpstr>Times New Roman</vt:lpstr>
      <vt:lpstr>Blank Presentation</vt:lpstr>
      <vt:lpstr>Microsoft Graph Chart</vt:lpstr>
      <vt:lpstr>Working in the West Generations in the Workplace</vt:lpstr>
      <vt:lpstr>Key Objectives</vt:lpstr>
      <vt:lpstr>Workplace Generation Composition </vt:lpstr>
      <vt:lpstr>Common Characteristics Baby Boomers: (1943-1961) </vt:lpstr>
      <vt:lpstr>Key Workplace Strengths</vt:lpstr>
      <vt:lpstr>Needs and Expectations</vt:lpstr>
      <vt:lpstr>Common Characteristics Generation X: (1965-1981) </vt:lpstr>
      <vt:lpstr>Key Workplace Strengths</vt:lpstr>
      <vt:lpstr>Needs and Expectations</vt:lpstr>
      <vt:lpstr>Common Characteristics Generation Y: (1982-1993) </vt:lpstr>
      <vt:lpstr>Key Workplace Strengths</vt:lpstr>
      <vt:lpstr>Needs and Expectations</vt:lpstr>
      <vt:lpstr>Rationale for Differences</vt:lpstr>
      <vt:lpstr>Communicating with Baby Boomers</vt:lpstr>
      <vt:lpstr>Communicating with Generation X</vt:lpstr>
      <vt:lpstr>Communication with Generation Y</vt:lpstr>
      <vt:lpstr>Barriers to Giving Effective Feedback</vt:lpstr>
      <vt:lpstr>Slide 18</vt:lpstr>
      <vt:lpstr>Slide 19</vt:lpstr>
      <vt:lpstr>Slide 20</vt:lpstr>
      <vt:lpstr>Successful Cross-Generational Communication</vt:lpstr>
      <vt:lpstr>Questions, reflections?</vt:lpstr>
    </vt:vector>
  </TitlesOfParts>
  <Company>Anem Design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OSA Group</dc:title>
  <dc:creator>Con Mitropoulos</dc:creator>
  <cp:lastModifiedBy>tpaterson</cp:lastModifiedBy>
  <cp:revision>127</cp:revision>
  <dcterms:created xsi:type="dcterms:W3CDTF">2007-08-25T13:14:56Z</dcterms:created>
  <dcterms:modified xsi:type="dcterms:W3CDTF">2008-10-20T07:49:32Z</dcterms:modified>
</cp:coreProperties>
</file>