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9"/>
  </p:notesMasterIdLst>
  <p:handoutMasterIdLst>
    <p:handoutMasterId r:id="rId20"/>
  </p:handoutMasterIdLst>
  <p:sldIdLst>
    <p:sldId id="256" r:id="rId2"/>
    <p:sldId id="283" r:id="rId3"/>
    <p:sldId id="302" r:id="rId4"/>
    <p:sldId id="306" r:id="rId5"/>
    <p:sldId id="286" r:id="rId6"/>
    <p:sldId id="287" r:id="rId7"/>
    <p:sldId id="284" r:id="rId8"/>
    <p:sldId id="301" r:id="rId9"/>
    <p:sldId id="288" r:id="rId10"/>
    <p:sldId id="300" r:id="rId11"/>
    <p:sldId id="290" r:id="rId12"/>
    <p:sldId id="291" r:id="rId13"/>
    <p:sldId id="308" r:id="rId14"/>
    <p:sldId id="297" r:id="rId15"/>
    <p:sldId id="307" r:id="rId16"/>
    <p:sldId id="304" r:id="rId17"/>
    <p:sldId id="309" r:id="rId18"/>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Lucida Sans" pitchFamily="34" charset="0"/>
        <a:ea typeface="ＭＳ Ｐゴシック" pitchFamily="-112" charset="-128"/>
        <a:cs typeface="+mn-cs"/>
      </a:defRPr>
    </a:lvl1pPr>
    <a:lvl2pPr marL="457200" algn="l" rtl="0" eaLnBrk="0" fontAlgn="base" hangingPunct="0">
      <a:spcBef>
        <a:spcPct val="0"/>
      </a:spcBef>
      <a:spcAft>
        <a:spcPct val="0"/>
      </a:spcAft>
      <a:defRPr sz="2400" kern="1200">
        <a:solidFill>
          <a:schemeClr val="tx1"/>
        </a:solidFill>
        <a:latin typeface="Lucida Sans" pitchFamily="34" charset="0"/>
        <a:ea typeface="ＭＳ Ｐゴシック" pitchFamily="-112" charset="-128"/>
        <a:cs typeface="+mn-cs"/>
      </a:defRPr>
    </a:lvl2pPr>
    <a:lvl3pPr marL="914400" algn="l" rtl="0" eaLnBrk="0" fontAlgn="base" hangingPunct="0">
      <a:spcBef>
        <a:spcPct val="0"/>
      </a:spcBef>
      <a:spcAft>
        <a:spcPct val="0"/>
      </a:spcAft>
      <a:defRPr sz="2400" kern="1200">
        <a:solidFill>
          <a:schemeClr val="tx1"/>
        </a:solidFill>
        <a:latin typeface="Lucida Sans" pitchFamily="34" charset="0"/>
        <a:ea typeface="ＭＳ Ｐゴシック" pitchFamily="-112" charset="-128"/>
        <a:cs typeface="+mn-cs"/>
      </a:defRPr>
    </a:lvl3pPr>
    <a:lvl4pPr marL="1371600" algn="l" rtl="0" eaLnBrk="0" fontAlgn="base" hangingPunct="0">
      <a:spcBef>
        <a:spcPct val="0"/>
      </a:spcBef>
      <a:spcAft>
        <a:spcPct val="0"/>
      </a:spcAft>
      <a:defRPr sz="2400" kern="1200">
        <a:solidFill>
          <a:schemeClr val="tx1"/>
        </a:solidFill>
        <a:latin typeface="Lucida Sans" pitchFamily="34" charset="0"/>
        <a:ea typeface="ＭＳ Ｐゴシック" pitchFamily="-112" charset="-128"/>
        <a:cs typeface="+mn-cs"/>
      </a:defRPr>
    </a:lvl4pPr>
    <a:lvl5pPr marL="1828800" algn="l" rtl="0" eaLnBrk="0" fontAlgn="base" hangingPunct="0">
      <a:spcBef>
        <a:spcPct val="0"/>
      </a:spcBef>
      <a:spcAft>
        <a:spcPct val="0"/>
      </a:spcAft>
      <a:defRPr sz="2400" kern="1200">
        <a:solidFill>
          <a:schemeClr val="tx1"/>
        </a:solidFill>
        <a:latin typeface="Lucida Sans" pitchFamily="34" charset="0"/>
        <a:ea typeface="ＭＳ Ｐゴシック" pitchFamily="-112" charset="-128"/>
        <a:cs typeface="+mn-cs"/>
      </a:defRPr>
    </a:lvl5pPr>
    <a:lvl6pPr marL="2286000" algn="l" defTabSz="914400" rtl="0" eaLnBrk="1" latinLnBrk="0" hangingPunct="1">
      <a:defRPr sz="2400" kern="1200">
        <a:solidFill>
          <a:schemeClr val="tx1"/>
        </a:solidFill>
        <a:latin typeface="Lucida Sans" pitchFamily="34" charset="0"/>
        <a:ea typeface="ＭＳ Ｐゴシック" pitchFamily="-112" charset="-128"/>
        <a:cs typeface="+mn-cs"/>
      </a:defRPr>
    </a:lvl6pPr>
    <a:lvl7pPr marL="2743200" algn="l" defTabSz="914400" rtl="0" eaLnBrk="1" latinLnBrk="0" hangingPunct="1">
      <a:defRPr sz="2400" kern="1200">
        <a:solidFill>
          <a:schemeClr val="tx1"/>
        </a:solidFill>
        <a:latin typeface="Lucida Sans" pitchFamily="34" charset="0"/>
        <a:ea typeface="ＭＳ Ｐゴシック" pitchFamily="-112" charset="-128"/>
        <a:cs typeface="+mn-cs"/>
      </a:defRPr>
    </a:lvl7pPr>
    <a:lvl8pPr marL="3200400" algn="l" defTabSz="914400" rtl="0" eaLnBrk="1" latinLnBrk="0" hangingPunct="1">
      <a:defRPr sz="2400" kern="1200">
        <a:solidFill>
          <a:schemeClr val="tx1"/>
        </a:solidFill>
        <a:latin typeface="Lucida Sans" pitchFamily="34" charset="0"/>
        <a:ea typeface="ＭＳ Ｐゴシック" pitchFamily="-112" charset="-128"/>
        <a:cs typeface="+mn-cs"/>
      </a:defRPr>
    </a:lvl8pPr>
    <a:lvl9pPr marL="3657600" algn="l" defTabSz="914400" rtl="0" eaLnBrk="1" latinLnBrk="0" hangingPunct="1">
      <a:defRPr sz="2400" kern="1200">
        <a:solidFill>
          <a:schemeClr val="tx1"/>
        </a:solidFill>
        <a:latin typeface="Lucida Sans" pitchFamily="34" charset="0"/>
        <a:ea typeface="ＭＳ Ｐゴシック" pitchFamily="-112"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000066"/>
    <a:srgbClr val="141549"/>
    <a:srgbClr val="CA542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9352" autoAdjust="0"/>
    <p:restoredTop sz="72968" autoAdjust="0"/>
  </p:normalViewPr>
  <p:slideViewPr>
    <p:cSldViewPr>
      <p:cViewPr>
        <p:scale>
          <a:sx n="50" d="100"/>
          <a:sy n="50" d="100"/>
        </p:scale>
        <p:origin x="-25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p:scale>
          <a:sx n="100" d="100"/>
          <a:sy n="100" d="100"/>
        </p:scale>
        <p:origin x="-864" y="216"/>
      </p:cViewPr>
      <p:guideLst>
        <p:guide orient="horz" pos="2928"/>
        <p:guide pos="2208"/>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757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atin typeface="Arial" charset="0"/>
              </a:defRPr>
            </a:lvl1pPr>
          </a:lstStyle>
          <a:p>
            <a:endParaRPr lang="en-US"/>
          </a:p>
        </p:txBody>
      </p:sp>
      <p:sp>
        <p:nvSpPr>
          <p:cNvPr id="237571"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atin typeface="Arial" charset="0"/>
              </a:defRPr>
            </a:lvl1pPr>
          </a:lstStyle>
          <a:p>
            <a:endParaRPr lang="en-US"/>
          </a:p>
        </p:txBody>
      </p:sp>
      <p:sp>
        <p:nvSpPr>
          <p:cNvPr id="237572"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atin typeface="Arial" charset="0"/>
              </a:defRPr>
            </a:lvl1pPr>
          </a:lstStyle>
          <a:p>
            <a:endParaRPr lang="en-US"/>
          </a:p>
        </p:txBody>
      </p:sp>
      <p:sp>
        <p:nvSpPr>
          <p:cNvPr id="237573"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atin typeface="Arial" charset="0"/>
              </a:defRPr>
            </a:lvl1pPr>
          </a:lstStyle>
          <a:p>
            <a:fld id="{0EE5F3B4-4978-43F6-9302-B946C0DE4947}"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atin typeface="Arial" charset="0"/>
              </a:defRPr>
            </a:lvl1pPr>
          </a:lstStyle>
          <a:p>
            <a:endParaRPr lang="en-US"/>
          </a:p>
        </p:txBody>
      </p:sp>
      <p:sp>
        <p:nvSpPr>
          <p:cNvPr id="4099" name="Rectangle 3"/>
          <p:cNvSpPr>
            <a:spLocks noGrp="1" noChangeArrowheads="1"/>
          </p:cNvSpPr>
          <p:nvPr>
            <p:ph type="dt" idx="1"/>
          </p:nvPr>
        </p:nvSpPr>
        <p:spPr bwMode="auto">
          <a:xfrm>
            <a:off x="3971925"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atin typeface="Arial" charset="0"/>
              </a:defRPr>
            </a:lvl1pPr>
          </a:lstStyle>
          <a:p>
            <a:endParaRPr lang="en-US"/>
          </a:p>
        </p:txBody>
      </p:sp>
      <p:sp>
        <p:nvSpPr>
          <p:cNvPr id="4100" name="Rectangle 4"/>
          <p:cNvSpPr>
            <a:spLocks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atin typeface="Arial" charset="0"/>
              </a:defRPr>
            </a:lvl1pPr>
          </a:lstStyle>
          <a:p>
            <a:endParaRPr lang="en-US"/>
          </a:p>
        </p:txBody>
      </p:sp>
      <p:sp>
        <p:nvSpPr>
          <p:cNvPr id="4103"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Arial" charset="0"/>
              </a:defRPr>
            </a:lvl1pPr>
          </a:lstStyle>
          <a:p>
            <a:fld id="{EA4A829B-959B-4298-86C7-777CAD2BE6DF}"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112"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112"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112"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112"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11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0C2B8-D122-4021-A9B1-24005A4717DF}" type="slidenum">
              <a:rPr lang="en-US"/>
              <a:pPr/>
              <a:t>1</a:t>
            </a:fld>
            <a:endParaRPr lang="en-US"/>
          </a:p>
        </p:txBody>
      </p:sp>
      <p:sp>
        <p:nvSpPr>
          <p:cNvPr id="5122" name="Rectangle 2"/>
          <p:cNvSpPr>
            <a:spLocks noChangeArrowheads="1" noTextEdit="1"/>
          </p:cNvSpPr>
          <p:nvPr>
            <p:ph type="sldImg"/>
          </p:nvPr>
        </p:nvSpPr>
        <p:spPr>
          <a:ln/>
        </p:spPr>
      </p:sp>
      <p:sp>
        <p:nvSpPr>
          <p:cNvPr id="5123" name="Rectangle 3"/>
          <p:cNvSpPr>
            <a:spLocks noGrp="1" noChangeArrowheads="1"/>
          </p:cNvSpPr>
          <p:nvPr>
            <p:ph type="body" idx="1"/>
          </p:nvPr>
        </p:nvSpPr>
        <p:spPr>
          <a:xfrm>
            <a:off x="935038" y="4416425"/>
            <a:ext cx="5140325" cy="4697413"/>
          </a:xfrm>
        </p:spPr>
        <p:txBody>
          <a:bodyPr/>
          <a:lstStyle/>
          <a:p>
            <a:r>
              <a:rPr lang="en-AU" u="sng"/>
              <a:t>Introduction / Icebreaker</a:t>
            </a:r>
          </a:p>
          <a:p>
            <a:r>
              <a:rPr lang="en-AU"/>
              <a:t>Let’s take a couple of minutes to introduce ourselves.</a:t>
            </a:r>
          </a:p>
          <a:p>
            <a:r>
              <a:rPr lang="en-AU"/>
              <a:t> If you can each introduce yourself and share;</a:t>
            </a:r>
          </a:p>
          <a:p>
            <a:pPr>
              <a:buFontTx/>
              <a:buChar char="-"/>
            </a:pPr>
            <a:r>
              <a:rPr lang="en-AU"/>
              <a:t>which industry / company you are from </a:t>
            </a:r>
          </a:p>
          <a:p>
            <a:pPr>
              <a:buFontTx/>
              <a:buChar char="-"/>
            </a:pPr>
            <a:r>
              <a:rPr lang="en-AU"/>
              <a:t>what you know about how the different Generations effect your industry.</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A9324A-5991-49E4-8346-EDD7F9173933}" type="slidenum">
              <a:rPr lang="en-US"/>
              <a:pPr/>
              <a:t>11</a:t>
            </a:fld>
            <a:endParaRPr lang="en-US"/>
          </a:p>
        </p:txBody>
      </p:sp>
      <p:sp>
        <p:nvSpPr>
          <p:cNvPr id="445442" name="Rectangle 2"/>
          <p:cNvSpPr>
            <a:spLocks noChangeArrowheads="1" noTextEdit="1"/>
          </p:cNvSpPr>
          <p:nvPr>
            <p:ph type="sldImg"/>
          </p:nvPr>
        </p:nvSpPr>
        <p:spPr>
          <a:ln/>
        </p:spPr>
      </p:sp>
      <p:sp>
        <p:nvSpPr>
          <p:cNvPr id="445443" name="Rectangle 3"/>
          <p:cNvSpPr>
            <a:spLocks noGrp="1" noChangeArrowheads="1"/>
          </p:cNvSpPr>
          <p:nvPr>
            <p:ph type="body" idx="1"/>
          </p:nvPr>
        </p:nvSpPr>
        <p:spPr>
          <a:xfrm>
            <a:off x="935038" y="4414838"/>
            <a:ext cx="5140325" cy="4184650"/>
          </a:xfrm>
        </p:spPr>
        <p:txBody>
          <a:bodyPr/>
          <a:lstStyle/>
          <a:p>
            <a:r>
              <a:rPr lang="en-AU"/>
              <a:t>Policies/procedures/legislation affect all people in the ripple.</a:t>
            </a:r>
          </a:p>
          <a:p>
            <a:r>
              <a:rPr lang="en-AU"/>
              <a:t>Consider consequences of ripple in following scenarios.</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91732C-9051-48F2-A798-C2FA4C9F998B}" type="slidenum">
              <a:rPr lang="en-US"/>
              <a:pPr/>
              <a:t>12</a:t>
            </a:fld>
            <a:endParaRPr lang="en-US"/>
          </a:p>
        </p:txBody>
      </p:sp>
      <p:sp>
        <p:nvSpPr>
          <p:cNvPr id="447490" name="Rectangle 2"/>
          <p:cNvSpPr>
            <a:spLocks noChangeArrowheads="1" noTextEdit="1"/>
          </p:cNvSpPr>
          <p:nvPr>
            <p:ph type="sldImg"/>
          </p:nvPr>
        </p:nvSpPr>
        <p:spPr>
          <a:ln/>
        </p:spPr>
      </p:sp>
      <p:sp>
        <p:nvSpPr>
          <p:cNvPr id="447491" name="Rectangle 3"/>
          <p:cNvSpPr>
            <a:spLocks noGrp="1" noChangeArrowheads="1"/>
          </p:cNvSpPr>
          <p:nvPr>
            <p:ph type="body" idx="1"/>
          </p:nvPr>
        </p:nvSpPr>
        <p:spPr>
          <a:xfrm>
            <a:off x="935038" y="4414838"/>
            <a:ext cx="5140325" cy="4184650"/>
          </a:xfrm>
        </p:spPr>
        <p:txBody>
          <a:bodyPr/>
          <a:lstStyle/>
          <a:p>
            <a:r>
              <a:rPr lang="en-AU"/>
              <a:t>We are looking for gut feeling – get your paper ready</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12878C-A4FC-4E2A-B33B-DC49F95DBC39}" type="slidenum">
              <a:rPr lang="en-US"/>
              <a:pPr/>
              <a:t>13</a:t>
            </a:fld>
            <a:endParaRPr lang="en-US"/>
          </a:p>
        </p:txBody>
      </p:sp>
      <p:sp>
        <p:nvSpPr>
          <p:cNvPr id="474114" name="Rectangle 2"/>
          <p:cNvSpPr>
            <a:spLocks noChangeArrowheads="1" noTextEdit="1"/>
          </p:cNvSpPr>
          <p:nvPr>
            <p:ph type="sldImg"/>
          </p:nvPr>
        </p:nvSpPr>
        <p:spPr>
          <a:ln/>
        </p:spPr>
      </p:sp>
      <p:sp>
        <p:nvSpPr>
          <p:cNvPr id="474115" name="Rectangle 3"/>
          <p:cNvSpPr>
            <a:spLocks noGrp="1" noChangeArrowheads="1"/>
          </p:cNvSpPr>
          <p:nvPr>
            <p:ph type="body" idx="1"/>
          </p:nvPr>
        </p:nvSpPr>
        <p:spPr/>
        <p:txBody>
          <a:bodyPr/>
          <a:lstStyle/>
          <a:p>
            <a:r>
              <a:rPr lang="en-AU"/>
              <a:t>Gut feeling first then rationale.</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EDB8A3-C0C5-464E-93D7-F5A4743F4F01}" type="slidenum">
              <a:rPr lang="en-US"/>
              <a:pPr/>
              <a:t>14</a:t>
            </a:fld>
            <a:endParaRPr lang="en-US"/>
          </a:p>
        </p:txBody>
      </p:sp>
      <p:sp>
        <p:nvSpPr>
          <p:cNvPr id="459778" name="Rectangle 2"/>
          <p:cNvSpPr>
            <a:spLocks noChangeArrowheads="1" noTextEdit="1"/>
          </p:cNvSpPr>
          <p:nvPr>
            <p:ph type="sldImg"/>
          </p:nvPr>
        </p:nvSpPr>
        <p:spPr>
          <a:ln/>
        </p:spPr>
      </p:sp>
      <p:sp>
        <p:nvSpPr>
          <p:cNvPr id="459779" name="Rectangle 3"/>
          <p:cNvSpPr>
            <a:spLocks noGrp="1" noChangeArrowheads="1"/>
          </p:cNvSpPr>
          <p:nvPr>
            <p:ph type="body" idx="1"/>
          </p:nvPr>
        </p:nvSpPr>
        <p:spPr>
          <a:xfrm>
            <a:off x="935038" y="4414838"/>
            <a:ext cx="5140325" cy="4184650"/>
          </a:xfrm>
          <a:noFill/>
        </p:spPr>
        <p:txBody>
          <a:bodyPr lIns="91440" tIns="45720" rIns="91440" bIns="45720"/>
          <a:lstStyle/>
          <a:p>
            <a:r>
              <a:rPr lang="en-AU"/>
              <a:t>Question: How do you make decisions? Large or small – same process</a:t>
            </a:r>
            <a:endParaRPr lang="en-US"/>
          </a:p>
          <a:p>
            <a:r>
              <a:rPr lang="en-US"/>
              <a:t>There are lots of Models discussing how to make good ethical decisions.</a:t>
            </a:r>
          </a:p>
          <a:p>
            <a:endParaRPr lang="en-US"/>
          </a:p>
          <a:p>
            <a:r>
              <a:rPr lang="en-US"/>
              <a:t>But when you cut through them all, they follow the same process you would follow to make any other decision in your life.</a:t>
            </a:r>
          </a:p>
          <a:p>
            <a:r>
              <a:rPr lang="en-AU"/>
              <a:t>Remember this process begins when we start to feel uncomfortable with a situation.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74C077-D039-48CA-98A9-A8D43DB15649}" type="slidenum">
              <a:rPr lang="en-US"/>
              <a:pPr/>
              <a:t>2</a:t>
            </a:fld>
            <a:endParaRPr lang="en-US"/>
          </a:p>
        </p:txBody>
      </p:sp>
      <p:sp>
        <p:nvSpPr>
          <p:cNvPr id="200706" name="Rectangle 2"/>
          <p:cNvSpPr>
            <a:spLocks noChangeArrowheads="1" noTextEdit="1"/>
          </p:cNvSpPr>
          <p:nvPr>
            <p:ph type="sldImg"/>
          </p:nvPr>
        </p:nvSpPr>
        <p:spPr>
          <a:ln/>
        </p:spPr>
      </p:sp>
      <p:sp>
        <p:nvSpPr>
          <p:cNvPr id="200707" name="Rectangle 3"/>
          <p:cNvSpPr>
            <a:spLocks noGrp="1" noChangeArrowheads="1"/>
          </p:cNvSpPr>
          <p:nvPr>
            <p:ph type="body" idx="1"/>
          </p:nvPr>
        </p:nvSpPr>
        <p:spPr/>
        <p:txBody>
          <a:bodyPr/>
          <a:lstStyle/>
          <a:p>
            <a:r>
              <a:rPr lang="en-AU"/>
              <a:t>What we are looking to achieve today..</a:t>
            </a:r>
          </a:p>
          <a:p>
            <a:endParaRPr lang="en-AU"/>
          </a:p>
          <a:p>
            <a:r>
              <a:rPr lang="en-AU" u="sng"/>
              <a:t>OPTIONAL INTERACTIVE DISCUSSION QUESTION</a:t>
            </a:r>
          </a:p>
          <a:p>
            <a:r>
              <a:rPr lang="en-AU"/>
              <a:t>What kind of generations do you think we currently have in the Wanslea workforce and what percentage do each of these make?</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0C4F22-F677-4076-9A0A-2E16E3CFB2EC}" type="slidenum">
              <a:rPr lang="en-US"/>
              <a:pPr/>
              <a:t>3</a:t>
            </a:fld>
            <a:endParaRPr lang="en-US"/>
          </a:p>
        </p:txBody>
      </p:sp>
      <p:sp>
        <p:nvSpPr>
          <p:cNvPr id="467970" name="Rectangle 2"/>
          <p:cNvSpPr>
            <a:spLocks noChangeArrowheads="1" noTextEdit="1"/>
          </p:cNvSpPr>
          <p:nvPr>
            <p:ph type="sldImg"/>
          </p:nvPr>
        </p:nvSpPr>
        <p:spPr>
          <a:ln/>
        </p:spPr>
      </p:sp>
      <p:sp>
        <p:nvSpPr>
          <p:cNvPr id="467971" name="Rectangle 3"/>
          <p:cNvSpPr>
            <a:spLocks noGrp="1" noChangeArrowheads="1"/>
          </p:cNvSpPr>
          <p:nvPr>
            <p:ph type="body" idx="1"/>
          </p:nvPr>
        </p:nvSpPr>
        <p:spPr/>
        <p:txBody>
          <a:bodyPr/>
          <a:lstStyle/>
          <a:p>
            <a:r>
              <a:rPr lang="en-AU"/>
              <a:t>Brainstorm</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E20A6C6-1AE7-4295-A163-2BAE4FE3F2FF}" type="slidenum">
              <a:rPr lang="en-US"/>
              <a:pPr/>
              <a:t>4</a:t>
            </a:fld>
            <a:endParaRPr lang="en-US"/>
          </a:p>
        </p:txBody>
      </p:sp>
      <p:sp>
        <p:nvSpPr>
          <p:cNvPr id="471042" name="Slide Image Placeholder 1"/>
          <p:cNvSpPr>
            <a:spLocks noGrp="1" noRot="1" noChangeAspect="1" noTextEdit="1"/>
          </p:cNvSpPr>
          <p:nvPr>
            <p:ph type="sldImg"/>
          </p:nvPr>
        </p:nvSpPr>
        <p:spPr>
          <a:ln/>
        </p:spPr>
      </p:sp>
      <p:sp>
        <p:nvSpPr>
          <p:cNvPr id="471043" name="Notes Placeholder 2"/>
          <p:cNvSpPr>
            <a:spLocks noGrp="1"/>
          </p:cNvSpPr>
          <p:nvPr>
            <p:ph type="body" idx="1"/>
          </p:nvPr>
        </p:nvSpPr>
        <p:spPr>
          <a:xfrm>
            <a:off x="935038" y="4414838"/>
            <a:ext cx="5140325" cy="4184650"/>
          </a:xfrm>
        </p:spPr>
        <p:txBody>
          <a:bodyPr lIns="91440" tIns="45720" rIns="91440" bIns="45720"/>
          <a:lstStyle/>
          <a:p>
            <a:pPr marL="228600" indent="-228600"/>
            <a:endParaRPr lang="en-AU"/>
          </a:p>
        </p:txBody>
      </p:sp>
      <p:sp>
        <p:nvSpPr>
          <p:cNvPr id="471044" name="Slide Number Placeholder 3"/>
          <p:cNvSpPr txBox="1">
            <a:spLocks noGrp="1"/>
          </p:cNvSpPr>
          <p:nvPr/>
        </p:nvSpPr>
        <p:spPr bwMode="auto">
          <a:xfrm>
            <a:off x="3971925" y="8831263"/>
            <a:ext cx="3038475" cy="465137"/>
          </a:xfrm>
          <a:prstGeom prst="rect">
            <a:avLst/>
          </a:prstGeom>
          <a:noFill/>
          <a:ln w="9525">
            <a:noFill/>
            <a:miter lim="800000"/>
            <a:headEnd/>
            <a:tailEnd/>
          </a:ln>
        </p:spPr>
        <p:txBody>
          <a:bodyPr anchor="b"/>
          <a:lstStyle/>
          <a:p>
            <a:pPr algn="r"/>
            <a:fld id="{FBCF942D-EECA-4DE6-BD2A-A812527FE9D7}" type="slidenum">
              <a:rPr lang="en-AU" sz="1200">
                <a:latin typeface="Times New Roman" pitchFamily="18" charset="0"/>
              </a:rPr>
              <a:pPr algn="r"/>
              <a:t>4</a:t>
            </a:fld>
            <a:endParaRPr lang="en-AU" sz="120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6AB7E9E3-A8DB-4BEE-A860-5BD951768BDF}" type="slidenum">
              <a:rPr lang="en-US"/>
              <a:pPr/>
              <a:t>5</a:t>
            </a:fld>
            <a:endParaRPr lang="en-US"/>
          </a:p>
        </p:txBody>
      </p:sp>
      <p:sp>
        <p:nvSpPr>
          <p:cNvPr id="437250" name="Slide Image Placeholder 1"/>
          <p:cNvSpPr>
            <a:spLocks noGrp="1" noRot="1" noChangeAspect="1" noTextEdit="1"/>
          </p:cNvSpPr>
          <p:nvPr>
            <p:ph type="sldImg"/>
          </p:nvPr>
        </p:nvSpPr>
        <p:spPr>
          <a:ln/>
        </p:spPr>
      </p:sp>
      <p:sp>
        <p:nvSpPr>
          <p:cNvPr id="437251" name="Notes Placeholder 2"/>
          <p:cNvSpPr>
            <a:spLocks noGrp="1"/>
          </p:cNvSpPr>
          <p:nvPr>
            <p:ph type="body" idx="1"/>
          </p:nvPr>
        </p:nvSpPr>
        <p:spPr>
          <a:xfrm>
            <a:off x="935038" y="4414838"/>
            <a:ext cx="5140325" cy="4184650"/>
          </a:xfrm>
          <a:noFill/>
        </p:spPr>
        <p:txBody>
          <a:bodyPr lIns="91440" tIns="45720" rIns="91440" bIns="45720"/>
          <a:lstStyle/>
          <a:p>
            <a:r>
              <a:rPr lang="en-AU"/>
              <a:t>3 frameworks displayed here</a:t>
            </a:r>
          </a:p>
          <a:p>
            <a:endParaRPr lang="en-AU"/>
          </a:p>
          <a:p>
            <a:r>
              <a:rPr lang="en-AU"/>
              <a:t>Put straight up – how does this sit for you?</a:t>
            </a:r>
          </a:p>
          <a:p>
            <a:r>
              <a:rPr lang="en-AU"/>
              <a:t>Essentially ethics is how we rationalise decision making</a:t>
            </a:r>
            <a:endParaRPr lang="en-US"/>
          </a:p>
        </p:txBody>
      </p:sp>
      <p:sp>
        <p:nvSpPr>
          <p:cNvPr id="437252" name="Slide Number Placeholder 3"/>
          <p:cNvSpPr txBox="1">
            <a:spLocks noGrp="1"/>
          </p:cNvSpPr>
          <p:nvPr/>
        </p:nvSpPr>
        <p:spPr bwMode="auto">
          <a:xfrm>
            <a:off x="3971925" y="8831263"/>
            <a:ext cx="3038475" cy="465137"/>
          </a:xfrm>
          <a:prstGeom prst="rect">
            <a:avLst/>
          </a:prstGeom>
          <a:noFill/>
          <a:ln w="9525">
            <a:noFill/>
            <a:miter lim="800000"/>
            <a:headEnd/>
            <a:tailEnd/>
          </a:ln>
        </p:spPr>
        <p:txBody>
          <a:bodyPr anchor="b"/>
          <a:lstStyle/>
          <a:p>
            <a:pPr algn="r"/>
            <a:fld id="{EE2D5258-A750-4DB1-BBB0-FF25DE59C022}" type="slidenum">
              <a:rPr lang="en-AU" sz="1200">
                <a:latin typeface="Times New Roman" pitchFamily="18" charset="0"/>
              </a:rPr>
              <a:pPr algn="r"/>
              <a:t>5</a:t>
            </a:fld>
            <a:endParaRPr lang="en-AU" sz="120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E7AA1CC-7D48-4175-81DC-C730D78ACEE1}" type="slidenum">
              <a:rPr lang="en-US"/>
              <a:pPr/>
              <a:t>6</a:t>
            </a:fld>
            <a:endParaRPr lang="en-US"/>
          </a:p>
        </p:txBody>
      </p:sp>
      <p:sp>
        <p:nvSpPr>
          <p:cNvPr id="43929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lIns="91440" tIns="45720" rIns="91440" bIns="45720">
            <a:normAutofit/>
          </a:bodyPr>
          <a:lstStyle/>
          <a:p>
            <a:pPr>
              <a:lnSpc>
                <a:spcPct val="80000"/>
              </a:lnSpc>
            </a:pPr>
            <a:r>
              <a:rPr lang="en-US" sz="1100"/>
              <a:t>It is helpful to identify what ethics is NOT:</a:t>
            </a:r>
            <a:endParaRPr lang="en-AU" sz="1100"/>
          </a:p>
          <a:p>
            <a:pPr>
              <a:lnSpc>
                <a:spcPct val="80000"/>
              </a:lnSpc>
            </a:pPr>
            <a:r>
              <a:rPr lang="en-AU" sz="1100" b="1"/>
              <a:t>Ethics is not the same as feelings.</a:t>
            </a:r>
            <a:r>
              <a:rPr lang="en-AU" sz="1100"/>
              <a:t> </a:t>
            </a:r>
            <a:r>
              <a:rPr lang="en-AU" sz="1100" b="1"/>
              <a:t>Sometimes decisions don’t feel good.</a:t>
            </a:r>
            <a:r>
              <a:rPr lang="en-AU" sz="1100"/>
              <a:t> Feelings provide important information for our ethical choices. Some people have highly developed habits that make them feel bad when they do something wrong, but many people feel good even though they are doing something wrong. And often our feelings will tell us it is uncomfortable to do the right thing if it is hard. </a:t>
            </a:r>
          </a:p>
          <a:p>
            <a:pPr>
              <a:lnSpc>
                <a:spcPct val="80000"/>
              </a:lnSpc>
            </a:pPr>
            <a:r>
              <a:rPr lang="en-AU" sz="1100" b="1"/>
              <a:t>Ethics is not religion</a:t>
            </a:r>
            <a:r>
              <a:rPr lang="en-AU" sz="1100"/>
              <a:t>. </a:t>
            </a:r>
            <a:r>
              <a:rPr lang="en-AU" sz="1100" b="1"/>
              <a:t>Many people are not religious, but ethics applies to everyone.</a:t>
            </a:r>
            <a:r>
              <a:rPr lang="en-AU" sz="1100"/>
              <a:t> Most religions do advocate high ethical standards but sometimes do not address all the types of problems we face. </a:t>
            </a:r>
          </a:p>
          <a:p>
            <a:pPr>
              <a:lnSpc>
                <a:spcPct val="80000"/>
              </a:lnSpc>
            </a:pPr>
            <a:r>
              <a:rPr lang="en-AU" sz="1100" b="1"/>
              <a:t>Ethics is not following the law.</a:t>
            </a:r>
            <a:r>
              <a:rPr lang="en-AU" sz="1100"/>
              <a:t> A good system of law does incorporate many ethical standards, but law can deviate from what is ethical. Law can become ethically corrupt, as some totalitarian regimes have made it. Law can be a function of power alone and designed to serve the interests of narrow groups. Law may have a difficult time designing or enforcing standards in some important areas, and may be slow to address new problems eg. Suicide.</a:t>
            </a:r>
          </a:p>
          <a:p>
            <a:pPr>
              <a:lnSpc>
                <a:spcPct val="80000"/>
              </a:lnSpc>
            </a:pPr>
            <a:r>
              <a:rPr lang="en-AU" sz="1100" b="1"/>
              <a:t>Ethics is not following culturally accepted norms. Some cultures are quite ethical, but others become corrupt -or blind to certain ethical concerns (as the United States was to slavery before the Civil War).</a:t>
            </a:r>
            <a:r>
              <a:rPr lang="en-AU" sz="1100"/>
              <a:t> "When in Rome, do as the Romans do" is not a satisfactory ethical standard. </a:t>
            </a:r>
          </a:p>
          <a:p>
            <a:pPr>
              <a:lnSpc>
                <a:spcPct val="80000"/>
              </a:lnSpc>
            </a:pPr>
            <a:r>
              <a:rPr lang="en-AU" sz="1100" b="1"/>
              <a:t>Ethics is not science.</a:t>
            </a:r>
            <a:r>
              <a:rPr lang="en-AU" sz="1100"/>
              <a:t> Social and natural science can provide important data to help us make better ethical choices. But science alone does not tell us what we ought to do. </a:t>
            </a:r>
            <a:r>
              <a:rPr lang="en-AU" sz="1100" b="1"/>
              <a:t>Science may provide an explanation for what humans are like. But ethics provides reasons for how humans ought to act.</a:t>
            </a:r>
            <a:r>
              <a:rPr lang="en-AU" sz="1100"/>
              <a:t> And just because something is scientifically or technologically possible, it may not be ethical to do it. </a:t>
            </a:r>
          </a:p>
          <a:p>
            <a:pPr>
              <a:lnSpc>
                <a:spcPct val="80000"/>
              </a:lnSpc>
            </a:pPr>
            <a:endParaRPr lang="en-AU" sz="1100"/>
          </a:p>
        </p:txBody>
      </p:sp>
      <p:sp>
        <p:nvSpPr>
          <p:cNvPr id="439300" name="Slide Number Placeholder 3"/>
          <p:cNvSpPr txBox="1">
            <a:spLocks noGrp="1"/>
          </p:cNvSpPr>
          <p:nvPr/>
        </p:nvSpPr>
        <p:spPr bwMode="auto">
          <a:xfrm>
            <a:off x="3971925" y="8831263"/>
            <a:ext cx="3038475" cy="465137"/>
          </a:xfrm>
          <a:prstGeom prst="rect">
            <a:avLst/>
          </a:prstGeom>
          <a:noFill/>
          <a:ln w="9525">
            <a:noFill/>
            <a:miter lim="800000"/>
            <a:headEnd/>
            <a:tailEnd/>
          </a:ln>
        </p:spPr>
        <p:txBody>
          <a:bodyPr anchor="b"/>
          <a:lstStyle/>
          <a:p>
            <a:pPr algn="r"/>
            <a:fld id="{5CB862E6-8D6E-4A7A-B4E7-2D7A7C0E9FFF}" type="slidenum">
              <a:rPr lang="en-AU" sz="1200">
                <a:latin typeface="Times New Roman" pitchFamily="18" charset="0"/>
              </a:rPr>
              <a:pPr algn="r"/>
              <a:t>6</a:t>
            </a:fld>
            <a:endParaRPr lang="en-AU" sz="120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7EF72A-61BF-4F59-BC70-36A5F43B2850}" type="slidenum">
              <a:rPr lang="en-US"/>
              <a:pPr/>
              <a:t>7</a:t>
            </a:fld>
            <a:endParaRPr lang="en-US"/>
          </a:p>
        </p:txBody>
      </p:sp>
      <p:sp>
        <p:nvSpPr>
          <p:cNvPr id="433154" name="Rectangle 2"/>
          <p:cNvSpPr>
            <a:spLocks noChangeArrowheads="1" noTextEdit="1"/>
          </p:cNvSpPr>
          <p:nvPr>
            <p:ph type="sldImg"/>
          </p:nvPr>
        </p:nvSpPr>
        <p:spPr>
          <a:ln/>
        </p:spPr>
      </p:sp>
      <p:sp>
        <p:nvSpPr>
          <p:cNvPr id="433155" name="Rectangle 3"/>
          <p:cNvSpPr>
            <a:spLocks noGrp="1" noChangeArrowheads="1"/>
          </p:cNvSpPr>
          <p:nvPr>
            <p:ph type="body" idx="1"/>
          </p:nvPr>
        </p:nvSpPr>
        <p:spPr>
          <a:xfrm>
            <a:off x="935038" y="4414838"/>
            <a:ext cx="5140325" cy="4184650"/>
          </a:xfrm>
          <a:noFill/>
        </p:spPr>
        <p:txBody>
          <a:bodyPr lIns="91440" tIns="45720" rIns="91440" bIns="45720"/>
          <a:lstStyle/>
          <a:p>
            <a:pPr marL="228600" indent="-228600">
              <a:buFontTx/>
              <a:buChar char="•"/>
            </a:pPr>
            <a:r>
              <a:rPr lang="en-AU"/>
              <a:t>How do you judge the failure of the son to visit his mother’s grave once a week as he promised?</a:t>
            </a:r>
          </a:p>
          <a:p>
            <a:pPr marL="228600" indent="-228600"/>
            <a:r>
              <a:rPr lang="en-AU"/>
              <a:t>Why?</a:t>
            </a:r>
          </a:p>
          <a:p>
            <a:pPr marL="228600" indent="-228600">
              <a:buFontTx/>
              <a:buChar char="•"/>
            </a:pPr>
            <a:r>
              <a:rPr lang="en-AU"/>
              <a:t>Suppose you learned about two foreign countries. In one country, it is normal for a son to break a death-bed promise to his mother to visit her grave every week. In the other, if a son has made such a promise, then it is normal for him to keep his word.  Are both of these customs ok morally speaking or is one of them bad or morally wrong?</a:t>
            </a:r>
          </a:p>
          <a:p>
            <a:pPr marL="228600" indent="-228600"/>
            <a:r>
              <a:rPr lang="en-AU"/>
              <a:t>Why?</a:t>
            </a:r>
            <a:r>
              <a:rPr lang="en-US"/>
              <a:t> </a:t>
            </a:r>
            <a:r>
              <a:rPr lang="en-AU"/>
              <a:t>OLD LADY</a:t>
            </a:r>
          </a:p>
          <a:p>
            <a:pPr marL="228600" indent="-228600">
              <a:buFontTx/>
              <a:buChar char="-"/>
            </a:pPr>
            <a:r>
              <a:rPr lang="en-AU"/>
              <a:t>Culture of truth, promise keeping</a:t>
            </a:r>
          </a:p>
          <a:p>
            <a:pPr marL="228600" indent="-228600">
              <a:buFontTx/>
              <a:buChar char="-"/>
            </a:pPr>
            <a:r>
              <a:rPr lang="en-AU"/>
              <a:t>Small indiscretions, slippery slope</a:t>
            </a:r>
          </a:p>
          <a:p>
            <a:pPr marL="228600" indent="-228600">
              <a:buFontTx/>
              <a:buChar char="-"/>
            </a:pPr>
            <a:r>
              <a:rPr lang="en-AU"/>
              <a:t>High emotion</a:t>
            </a:r>
          </a:p>
          <a:p>
            <a:pPr marL="228600" indent="-228600">
              <a:buFontTx/>
              <a:buChar char="-"/>
            </a:pPr>
            <a:r>
              <a:rPr lang="en-AU"/>
              <a:t>Intentions, actions, consequences</a:t>
            </a:r>
          </a:p>
          <a:p>
            <a:pPr marL="228600" indent="-228600">
              <a:buFontTx/>
              <a:buChar char="-"/>
            </a:pPr>
            <a:r>
              <a:rPr lang="en-AU"/>
              <a:t>Human interaction vs legal connotation</a:t>
            </a:r>
          </a:p>
          <a:p>
            <a:pPr marL="228600" indent="-228600">
              <a:buFontTx/>
              <a:buChar char="-"/>
            </a:pPr>
            <a:r>
              <a:rPr lang="en-AU"/>
              <a:t>Absolute decisions/rules – right, wrong, good bad</a:t>
            </a:r>
          </a:p>
          <a:p>
            <a:pPr marL="228600" indent="-228600">
              <a:buFontTx/>
              <a:buChar char="-"/>
            </a:pPr>
            <a:r>
              <a:rPr lang="en-AU"/>
              <a:t>Football example – slippery slope</a:t>
            </a:r>
          </a:p>
          <a:p>
            <a:pPr marL="228600" indent="-228600">
              <a:buFontTx/>
              <a:buChar char="-"/>
            </a:pPr>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47AB10D-FC5D-459C-9F76-9A5A358F6B75}" type="slidenum">
              <a:rPr lang="en-US"/>
              <a:pPr/>
              <a:t>9</a:t>
            </a:fld>
            <a:endParaRPr lang="en-US"/>
          </a:p>
        </p:txBody>
      </p:sp>
      <p:sp>
        <p:nvSpPr>
          <p:cNvPr id="441346" name="Slide Image Placeholder 1"/>
          <p:cNvSpPr>
            <a:spLocks noGrp="1" noRot="1" noChangeAspect="1" noTextEdit="1"/>
          </p:cNvSpPr>
          <p:nvPr>
            <p:ph type="sldImg"/>
          </p:nvPr>
        </p:nvSpPr>
        <p:spPr>
          <a:ln/>
        </p:spPr>
      </p:sp>
      <p:sp>
        <p:nvSpPr>
          <p:cNvPr id="441347" name="Notes Placeholder 2"/>
          <p:cNvSpPr>
            <a:spLocks noGrp="1"/>
          </p:cNvSpPr>
          <p:nvPr>
            <p:ph type="body" idx="1"/>
          </p:nvPr>
        </p:nvSpPr>
        <p:spPr>
          <a:xfrm>
            <a:off x="935038" y="4414838"/>
            <a:ext cx="5140325" cy="4184650"/>
          </a:xfrm>
          <a:noFill/>
        </p:spPr>
        <p:txBody>
          <a:bodyPr lIns="91440" tIns="45720" rIns="91440" bIns="45720"/>
          <a:lstStyle/>
          <a:p>
            <a:r>
              <a:rPr lang="en-AU" b="1"/>
              <a:t>Question: What do we mean by workplace ethics/professional ethics?</a:t>
            </a:r>
          </a:p>
          <a:p>
            <a:r>
              <a:rPr lang="en-AU"/>
              <a:t>What professions do you know have a code of ethics with which they need to abide?</a:t>
            </a:r>
          </a:p>
          <a:p>
            <a:endParaRPr lang="en-AU"/>
          </a:p>
          <a:p>
            <a:r>
              <a:rPr lang="en-AU"/>
              <a:t>Traditionally this has been conceived in professional roles as comes from a sense of duty.</a:t>
            </a:r>
          </a:p>
          <a:p>
            <a:endParaRPr lang="en-AU"/>
          </a:p>
          <a:p>
            <a:r>
              <a:rPr lang="en-AU"/>
              <a:t>However not much different, arises from notion of duty.</a:t>
            </a:r>
          </a:p>
          <a:p>
            <a:r>
              <a:rPr lang="en-AU"/>
              <a:t>What about Dr vs Shop keeper</a:t>
            </a:r>
            <a:endParaRPr lang="en-US"/>
          </a:p>
        </p:txBody>
      </p:sp>
      <p:sp>
        <p:nvSpPr>
          <p:cNvPr id="441348" name="Slide Number Placeholder 3"/>
          <p:cNvSpPr txBox="1">
            <a:spLocks noGrp="1"/>
          </p:cNvSpPr>
          <p:nvPr/>
        </p:nvSpPr>
        <p:spPr bwMode="auto">
          <a:xfrm>
            <a:off x="3971925" y="8831263"/>
            <a:ext cx="3038475" cy="465137"/>
          </a:xfrm>
          <a:prstGeom prst="rect">
            <a:avLst/>
          </a:prstGeom>
          <a:noFill/>
          <a:ln w="9525">
            <a:noFill/>
            <a:miter lim="800000"/>
            <a:headEnd/>
            <a:tailEnd/>
          </a:ln>
        </p:spPr>
        <p:txBody>
          <a:bodyPr anchor="b"/>
          <a:lstStyle/>
          <a:p>
            <a:pPr algn="r"/>
            <a:fld id="{94BD5AC0-F735-4E0B-9CE5-0D29D15425CF}" type="slidenum">
              <a:rPr lang="en-AU" sz="1200">
                <a:latin typeface="Times New Roman" pitchFamily="18" charset="0"/>
              </a:rPr>
              <a:pPr algn="r"/>
              <a:t>9</a:t>
            </a:fld>
            <a:endParaRPr lang="en-AU" sz="120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55544F-8824-40EE-A39E-AF3580A69507}" type="slidenum">
              <a:rPr lang="en-US"/>
              <a:pPr/>
              <a:t>10</a:t>
            </a:fld>
            <a:endParaRPr lang="en-US"/>
          </a:p>
        </p:txBody>
      </p:sp>
      <p:sp>
        <p:nvSpPr>
          <p:cNvPr id="475138" name="Rectangle 2"/>
          <p:cNvSpPr>
            <a:spLocks noChangeArrowheads="1" noTextEdit="1"/>
          </p:cNvSpPr>
          <p:nvPr>
            <p:ph type="sldImg"/>
          </p:nvPr>
        </p:nvSpPr>
        <p:spPr>
          <a:ln/>
        </p:spPr>
      </p:sp>
      <p:sp>
        <p:nvSpPr>
          <p:cNvPr id="475139" name="Rectangle 3"/>
          <p:cNvSpPr>
            <a:spLocks noGrp="1" noChangeArrowheads="1"/>
          </p:cNvSpPr>
          <p:nvPr>
            <p:ph type="body" idx="1"/>
          </p:nvPr>
        </p:nvSpPr>
        <p:spPr/>
        <p:txBody>
          <a:bodyPr/>
          <a:lstStyle/>
          <a:p>
            <a:r>
              <a:rPr lang="en-AU"/>
              <a:t>Note Duty of Care</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A5788E3-8A54-42BD-9E8E-9A95B003A380}"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848A3B8-90D3-40F7-A862-AF959AB4E81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1CC4374-653F-4D2A-BEF3-16C5AE56F6C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CBF612E-DC91-4061-ADCD-D24E1DC90820}"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CD80920-24FE-4BB8-9931-755F1A15369A}"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E4CDFCF-3055-4599-B822-F2F20A08828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675D848-E8C3-4824-A619-6186CA8E74C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2C91290C-AA5A-4D86-960E-2176D5E51CF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C218CD7-53C5-41A7-A5FE-173C1BAFA84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B02347C-4895-466D-86D0-D9B1A0165EB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35FE137-9B48-4E41-8981-27B87155D8A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mn-lt"/>
              </a:defRPr>
            </a:lvl1pPr>
          </a:lstStyle>
          <a:p>
            <a:fld id="{B82A5FF0-5806-4BD9-B62D-BF1817CF4E9B}" type="slidenum">
              <a:rPr lang="en-US"/>
              <a:pPr/>
              <a:t>‹#›</a:t>
            </a:fld>
            <a:endParaRPr lang="en-US"/>
          </a:p>
        </p:txBody>
      </p:sp>
      <p:pic>
        <p:nvPicPr>
          <p:cNvPr id="1031" name="Picture 7" descr="Pages"/>
          <p:cNvPicPr>
            <a:picLocks noChangeAspect="1" noChangeArrowheads="1"/>
          </p:cNvPicPr>
          <p:nvPr userDrawn="1"/>
        </p:nvPicPr>
        <p:blipFill>
          <a:blip r:embed="rId13"/>
          <a:srcRect/>
          <a:stretch>
            <a:fillRect/>
          </a:stretch>
        </p:blipFill>
        <p:spPr bwMode="auto">
          <a:xfrm>
            <a:off x="0" y="5145088"/>
            <a:ext cx="9145588" cy="1712912"/>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sz="4000">
          <a:solidFill>
            <a:srgbClr val="000066"/>
          </a:solidFill>
          <a:latin typeface="+mj-lt"/>
          <a:ea typeface="+mj-ea"/>
          <a:cs typeface="+mj-cs"/>
        </a:defRPr>
      </a:lvl1pPr>
      <a:lvl2pPr algn="l" rtl="0" fontAlgn="base">
        <a:spcBef>
          <a:spcPct val="0"/>
        </a:spcBef>
        <a:spcAft>
          <a:spcPct val="0"/>
        </a:spcAft>
        <a:defRPr sz="4000">
          <a:solidFill>
            <a:srgbClr val="000066"/>
          </a:solidFill>
          <a:latin typeface="Lucida Sans" pitchFamily="34" charset="0"/>
          <a:ea typeface="ＭＳ Ｐゴシック" pitchFamily="-112" charset="-128"/>
        </a:defRPr>
      </a:lvl2pPr>
      <a:lvl3pPr algn="l" rtl="0" fontAlgn="base">
        <a:spcBef>
          <a:spcPct val="0"/>
        </a:spcBef>
        <a:spcAft>
          <a:spcPct val="0"/>
        </a:spcAft>
        <a:defRPr sz="4000">
          <a:solidFill>
            <a:srgbClr val="000066"/>
          </a:solidFill>
          <a:latin typeface="Lucida Sans" pitchFamily="34" charset="0"/>
          <a:ea typeface="ＭＳ Ｐゴシック" pitchFamily="-112" charset="-128"/>
        </a:defRPr>
      </a:lvl3pPr>
      <a:lvl4pPr algn="l" rtl="0" fontAlgn="base">
        <a:spcBef>
          <a:spcPct val="0"/>
        </a:spcBef>
        <a:spcAft>
          <a:spcPct val="0"/>
        </a:spcAft>
        <a:defRPr sz="4000">
          <a:solidFill>
            <a:srgbClr val="000066"/>
          </a:solidFill>
          <a:latin typeface="Lucida Sans" pitchFamily="34" charset="0"/>
          <a:ea typeface="ＭＳ Ｐゴシック" pitchFamily="-112" charset="-128"/>
        </a:defRPr>
      </a:lvl4pPr>
      <a:lvl5pPr algn="l" rtl="0" fontAlgn="base">
        <a:spcBef>
          <a:spcPct val="0"/>
        </a:spcBef>
        <a:spcAft>
          <a:spcPct val="0"/>
        </a:spcAft>
        <a:defRPr sz="4000">
          <a:solidFill>
            <a:srgbClr val="000066"/>
          </a:solidFill>
          <a:latin typeface="Lucida Sans" pitchFamily="34" charset="0"/>
          <a:ea typeface="ＭＳ Ｐゴシック" pitchFamily="-112" charset="-128"/>
        </a:defRPr>
      </a:lvl5pPr>
      <a:lvl6pPr marL="457200" algn="l" rtl="0" fontAlgn="base">
        <a:spcBef>
          <a:spcPct val="0"/>
        </a:spcBef>
        <a:spcAft>
          <a:spcPct val="0"/>
        </a:spcAft>
        <a:defRPr sz="4000">
          <a:solidFill>
            <a:srgbClr val="000066"/>
          </a:solidFill>
          <a:latin typeface="Lucida Sans" pitchFamily="34" charset="0"/>
          <a:ea typeface="ＭＳ Ｐゴシック" pitchFamily="-112" charset="-128"/>
        </a:defRPr>
      </a:lvl6pPr>
      <a:lvl7pPr marL="914400" algn="l" rtl="0" fontAlgn="base">
        <a:spcBef>
          <a:spcPct val="0"/>
        </a:spcBef>
        <a:spcAft>
          <a:spcPct val="0"/>
        </a:spcAft>
        <a:defRPr sz="4000">
          <a:solidFill>
            <a:srgbClr val="000066"/>
          </a:solidFill>
          <a:latin typeface="Lucida Sans" pitchFamily="34" charset="0"/>
          <a:ea typeface="ＭＳ Ｐゴシック" pitchFamily="-112" charset="-128"/>
        </a:defRPr>
      </a:lvl7pPr>
      <a:lvl8pPr marL="1371600" algn="l" rtl="0" fontAlgn="base">
        <a:spcBef>
          <a:spcPct val="0"/>
        </a:spcBef>
        <a:spcAft>
          <a:spcPct val="0"/>
        </a:spcAft>
        <a:defRPr sz="4000">
          <a:solidFill>
            <a:srgbClr val="000066"/>
          </a:solidFill>
          <a:latin typeface="Lucida Sans" pitchFamily="34" charset="0"/>
          <a:ea typeface="ＭＳ Ｐゴシック" pitchFamily="-112" charset="-128"/>
        </a:defRPr>
      </a:lvl8pPr>
      <a:lvl9pPr marL="1828800" algn="l" rtl="0" fontAlgn="base">
        <a:spcBef>
          <a:spcPct val="0"/>
        </a:spcBef>
        <a:spcAft>
          <a:spcPct val="0"/>
        </a:spcAft>
        <a:defRPr sz="4000">
          <a:solidFill>
            <a:srgbClr val="000066"/>
          </a:solidFill>
          <a:latin typeface="Lucida Sans" pitchFamily="34" charset="0"/>
          <a:ea typeface="ＭＳ Ｐゴシック" pitchFamily="-112" charset="-128"/>
        </a:defRPr>
      </a:lvl9pPr>
    </p:titleStyle>
    <p:bodyStyle>
      <a:lvl1pPr marL="342900" indent="-342900" algn="l" rtl="0" fontAlgn="base">
        <a:spcBef>
          <a:spcPct val="20000"/>
        </a:spcBef>
        <a:spcAft>
          <a:spcPct val="0"/>
        </a:spcAft>
        <a:buChar char="•"/>
        <a:defRPr sz="3200">
          <a:solidFill>
            <a:srgbClr val="000066"/>
          </a:solidFill>
          <a:latin typeface="+mn-lt"/>
          <a:ea typeface="+mn-ea"/>
          <a:cs typeface="+mn-cs"/>
        </a:defRPr>
      </a:lvl1pPr>
      <a:lvl2pPr marL="742950" indent="-285750" algn="l" rtl="0" fontAlgn="base">
        <a:spcBef>
          <a:spcPct val="20000"/>
        </a:spcBef>
        <a:spcAft>
          <a:spcPct val="0"/>
        </a:spcAft>
        <a:buChar char="–"/>
        <a:defRPr sz="2800">
          <a:solidFill>
            <a:srgbClr val="000066"/>
          </a:solidFill>
          <a:latin typeface="+mj-lt"/>
          <a:ea typeface="+mn-ea"/>
        </a:defRPr>
      </a:lvl2pPr>
      <a:lvl3pPr marL="1143000" indent="-228600" algn="l" rtl="0" fontAlgn="base">
        <a:spcBef>
          <a:spcPct val="20000"/>
        </a:spcBef>
        <a:spcAft>
          <a:spcPct val="0"/>
        </a:spcAft>
        <a:buChar char="•"/>
        <a:defRPr sz="2400">
          <a:solidFill>
            <a:srgbClr val="000066"/>
          </a:solidFill>
          <a:latin typeface="+mj-lt"/>
          <a:ea typeface="+mn-ea"/>
        </a:defRPr>
      </a:lvl3pPr>
      <a:lvl4pPr marL="1600200" indent="-228600" algn="l" rtl="0" fontAlgn="base">
        <a:spcBef>
          <a:spcPct val="20000"/>
        </a:spcBef>
        <a:spcAft>
          <a:spcPct val="0"/>
        </a:spcAft>
        <a:buChar char="–"/>
        <a:defRPr sz="2000">
          <a:solidFill>
            <a:srgbClr val="000066"/>
          </a:solidFill>
          <a:latin typeface="+mj-lt"/>
          <a:ea typeface="+mn-ea"/>
        </a:defRPr>
      </a:lvl4pPr>
      <a:lvl5pPr marL="2057400" indent="-228600" algn="l" rtl="0" fontAlgn="base">
        <a:spcBef>
          <a:spcPct val="20000"/>
        </a:spcBef>
        <a:spcAft>
          <a:spcPct val="0"/>
        </a:spcAft>
        <a:buChar char="»"/>
        <a:defRPr sz="2000">
          <a:solidFill>
            <a:srgbClr val="000066"/>
          </a:solidFill>
          <a:latin typeface="+mj-lt"/>
          <a:ea typeface="+mn-ea"/>
        </a:defRPr>
      </a:lvl5pPr>
      <a:lvl6pPr marL="2514600" indent="-228600" algn="l" rtl="0" fontAlgn="base">
        <a:spcBef>
          <a:spcPct val="20000"/>
        </a:spcBef>
        <a:spcAft>
          <a:spcPct val="0"/>
        </a:spcAft>
        <a:buChar char="»"/>
        <a:defRPr sz="2000">
          <a:solidFill>
            <a:srgbClr val="000066"/>
          </a:solidFill>
          <a:latin typeface="+mj-lt"/>
          <a:ea typeface="+mn-ea"/>
        </a:defRPr>
      </a:lvl6pPr>
      <a:lvl7pPr marL="2971800" indent="-228600" algn="l" rtl="0" fontAlgn="base">
        <a:spcBef>
          <a:spcPct val="20000"/>
        </a:spcBef>
        <a:spcAft>
          <a:spcPct val="0"/>
        </a:spcAft>
        <a:buChar char="»"/>
        <a:defRPr sz="2000">
          <a:solidFill>
            <a:srgbClr val="000066"/>
          </a:solidFill>
          <a:latin typeface="+mj-lt"/>
          <a:ea typeface="+mn-ea"/>
        </a:defRPr>
      </a:lvl7pPr>
      <a:lvl8pPr marL="3429000" indent="-228600" algn="l" rtl="0" fontAlgn="base">
        <a:spcBef>
          <a:spcPct val="20000"/>
        </a:spcBef>
        <a:spcAft>
          <a:spcPct val="0"/>
        </a:spcAft>
        <a:buChar char="»"/>
        <a:defRPr sz="2000">
          <a:solidFill>
            <a:srgbClr val="000066"/>
          </a:solidFill>
          <a:latin typeface="+mj-lt"/>
          <a:ea typeface="+mn-ea"/>
        </a:defRPr>
      </a:lvl8pPr>
      <a:lvl9pPr marL="3886200" indent="-228600" algn="l" rtl="0" fontAlgn="base">
        <a:spcBef>
          <a:spcPct val="20000"/>
        </a:spcBef>
        <a:spcAft>
          <a:spcPct val="0"/>
        </a:spcAft>
        <a:buChar char="»"/>
        <a:defRPr sz="2000">
          <a:solidFill>
            <a:srgbClr val="000066"/>
          </a:solidFill>
          <a:latin typeface="+mj-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2" name="Picture 14" descr="Cover"/>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2063" name="Rectangle 15"/>
          <p:cNvSpPr>
            <a:spLocks noGrp="1" noChangeArrowheads="1"/>
          </p:cNvSpPr>
          <p:nvPr>
            <p:ph type="ctrTitle"/>
          </p:nvPr>
        </p:nvSpPr>
        <p:spPr>
          <a:xfrm>
            <a:off x="685800" y="1125538"/>
            <a:ext cx="7631113" cy="1470025"/>
          </a:xfrm>
          <a:noFill/>
          <a:ln/>
        </p:spPr>
        <p:txBody>
          <a:bodyPr/>
          <a:lstStyle/>
          <a:p>
            <a:r>
              <a:rPr lang="en-AU" sz="3600" b="1">
                <a:solidFill>
                  <a:schemeClr val="bg1"/>
                </a:solidFill>
              </a:rPr>
              <a:t>Working in the West</a:t>
            </a:r>
            <a:br>
              <a:rPr lang="en-AU" sz="3600" b="1">
                <a:solidFill>
                  <a:schemeClr val="bg1"/>
                </a:solidFill>
              </a:rPr>
            </a:br>
            <a:r>
              <a:rPr lang="en-AU" sz="3600" i="1">
                <a:solidFill>
                  <a:schemeClr val="bg1"/>
                </a:solidFill>
              </a:rPr>
              <a:t>Ethical Decision Making and Duty of Care</a:t>
            </a:r>
            <a:endParaRPr lang="en-US" sz="2800" i="1"/>
          </a:p>
        </p:txBody>
      </p:sp>
      <p:sp>
        <p:nvSpPr>
          <p:cNvPr id="2064" name="Rectangle 16"/>
          <p:cNvSpPr>
            <a:spLocks noGrp="1" noChangeArrowheads="1"/>
          </p:cNvSpPr>
          <p:nvPr>
            <p:ph type="subTitle" idx="1"/>
          </p:nvPr>
        </p:nvSpPr>
        <p:spPr>
          <a:xfrm>
            <a:off x="684213" y="4149725"/>
            <a:ext cx="5832475" cy="1193800"/>
          </a:xfrm>
          <a:noFill/>
          <a:ln/>
        </p:spPr>
        <p:txBody>
          <a:bodyPr/>
          <a:lstStyle/>
          <a:p>
            <a:pPr algn="l"/>
            <a:r>
              <a:rPr lang="en-AU" sz="2800">
                <a:solidFill>
                  <a:srgbClr val="FF9933"/>
                </a:solidFill>
                <a:latin typeface="Lucida Sans" pitchFamily="34" charset="0"/>
              </a:rPr>
              <a:t>Rebecca Mahony</a:t>
            </a:r>
          </a:p>
          <a:p>
            <a:pPr algn="l"/>
            <a:r>
              <a:rPr lang="en-AU" sz="2800">
                <a:solidFill>
                  <a:srgbClr val="FF9933"/>
                </a:solidFill>
                <a:latin typeface="Lucida Sans" pitchFamily="34" charset="0"/>
              </a:rPr>
              <a:t>Senior Consultant/Psychologist</a:t>
            </a:r>
            <a:endParaRPr lang="en-US" sz="2800">
              <a:solidFill>
                <a:srgbClr val="FF9933"/>
              </a:solidFill>
              <a:latin typeface="Lucida Sans"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850" name="Rectangle 2"/>
          <p:cNvSpPr>
            <a:spLocks noGrp="1" noChangeArrowheads="1"/>
          </p:cNvSpPr>
          <p:nvPr>
            <p:ph type="title"/>
          </p:nvPr>
        </p:nvSpPr>
        <p:spPr>
          <a:xfrm>
            <a:off x="684213" y="333375"/>
            <a:ext cx="7772400" cy="1143000"/>
          </a:xfrm>
        </p:spPr>
        <p:txBody>
          <a:bodyPr/>
          <a:lstStyle/>
          <a:p>
            <a:r>
              <a:rPr lang="en-AU"/>
              <a:t>What governs what we do?</a:t>
            </a:r>
            <a:endParaRPr lang="en-US"/>
          </a:p>
        </p:txBody>
      </p:sp>
      <p:sp>
        <p:nvSpPr>
          <p:cNvPr id="462851" name="Rectangle 3"/>
          <p:cNvSpPr>
            <a:spLocks noGrp="1" noChangeArrowheads="1"/>
          </p:cNvSpPr>
          <p:nvPr>
            <p:ph type="body" idx="1"/>
          </p:nvPr>
        </p:nvSpPr>
        <p:spPr>
          <a:xfrm>
            <a:off x="684213" y="1557338"/>
            <a:ext cx="7772400" cy="4114800"/>
          </a:xfrm>
        </p:spPr>
        <p:txBody>
          <a:bodyPr/>
          <a:lstStyle/>
          <a:p>
            <a:pPr>
              <a:lnSpc>
                <a:spcPct val="80000"/>
              </a:lnSpc>
            </a:pPr>
            <a:r>
              <a:rPr lang="en-AU" sz="2800">
                <a:latin typeface="Lucida Sans" pitchFamily="34" charset="0"/>
              </a:rPr>
              <a:t>Disability Service Standards</a:t>
            </a:r>
          </a:p>
          <a:p>
            <a:pPr>
              <a:lnSpc>
                <a:spcPct val="80000"/>
              </a:lnSpc>
            </a:pPr>
            <a:r>
              <a:rPr lang="en-AU" sz="2800">
                <a:latin typeface="Lucida Sans" pitchFamily="34" charset="0"/>
              </a:rPr>
              <a:t>Disability Services Act</a:t>
            </a:r>
          </a:p>
          <a:p>
            <a:pPr>
              <a:lnSpc>
                <a:spcPct val="80000"/>
              </a:lnSpc>
            </a:pPr>
            <a:r>
              <a:rPr lang="en-AU" sz="2800">
                <a:latin typeface="Lucida Sans" pitchFamily="34" charset="0"/>
              </a:rPr>
              <a:t>Occupational Health and Safety Act</a:t>
            </a:r>
          </a:p>
          <a:p>
            <a:pPr>
              <a:lnSpc>
                <a:spcPct val="80000"/>
              </a:lnSpc>
            </a:pPr>
            <a:r>
              <a:rPr lang="en-AU" sz="2800">
                <a:latin typeface="Lucida Sans" pitchFamily="34" charset="0"/>
              </a:rPr>
              <a:t>Rehabilitation and Return to Work Act</a:t>
            </a:r>
          </a:p>
          <a:p>
            <a:pPr>
              <a:lnSpc>
                <a:spcPct val="80000"/>
              </a:lnSpc>
            </a:pPr>
            <a:r>
              <a:rPr lang="en-AU" sz="2800">
                <a:latin typeface="Lucida Sans" pitchFamily="34" charset="0"/>
              </a:rPr>
              <a:t>Discrimination Act</a:t>
            </a:r>
          </a:p>
          <a:p>
            <a:pPr>
              <a:lnSpc>
                <a:spcPct val="80000"/>
              </a:lnSpc>
            </a:pPr>
            <a:r>
              <a:rPr lang="en-AU" sz="2800">
                <a:latin typeface="Lucida Sans" pitchFamily="34" charset="0"/>
              </a:rPr>
              <a:t>Equal Opportunity Act</a:t>
            </a:r>
          </a:p>
          <a:p>
            <a:pPr>
              <a:lnSpc>
                <a:spcPct val="80000"/>
              </a:lnSpc>
            </a:pPr>
            <a:r>
              <a:rPr lang="en-AU" sz="2800">
                <a:latin typeface="Lucida Sans" pitchFamily="34" charset="0"/>
              </a:rPr>
              <a:t>Human Rights and Equal Opportunity Act</a:t>
            </a:r>
          </a:p>
          <a:p>
            <a:pPr>
              <a:lnSpc>
                <a:spcPct val="80000"/>
              </a:lnSpc>
            </a:pPr>
            <a:r>
              <a:rPr lang="en-AU" sz="2800">
                <a:latin typeface="Lucida Sans" pitchFamily="34" charset="0"/>
              </a:rPr>
              <a:t>DEN Values</a:t>
            </a:r>
          </a:p>
          <a:p>
            <a:pPr>
              <a:lnSpc>
                <a:spcPct val="80000"/>
              </a:lnSpc>
            </a:pPr>
            <a:r>
              <a:rPr lang="en-AU" sz="2800">
                <a:latin typeface="Lucida Sans" pitchFamily="34" charset="0"/>
              </a:rPr>
              <a:t>Individual agency values/vision</a:t>
            </a:r>
          </a:p>
          <a:p>
            <a:pPr>
              <a:lnSpc>
                <a:spcPct val="80000"/>
              </a:lnSpc>
            </a:pPr>
            <a:endParaRPr lang="en-US" sz="2800">
              <a:latin typeface="Lucida Sans"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
          <p:cNvGrpSpPr>
            <a:grpSpLocks/>
          </p:cNvGrpSpPr>
          <p:nvPr/>
        </p:nvGrpSpPr>
        <p:grpSpPr bwMode="auto">
          <a:xfrm>
            <a:off x="2124075" y="1628775"/>
            <a:ext cx="4751388" cy="4608513"/>
            <a:chOff x="1474" y="1117"/>
            <a:chExt cx="2811" cy="2767"/>
          </a:xfrm>
        </p:grpSpPr>
        <p:sp>
          <p:nvSpPr>
            <p:cNvPr id="444419" name="Oval 8"/>
            <p:cNvSpPr>
              <a:spLocks noChangeArrowheads="1"/>
            </p:cNvSpPr>
            <p:nvPr/>
          </p:nvSpPr>
          <p:spPr bwMode="auto">
            <a:xfrm>
              <a:off x="1474" y="1117"/>
              <a:ext cx="2811" cy="2767"/>
            </a:xfrm>
            <a:prstGeom prst="ellipse">
              <a:avLst/>
            </a:prstGeom>
            <a:noFill/>
            <a:ln w="28575">
              <a:solidFill>
                <a:srgbClr val="FF0000"/>
              </a:solidFill>
              <a:round/>
              <a:headEnd/>
              <a:tailEnd/>
            </a:ln>
          </p:spPr>
          <p:txBody>
            <a:bodyPr wrap="none" anchor="ctr"/>
            <a:lstStyle/>
            <a:p>
              <a:pPr algn="ctr" eaLnBrk="1" hangingPunct="1"/>
              <a:endParaRPr kumimoji="1" lang="en-US">
                <a:latin typeface="Arial" charset="0"/>
              </a:endParaRPr>
            </a:p>
          </p:txBody>
        </p:sp>
        <p:sp>
          <p:nvSpPr>
            <p:cNvPr id="444420" name="Text Box 12"/>
            <p:cNvSpPr txBox="1">
              <a:spLocks noChangeArrowheads="1"/>
            </p:cNvSpPr>
            <p:nvPr/>
          </p:nvSpPr>
          <p:spPr bwMode="auto">
            <a:xfrm>
              <a:off x="2562" y="1253"/>
              <a:ext cx="726" cy="202"/>
            </a:xfrm>
            <a:prstGeom prst="rect">
              <a:avLst/>
            </a:prstGeom>
            <a:noFill/>
            <a:ln w="9525">
              <a:noFill/>
              <a:miter lim="800000"/>
              <a:headEnd/>
              <a:tailEnd/>
            </a:ln>
          </p:spPr>
          <p:txBody>
            <a:bodyPr>
              <a:spAutoFit/>
            </a:bodyPr>
            <a:lstStyle/>
            <a:p>
              <a:pPr algn="ctr" eaLnBrk="1" hangingPunct="1">
                <a:spcBef>
                  <a:spcPct val="50000"/>
                </a:spcBef>
              </a:pPr>
              <a:r>
                <a:rPr kumimoji="1" lang="en-AU" sz="1600">
                  <a:solidFill>
                    <a:srgbClr val="000066"/>
                  </a:solidFill>
                </a:rPr>
                <a:t>PUBLIC</a:t>
              </a:r>
              <a:endParaRPr kumimoji="1" lang="en-US" sz="1600">
                <a:solidFill>
                  <a:srgbClr val="000066"/>
                </a:solidFill>
              </a:endParaRPr>
            </a:p>
          </p:txBody>
        </p:sp>
      </p:grpSp>
      <p:sp>
        <p:nvSpPr>
          <p:cNvPr id="444421" name="Rectangle 4"/>
          <p:cNvSpPr>
            <a:spLocks noGrp="1" noChangeArrowheads="1"/>
          </p:cNvSpPr>
          <p:nvPr>
            <p:ph type="title" idx="4294967295"/>
          </p:nvPr>
        </p:nvSpPr>
        <p:spPr>
          <a:xfrm>
            <a:off x="358775" y="466725"/>
            <a:ext cx="8029575" cy="1008063"/>
          </a:xfrm>
        </p:spPr>
        <p:txBody>
          <a:bodyPr lIns="0" tIns="0" rIns="0" bIns="0"/>
          <a:lstStyle/>
          <a:p>
            <a:r>
              <a:rPr lang="en-AU"/>
              <a:t>What are the consequences of your actions?</a:t>
            </a:r>
            <a:endParaRPr lang="en-US"/>
          </a:p>
        </p:txBody>
      </p:sp>
      <p:grpSp>
        <p:nvGrpSpPr>
          <p:cNvPr id="3" name="Group 13"/>
          <p:cNvGrpSpPr>
            <a:grpSpLocks/>
          </p:cNvGrpSpPr>
          <p:nvPr/>
        </p:nvGrpSpPr>
        <p:grpSpPr bwMode="auto">
          <a:xfrm>
            <a:off x="3924300" y="3429000"/>
            <a:ext cx="1223963" cy="1223963"/>
            <a:chOff x="2562" y="2205"/>
            <a:chExt cx="726" cy="771"/>
          </a:xfrm>
        </p:grpSpPr>
        <p:sp>
          <p:nvSpPr>
            <p:cNvPr id="444423" name="Oval 5"/>
            <p:cNvSpPr>
              <a:spLocks noChangeArrowheads="1"/>
            </p:cNvSpPr>
            <p:nvPr/>
          </p:nvSpPr>
          <p:spPr bwMode="auto">
            <a:xfrm>
              <a:off x="2562" y="2205"/>
              <a:ext cx="726" cy="771"/>
            </a:xfrm>
            <a:prstGeom prst="ellipse">
              <a:avLst/>
            </a:prstGeom>
            <a:solidFill>
              <a:srgbClr val="FC6600"/>
            </a:solidFill>
            <a:ln w="28575">
              <a:solidFill>
                <a:srgbClr val="FF0000"/>
              </a:solidFill>
              <a:round/>
              <a:headEnd/>
              <a:tailEnd/>
            </a:ln>
          </p:spPr>
          <p:txBody>
            <a:bodyPr wrap="none" anchor="ctr"/>
            <a:lstStyle/>
            <a:p>
              <a:pPr algn="ctr" eaLnBrk="1" hangingPunct="1"/>
              <a:endParaRPr kumimoji="1" lang="en-US">
                <a:solidFill>
                  <a:schemeClr val="folHlink"/>
                </a:solidFill>
                <a:latin typeface="Arial" charset="0"/>
              </a:endParaRPr>
            </a:p>
          </p:txBody>
        </p:sp>
        <p:sp>
          <p:nvSpPr>
            <p:cNvPr id="444424" name="Text Box 9"/>
            <p:cNvSpPr txBox="1">
              <a:spLocks noChangeArrowheads="1"/>
            </p:cNvSpPr>
            <p:nvPr/>
          </p:nvSpPr>
          <p:spPr bwMode="auto">
            <a:xfrm>
              <a:off x="2698" y="2492"/>
              <a:ext cx="454" cy="212"/>
            </a:xfrm>
            <a:prstGeom prst="rect">
              <a:avLst/>
            </a:prstGeom>
            <a:solidFill>
              <a:srgbClr val="FC6600"/>
            </a:solidFill>
            <a:ln w="9525">
              <a:noFill/>
              <a:miter lim="800000"/>
              <a:headEnd/>
              <a:tailEnd/>
            </a:ln>
          </p:spPr>
          <p:txBody>
            <a:bodyPr>
              <a:spAutoFit/>
            </a:bodyPr>
            <a:lstStyle/>
            <a:p>
              <a:pPr algn="ctr" eaLnBrk="1" hangingPunct="1">
                <a:spcBef>
                  <a:spcPct val="50000"/>
                </a:spcBef>
              </a:pPr>
              <a:r>
                <a:rPr kumimoji="1" lang="en-AU" sz="1600">
                  <a:solidFill>
                    <a:srgbClr val="000066"/>
                  </a:solidFill>
                  <a:latin typeface="Arial" charset="0"/>
                </a:rPr>
                <a:t>YOU</a:t>
              </a:r>
              <a:endParaRPr kumimoji="1" lang="en-US" sz="1600">
                <a:solidFill>
                  <a:srgbClr val="000066"/>
                </a:solidFill>
                <a:latin typeface="Arial" charset="0"/>
              </a:endParaRPr>
            </a:p>
          </p:txBody>
        </p:sp>
      </p:grpSp>
      <p:grpSp>
        <p:nvGrpSpPr>
          <p:cNvPr id="4" name="Group 16"/>
          <p:cNvGrpSpPr>
            <a:grpSpLocks/>
          </p:cNvGrpSpPr>
          <p:nvPr/>
        </p:nvGrpSpPr>
        <p:grpSpPr bwMode="auto">
          <a:xfrm>
            <a:off x="3348038" y="2852738"/>
            <a:ext cx="2376487" cy="2233612"/>
            <a:chOff x="2109" y="1797"/>
            <a:chExt cx="1497" cy="1407"/>
          </a:xfrm>
        </p:grpSpPr>
        <p:sp>
          <p:nvSpPr>
            <p:cNvPr id="444426" name="Oval 6"/>
            <p:cNvSpPr>
              <a:spLocks noChangeArrowheads="1"/>
            </p:cNvSpPr>
            <p:nvPr/>
          </p:nvSpPr>
          <p:spPr bwMode="auto">
            <a:xfrm>
              <a:off x="2109" y="1797"/>
              <a:ext cx="1497" cy="1407"/>
            </a:xfrm>
            <a:prstGeom prst="ellipse">
              <a:avLst/>
            </a:prstGeom>
            <a:noFill/>
            <a:ln w="28575">
              <a:solidFill>
                <a:srgbClr val="FF0000"/>
              </a:solidFill>
              <a:round/>
              <a:headEnd/>
              <a:tailEnd/>
            </a:ln>
          </p:spPr>
          <p:txBody>
            <a:bodyPr wrap="none" anchor="ctr"/>
            <a:lstStyle/>
            <a:p>
              <a:pPr eaLnBrk="1" hangingPunct="1"/>
              <a:endParaRPr kumimoji="1" lang="en-US">
                <a:latin typeface="Arial" charset="0"/>
              </a:endParaRPr>
            </a:p>
          </p:txBody>
        </p:sp>
        <p:sp>
          <p:nvSpPr>
            <p:cNvPr id="444427" name="Text Box 10"/>
            <p:cNvSpPr txBox="1">
              <a:spLocks noChangeArrowheads="1"/>
            </p:cNvSpPr>
            <p:nvPr/>
          </p:nvSpPr>
          <p:spPr bwMode="auto">
            <a:xfrm>
              <a:off x="2517" y="1888"/>
              <a:ext cx="726" cy="212"/>
            </a:xfrm>
            <a:prstGeom prst="rect">
              <a:avLst/>
            </a:prstGeom>
            <a:noFill/>
            <a:ln w="9525">
              <a:noFill/>
              <a:miter lim="800000"/>
              <a:headEnd/>
              <a:tailEnd/>
            </a:ln>
          </p:spPr>
          <p:txBody>
            <a:bodyPr>
              <a:spAutoFit/>
            </a:bodyPr>
            <a:lstStyle/>
            <a:p>
              <a:pPr algn="ctr" eaLnBrk="1" hangingPunct="1">
                <a:spcBef>
                  <a:spcPct val="50000"/>
                </a:spcBef>
              </a:pPr>
              <a:r>
                <a:rPr kumimoji="1" lang="en-AU" sz="1600">
                  <a:solidFill>
                    <a:srgbClr val="000066"/>
                  </a:solidFill>
                  <a:latin typeface="Arial" charset="0"/>
                </a:rPr>
                <a:t>TEAM</a:t>
              </a:r>
              <a:endParaRPr kumimoji="1" lang="en-US" sz="1600">
                <a:solidFill>
                  <a:srgbClr val="000066"/>
                </a:solidFill>
                <a:latin typeface="Arial" charset="0"/>
              </a:endParaRPr>
            </a:p>
          </p:txBody>
        </p:sp>
      </p:grpSp>
      <p:grpSp>
        <p:nvGrpSpPr>
          <p:cNvPr id="5" name="Group 14"/>
          <p:cNvGrpSpPr>
            <a:grpSpLocks/>
          </p:cNvGrpSpPr>
          <p:nvPr/>
        </p:nvGrpSpPr>
        <p:grpSpPr bwMode="auto">
          <a:xfrm>
            <a:off x="2771775" y="2276475"/>
            <a:ext cx="3455988" cy="3384550"/>
            <a:chOff x="1881" y="1525"/>
            <a:chExt cx="2042" cy="2041"/>
          </a:xfrm>
        </p:grpSpPr>
        <p:sp>
          <p:nvSpPr>
            <p:cNvPr id="444429" name="Oval 7"/>
            <p:cNvSpPr>
              <a:spLocks noChangeArrowheads="1"/>
            </p:cNvSpPr>
            <p:nvPr/>
          </p:nvSpPr>
          <p:spPr bwMode="auto">
            <a:xfrm>
              <a:off x="1881" y="1525"/>
              <a:ext cx="2042" cy="2041"/>
            </a:xfrm>
            <a:prstGeom prst="ellipse">
              <a:avLst/>
            </a:prstGeom>
            <a:noFill/>
            <a:ln w="28575">
              <a:solidFill>
                <a:srgbClr val="FF0000"/>
              </a:solidFill>
              <a:round/>
              <a:headEnd/>
              <a:tailEnd/>
            </a:ln>
          </p:spPr>
          <p:txBody>
            <a:bodyPr wrap="none" anchor="ctr"/>
            <a:lstStyle/>
            <a:p>
              <a:pPr eaLnBrk="1" hangingPunct="1"/>
              <a:endParaRPr kumimoji="1" lang="en-US">
                <a:latin typeface="Arial" charset="0"/>
              </a:endParaRPr>
            </a:p>
          </p:txBody>
        </p:sp>
        <p:sp>
          <p:nvSpPr>
            <p:cNvPr id="444430" name="Text Box 11"/>
            <p:cNvSpPr txBox="1">
              <a:spLocks noChangeArrowheads="1"/>
            </p:cNvSpPr>
            <p:nvPr/>
          </p:nvSpPr>
          <p:spPr bwMode="auto">
            <a:xfrm>
              <a:off x="2426" y="1616"/>
              <a:ext cx="998" cy="203"/>
            </a:xfrm>
            <a:prstGeom prst="rect">
              <a:avLst/>
            </a:prstGeom>
            <a:noFill/>
            <a:ln w="9525">
              <a:noFill/>
              <a:miter lim="800000"/>
              <a:headEnd/>
              <a:tailEnd/>
            </a:ln>
          </p:spPr>
          <p:txBody>
            <a:bodyPr>
              <a:spAutoFit/>
            </a:bodyPr>
            <a:lstStyle/>
            <a:p>
              <a:pPr algn="ctr" eaLnBrk="1" hangingPunct="1">
                <a:spcBef>
                  <a:spcPct val="50000"/>
                </a:spcBef>
              </a:pPr>
              <a:r>
                <a:rPr kumimoji="1" lang="en-AU" sz="1600">
                  <a:solidFill>
                    <a:srgbClr val="000066"/>
                  </a:solidFill>
                  <a:latin typeface="Arial" charset="0"/>
                </a:rPr>
                <a:t>AGENCY</a:t>
              </a:r>
              <a:endParaRPr kumimoji="1" lang="en-US" sz="1600">
                <a:solidFill>
                  <a:srgbClr val="000066"/>
                </a:solidFill>
                <a:latin typeface="Arial"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Rectangle 2"/>
          <p:cNvSpPr>
            <a:spLocks noGrp="1" noChangeArrowheads="1"/>
          </p:cNvSpPr>
          <p:nvPr>
            <p:ph type="title" idx="4294967295"/>
          </p:nvPr>
        </p:nvSpPr>
        <p:spPr/>
        <p:txBody>
          <a:bodyPr lIns="0" tIns="0" rIns="0" bIns="0"/>
          <a:lstStyle/>
          <a:p>
            <a:r>
              <a:rPr lang="en-AU"/>
              <a:t>Ethical Scenarios</a:t>
            </a:r>
            <a:endParaRPr lang="en-US"/>
          </a:p>
        </p:txBody>
      </p:sp>
      <p:sp>
        <p:nvSpPr>
          <p:cNvPr id="144387" name="Rectangle 3"/>
          <p:cNvSpPr>
            <a:spLocks noGrp="1" noChangeArrowheads="1"/>
          </p:cNvSpPr>
          <p:nvPr>
            <p:ph type="body" idx="4294967295"/>
          </p:nvPr>
        </p:nvSpPr>
        <p:spPr>
          <a:xfrm>
            <a:off x="323850" y="1628775"/>
            <a:ext cx="7772400" cy="4114800"/>
          </a:xfrm>
        </p:spPr>
        <p:txBody>
          <a:bodyPr lIns="0" tIns="0" rIns="0" bIns="0"/>
          <a:lstStyle/>
          <a:p>
            <a:pPr algn="ctr">
              <a:buFontTx/>
              <a:buNone/>
            </a:pPr>
            <a:endParaRPr lang="en-AU" i="1"/>
          </a:p>
          <a:p>
            <a:pPr algn="ctr">
              <a:buFontTx/>
              <a:buNone/>
            </a:pPr>
            <a:endParaRPr lang="en-AU" i="1">
              <a:latin typeface="Lucida Sans" pitchFamily="34" charset="0"/>
            </a:endParaRPr>
          </a:p>
          <a:p>
            <a:pPr algn="ctr">
              <a:buFontTx/>
              <a:buNone/>
            </a:pPr>
            <a:r>
              <a:rPr lang="en-AU" i="1">
                <a:latin typeface="Lucida Sans" pitchFamily="34" charset="0"/>
              </a:rPr>
              <a:t>All scenarios are fictitious and any resemblance to any real life situations are coincidence only and should be treated as such.</a:t>
            </a:r>
            <a:endParaRPr lang="en-US" i="1">
              <a:latin typeface="Lucida Sans"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43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90" name="Rectangle 2"/>
          <p:cNvSpPr>
            <a:spLocks noGrp="1" noChangeArrowheads="1"/>
          </p:cNvSpPr>
          <p:nvPr>
            <p:ph type="title"/>
          </p:nvPr>
        </p:nvSpPr>
        <p:spPr>
          <a:xfrm>
            <a:off x="684213" y="0"/>
            <a:ext cx="7772400" cy="1143000"/>
          </a:xfrm>
        </p:spPr>
        <p:txBody>
          <a:bodyPr/>
          <a:lstStyle/>
          <a:p>
            <a:r>
              <a:rPr lang="en-AU"/>
              <a:t>Scenario 1</a:t>
            </a:r>
            <a:endParaRPr lang="en-US"/>
          </a:p>
        </p:txBody>
      </p:sp>
      <p:sp>
        <p:nvSpPr>
          <p:cNvPr id="473091" name="Rectangle 3"/>
          <p:cNvSpPr>
            <a:spLocks noGrp="1" noChangeArrowheads="1"/>
          </p:cNvSpPr>
          <p:nvPr>
            <p:ph type="body" idx="1"/>
          </p:nvPr>
        </p:nvSpPr>
        <p:spPr>
          <a:xfrm>
            <a:off x="611188" y="1052513"/>
            <a:ext cx="7772400" cy="5184775"/>
          </a:xfrm>
        </p:spPr>
        <p:txBody>
          <a:bodyPr/>
          <a:lstStyle/>
          <a:p>
            <a:r>
              <a:rPr lang="en-AU" sz="2800">
                <a:latin typeface="Lucida Sans" pitchFamily="34" charset="0"/>
              </a:rPr>
              <a:t>John has a mild intellectual difficulty and has recently been offered a position as a gardener’s assistant at a primary school.</a:t>
            </a:r>
          </a:p>
          <a:p>
            <a:r>
              <a:rPr lang="en-AU" sz="2800">
                <a:latin typeface="Lucida Sans" pitchFamily="34" charset="0"/>
              </a:rPr>
              <a:t>On his second day at the school he discloses to you that he had an altercation with a student, Sam and pushed them when they wouldn’t get out of his way whilst he was trying to perform his duties.</a:t>
            </a:r>
          </a:p>
          <a:p>
            <a:r>
              <a:rPr lang="en-AU" sz="2800">
                <a:latin typeface="Lucida Sans" pitchFamily="34" charset="0"/>
              </a:rPr>
              <a:t>He reports he has not told anyone else.</a:t>
            </a:r>
          </a:p>
          <a:p>
            <a:r>
              <a:rPr lang="en-AU" sz="2800">
                <a:latin typeface="Lucida Sans" pitchFamily="34" charset="0"/>
              </a:rPr>
              <a:t>What do you do?</a:t>
            </a:r>
            <a:endParaRPr lang="en-US" sz="2800">
              <a:latin typeface="Lucida Sans"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8754" name="Rectangle 2"/>
          <p:cNvSpPr>
            <a:spLocks noGrp="1" noChangeArrowheads="1"/>
          </p:cNvSpPr>
          <p:nvPr>
            <p:ph type="title" idx="4294967295"/>
          </p:nvPr>
        </p:nvSpPr>
        <p:spPr>
          <a:xfrm>
            <a:off x="611188" y="404813"/>
            <a:ext cx="7772400" cy="1143000"/>
          </a:xfrm>
        </p:spPr>
        <p:txBody>
          <a:bodyPr lIns="0" tIns="0" rIns="0" bIns="0"/>
          <a:lstStyle/>
          <a:p>
            <a:r>
              <a:rPr lang="en-US">
                <a:latin typeface="Trebuchet MS" pitchFamily="34" charset="0"/>
              </a:rPr>
              <a:t>A simple decision making process</a:t>
            </a:r>
            <a:endParaRPr lang="en-AU">
              <a:latin typeface="Trebuchet MS" pitchFamily="34" charset="0"/>
            </a:endParaRPr>
          </a:p>
        </p:txBody>
      </p:sp>
      <p:sp>
        <p:nvSpPr>
          <p:cNvPr id="98307" name="Rectangle 3"/>
          <p:cNvSpPr>
            <a:spLocks noGrp="1" noChangeArrowheads="1"/>
          </p:cNvSpPr>
          <p:nvPr>
            <p:ph type="body" idx="4294967295"/>
          </p:nvPr>
        </p:nvSpPr>
        <p:spPr>
          <a:xfrm>
            <a:off x="611188" y="1700213"/>
            <a:ext cx="7772400" cy="4114800"/>
          </a:xfrm>
        </p:spPr>
        <p:txBody>
          <a:bodyPr lIns="0" tIns="0" rIns="0" bIns="0"/>
          <a:lstStyle/>
          <a:p>
            <a:r>
              <a:rPr lang="en-US">
                <a:latin typeface="Lucida Sans" pitchFamily="34" charset="0"/>
              </a:rPr>
              <a:t>Collect and assess the evidence</a:t>
            </a:r>
          </a:p>
          <a:p>
            <a:r>
              <a:rPr lang="en-US">
                <a:latin typeface="Lucida Sans" pitchFamily="34" charset="0"/>
              </a:rPr>
              <a:t>Identify all key stakeholders in the situation</a:t>
            </a:r>
          </a:p>
          <a:p>
            <a:r>
              <a:rPr lang="en-US">
                <a:latin typeface="Lucida Sans" pitchFamily="34" charset="0"/>
              </a:rPr>
              <a:t>Define the problem</a:t>
            </a:r>
          </a:p>
          <a:p>
            <a:r>
              <a:rPr lang="en-US">
                <a:latin typeface="Lucida Sans" pitchFamily="34" charset="0"/>
              </a:rPr>
              <a:t>Review / assess the options available</a:t>
            </a:r>
          </a:p>
          <a:p>
            <a:r>
              <a:rPr lang="en-US">
                <a:latin typeface="Lucida Sans" pitchFamily="34" charset="0"/>
              </a:rPr>
              <a:t>Choose a course of action</a:t>
            </a:r>
          </a:p>
          <a:p>
            <a:r>
              <a:rPr lang="en-US">
                <a:latin typeface="Lucida Sans" pitchFamily="34" charset="0"/>
              </a:rPr>
              <a:t>Act and reflect</a:t>
            </a:r>
            <a:endParaRPr lang="en-AU">
              <a:latin typeface="Lucida Sans"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8307">
                                            <p:txEl>
                                              <p:pRg st="0" end="0"/>
                                            </p:txEl>
                                          </p:spTgt>
                                        </p:tgtEl>
                                        <p:attrNameLst>
                                          <p:attrName>style.visibility</p:attrName>
                                        </p:attrNameLst>
                                      </p:cBhvr>
                                      <p:to>
                                        <p:strVal val="visible"/>
                                      </p:to>
                                    </p:set>
                                    <p:anim calcmode="lin" valueType="num">
                                      <p:cBhvr additive="base">
                                        <p:cTn id="7" dur="500" fill="hold"/>
                                        <p:tgtEl>
                                          <p:spTgt spid="983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83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98307">
                                            <p:txEl>
                                              <p:pRg st="1" end="1"/>
                                            </p:txEl>
                                          </p:spTgt>
                                        </p:tgtEl>
                                        <p:attrNameLst>
                                          <p:attrName>style.visibility</p:attrName>
                                        </p:attrNameLst>
                                      </p:cBhvr>
                                      <p:to>
                                        <p:strVal val="visible"/>
                                      </p:to>
                                    </p:set>
                                    <p:anim calcmode="lin" valueType="num">
                                      <p:cBhvr additive="base">
                                        <p:cTn id="13" dur="500" fill="hold"/>
                                        <p:tgtEl>
                                          <p:spTgt spid="983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830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98307">
                                            <p:txEl>
                                              <p:pRg st="2" end="2"/>
                                            </p:txEl>
                                          </p:spTgt>
                                        </p:tgtEl>
                                        <p:attrNameLst>
                                          <p:attrName>style.visibility</p:attrName>
                                        </p:attrNameLst>
                                      </p:cBhvr>
                                      <p:to>
                                        <p:strVal val="visible"/>
                                      </p:to>
                                    </p:set>
                                    <p:anim calcmode="lin" valueType="num">
                                      <p:cBhvr additive="base">
                                        <p:cTn id="19" dur="500" fill="hold"/>
                                        <p:tgtEl>
                                          <p:spTgt spid="9830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830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98307">
                                            <p:txEl>
                                              <p:pRg st="3" end="3"/>
                                            </p:txEl>
                                          </p:spTgt>
                                        </p:tgtEl>
                                        <p:attrNameLst>
                                          <p:attrName>style.visibility</p:attrName>
                                        </p:attrNameLst>
                                      </p:cBhvr>
                                      <p:to>
                                        <p:strVal val="visible"/>
                                      </p:to>
                                    </p:set>
                                    <p:anim calcmode="lin" valueType="num">
                                      <p:cBhvr additive="base">
                                        <p:cTn id="25" dur="500" fill="hold"/>
                                        <p:tgtEl>
                                          <p:spTgt spid="9830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830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98307">
                                            <p:txEl>
                                              <p:pRg st="4" end="4"/>
                                            </p:txEl>
                                          </p:spTgt>
                                        </p:tgtEl>
                                        <p:attrNameLst>
                                          <p:attrName>style.visibility</p:attrName>
                                        </p:attrNameLst>
                                      </p:cBhvr>
                                      <p:to>
                                        <p:strVal val="visible"/>
                                      </p:to>
                                    </p:set>
                                    <p:anim calcmode="lin" valueType="num">
                                      <p:cBhvr additive="base">
                                        <p:cTn id="31" dur="500" fill="hold"/>
                                        <p:tgtEl>
                                          <p:spTgt spid="9830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9830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98307">
                                            <p:txEl>
                                              <p:pRg st="5" end="5"/>
                                            </p:txEl>
                                          </p:spTgt>
                                        </p:tgtEl>
                                        <p:attrNameLst>
                                          <p:attrName>style.visibility</p:attrName>
                                        </p:attrNameLst>
                                      </p:cBhvr>
                                      <p:to>
                                        <p:strVal val="visible"/>
                                      </p:to>
                                    </p:set>
                                    <p:anim calcmode="lin" valueType="num">
                                      <p:cBhvr additive="base">
                                        <p:cTn id="37" dur="500" fill="hold"/>
                                        <p:tgtEl>
                                          <p:spTgt spid="9830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9830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611188" y="0"/>
            <a:ext cx="7772400" cy="1143000"/>
          </a:xfrm>
        </p:spPr>
        <p:txBody>
          <a:bodyPr/>
          <a:lstStyle/>
          <a:p>
            <a:r>
              <a:rPr lang="en-AU"/>
              <a:t>Scenario 2</a:t>
            </a:r>
            <a:endParaRPr lang="en-US"/>
          </a:p>
        </p:txBody>
      </p:sp>
      <p:sp>
        <p:nvSpPr>
          <p:cNvPr id="472067" name="Rectangle 3"/>
          <p:cNvSpPr>
            <a:spLocks noGrp="1" noChangeArrowheads="1"/>
          </p:cNvSpPr>
          <p:nvPr>
            <p:ph type="body" idx="1"/>
          </p:nvPr>
        </p:nvSpPr>
        <p:spPr>
          <a:xfrm>
            <a:off x="611188" y="1125538"/>
            <a:ext cx="7772400" cy="5111750"/>
          </a:xfrm>
        </p:spPr>
        <p:txBody>
          <a:bodyPr/>
          <a:lstStyle/>
          <a:p>
            <a:r>
              <a:rPr lang="en-AU" sz="3000">
                <a:latin typeface="Lucida Sans" pitchFamily="34" charset="0"/>
              </a:rPr>
              <a:t>Gill has medicated schizophrenia and a mild intellectual deficit. </a:t>
            </a:r>
          </a:p>
          <a:p>
            <a:r>
              <a:rPr lang="en-AU" sz="3000">
                <a:latin typeface="Lucida Sans" pitchFamily="34" charset="0"/>
              </a:rPr>
              <a:t>She been working in a fast food outlet for 6 months assisting with cleaning tables, putting together serviette packs and other general duties.</a:t>
            </a:r>
          </a:p>
          <a:p>
            <a:r>
              <a:rPr lang="en-AU" sz="3000">
                <a:latin typeface="Lucida Sans" pitchFamily="34" charset="0"/>
              </a:rPr>
              <a:t>Whilst visiting Gill on the job you caught her twice eating food scraps that were destined for the bin.</a:t>
            </a:r>
          </a:p>
          <a:p>
            <a:r>
              <a:rPr lang="en-AU" sz="3000">
                <a:latin typeface="Lucida Sans" pitchFamily="34" charset="0"/>
              </a:rPr>
              <a:t>What do you do?</a:t>
            </a:r>
            <a:endParaRPr lang="en-US" sz="3000">
              <a:latin typeface="Lucida Sans"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Rectangle 2"/>
          <p:cNvSpPr>
            <a:spLocks noGrp="1" noChangeArrowheads="1"/>
          </p:cNvSpPr>
          <p:nvPr>
            <p:ph type="title"/>
          </p:nvPr>
        </p:nvSpPr>
        <p:spPr/>
        <p:txBody>
          <a:bodyPr/>
          <a:lstStyle/>
          <a:p>
            <a:r>
              <a:rPr lang="en-AU" sz="3600"/>
              <a:t>So…is there any room for values when legislation is involved?</a:t>
            </a:r>
            <a:endParaRPr lang="en-US" sz="3600"/>
          </a:p>
        </p:txBody>
      </p:sp>
      <p:sp>
        <p:nvSpPr>
          <p:cNvPr id="466947" name="Rectangle 3"/>
          <p:cNvSpPr>
            <a:spLocks noGrp="1" noChangeArrowheads="1"/>
          </p:cNvSpPr>
          <p:nvPr>
            <p:ph type="body" idx="1"/>
          </p:nvPr>
        </p:nvSpPr>
        <p:spPr/>
        <p:txBody>
          <a:bodyPr/>
          <a:lstStyle/>
          <a:p>
            <a:r>
              <a:rPr lang="en-AU">
                <a:latin typeface="Lucida Sans" pitchFamily="34" charset="0"/>
              </a:rPr>
              <a:t>Yes Yes Yes! </a:t>
            </a:r>
          </a:p>
          <a:p>
            <a:r>
              <a:rPr lang="en-AU">
                <a:latin typeface="Lucida Sans" pitchFamily="34" charset="0"/>
              </a:rPr>
              <a:t>Why?</a:t>
            </a:r>
          </a:p>
          <a:p>
            <a:endParaRPr lang="en-US">
              <a:latin typeface="Lucida Sans"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162" name="Rectangle 2"/>
          <p:cNvSpPr>
            <a:spLocks noGrp="1" noChangeArrowheads="1"/>
          </p:cNvSpPr>
          <p:nvPr>
            <p:ph type="title"/>
          </p:nvPr>
        </p:nvSpPr>
        <p:spPr/>
        <p:txBody>
          <a:bodyPr/>
          <a:lstStyle/>
          <a:p>
            <a:r>
              <a:rPr lang="en-AU"/>
              <a:t>Reflections/Questions</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a:xfrm>
            <a:off x="539750" y="0"/>
            <a:ext cx="7772400" cy="1143000"/>
          </a:xfrm>
        </p:spPr>
        <p:txBody>
          <a:bodyPr/>
          <a:lstStyle/>
          <a:p>
            <a:r>
              <a:rPr lang="en-AU"/>
              <a:t>Outline</a:t>
            </a:r>
            <a:endParaRPr lang="en-US"/>
          </a:p>
        </p:txBody>
      </p:sp>
      <p:sp>
        <p:nvSpPr>
          <p:cNvPr id="166915" name="Rectangle 3"/>
          <p:cNvSpPr>
            <a:spLocks noGrp="1" noChangeArrowheads="1"/>
          </p:cNvSpPr>
          <p:nvPr>
            <p:ph type="body" idx="1"/>
          </p:nvPr>
        </p:nvSpPr>
        <p:spPr>
          <a:xfrm>
            <a:off x="323850" y="1196975"/>
            <a:ext cx="7772400" cy="5040313"/>
          </a:xfrm>
        </p:spPr>
        <p:txBody>
          <a:bodyPr/>
          <a:lstStyle/>
          <a:p>
            <a:pPr lvl="1"/>
            <a:r>
              <a:rPr lang="en-AU" sz="3600"/>
              <a:t>Is there any room for values when legislation is involved? </a:t>
            </a:r>
          </a:p>
          <a:p>
            <a:pPr lvl="1"/>
            <a:r>
              <a:rPr lang="en-AU" sz="3600"/>
              <a:t>Models of ethical decision making</a:t>
            </a:r>
          </a:p>
          <a:p>
            <a:pPr lvl="1"/>
            <a:r>
              <a:rPr lang="en-AU" sz="3600"/>
              <a:t>Linking the models to real life</a:t>
            </a:r>
          </a:p>
          <a:p>
            <a:pPr lvl="1"/>
            <a:r>
              <a:rPr lang="en-AU" sz="3600"/>
              <a:t>Understanding the decision making process</a:t>
            </a:r>
          </a:p>
          <a:p>
            <a:pPr lvl="1"/>
            <a:endParaRPr lang="en-AU" sz="36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898" name="Rectangle 2"/>
          <p:cNvSpPr>
            <a:spLocks noGrp="1" noChangeArrowheads="1"/>
          </p:cNvSpPr>
          <p:nvPr>
            <p:ph type="title"/>
          </p:nvPr>
        </p:nvSpPr>
        <p:spPr/>
        <p:txBody>
          <a:bodyPr/>
          <a:lstStyle/>
          <a:p>
            <a:r>
              <a:rPr lang="en-AU" sz="3600"/>
              <a:t>Is there any room for values when legislation is involved?</a:t>
            </a:r>
            <a:endParaRPr lang="en-US" sz="3600"/>
          </a:p>
        </p:txBody>
      </p:sp>
      <p:sp>
        <p:nvSpPr>
          <p:cNvPr id="464899" name="Rectangle 3"/>
          <p:cNvSpPr>
            <a:spLocks noGrp="1" noChangeArrowheads="1"/>
          </p:cNvSpPr>
          <p:nvPr>
            <p:ph type="body" idx="1"/>
          </p:nvPr>
        </p:nvSpPr>
        <p:spPr/>
        <p:txBody>
          <a:bodyPr/>
          <a:lstStyle/>
          <a:p>
            <a:r>
              <a:rPr lang="en-AU">
                <a:latin typeface="Lucida Sans" pitchFamily="34" charset="0"/>
              </a:rPr>
              <a:t>Gut feelings please…</a:t>
            </a:r>
            <a:endParaRPr lang="en-US">
              <a:latin typeface="Lucida Sans"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18" name="Title 1"/>
          <p:cNvSpPr>
            <a:spLocks noGrp="1"/>
          </p:cNvSpPr>
          <p:nvPr>
            <p:ph type="title" idx="4294967295"/>
          </p:nvPr>
        </p:nvSpPr>
        <p:spPr>
          <a:xfrm>
            <a:off x="701675" y="274638"/>
            <a:ext cx="7772400" cy="1143000"/>
          </a:xfrm>
        </p:spPr>
        <p:txBody>
          <a:bodyPr lIns="0" tIns="0" rIns="0" bIns="0"/>
          <a:lstStyle/>
          <a:p>
            <a:r>
              <a:rPr lang="en-AU" sz="3600"/>
              <a:t>What does ETHICS mean to you?</a:t>
            </a:r>
          </a:p>
        </p:txBody>
      </p:sp>
      <p:sp>
        <p:nvSpPr>
          <p:cNvPr id="5" name="TextBox 4"/>
          <p:cNvSpPr txBox="1"/>
          <p:nvPr/>
        </p:nvSpPr>
        <p:spPr>
          <a:xfrm>
            <a:off x="446088" y="2441575"/>
            <a:ext cx="1857375" cy="579438"/>
          </a:xfrm>
          <a:prstGeom prst="rect">
            <a:avLst/>
          </a:prstGeom>
          <a:noFill/>
        </p:spPr>
        <p:txBody>
          <a:bodyPr>
            <a:spAutoFit/>
          </a:bodyPr>
          <a:lstStyle/>
          <a:p>
            <a:pPr eaLnBrk="1" hangingPunct="1"/>
            <a:r>
              <a:rPr kumimoji="1" lang="en-AU" sz="3200">
                <a:solidFill>
                  <a:srgbClr val="000066"/>
                </a:solidFill>
              </a:rPr>
              <a:t>Ethics</a:t>
            </a:r>
          </a:p>
        </p:txBody>
      </p:sp>
      <p:sp>
        <p:nvSpPr>
          <p:cNvPr id="6" name="TextBox 5"/>
          <p:cNvSpPr txBox="1"/>
          <p:nvPr/>
        </p:nvSpPr>
        <p:spPr>
          <a:xfrm>
            <a:off x="2517775" y="3013075"/>
            <a:ext cx="1857375" cy="579438"/>
          </a:xfrm>
          <a:prstGeom prst="rect">
            <a:avLst/>
          </a:prstGeom>
          <a:noFill/>
        </p:spPr>
        <p:txBody>
          <a:bodyPr>
            <a:spAutoFit/>
          </a:bodyPr>
          <a:lstStyle/>
          <a:p>
            <a:pPr eaLnBrk="1" hangingPunct="1"/>
            <a:r>
              <a:rPr kumimoji="1" lang="en-AU" sz="3200">
                <a:solidFill>
                  <a:srgbClr val="000066"/>
                </a:solidFill>
              </a:rPr>
              <a:t>Codes</a:t>
            </a:r>
          </a:p>
        </p:txBody>
      </p:sp>
      <p:sp>
        <p:nvSpPr>
          <p:cNvPr id="7" name="TextBox 6"/>
          <p:cNvSpPr txBox="1"/>
          <p:nvPr/>
        </p:nvSpPr>
        <p:spPr>
          <a:xfrm>
            <a:off x="3375025" y="1727200"/>
            <a:ext cx="1857375" cy="579438"/>
          </a:xfrm>
          <a:prstGeom prst="rect">
            <a:avLst/>
          </a:prstGeom>
          <a:noFill/>
        </p:spPr>
        <p:txBody>
          <a:bodyPr>
            <a:spAutoFit/>
          </a:bodyPr>
          <a:lstStyle/>
          <a:p>
            <a:pPr eaLnBrk="1" hangingPunct="1"/>
            <a:r>
              <a:rPr kumimoji="1" lang="en-AU" sz="3200">
                <a:solidFill>
                  <a:srgbClr val="000066"/>
                </a:solidFill>
              </a:rPr>
              <a:t>Morals</a:t>
            </a:r>
          </a:p>
        </p:txBody>
      </p:sp>
      <p:sp>
        <p:nvSpPr>
          <p:cNvPr id="8" name="TextBox 7"/>
          <p:cNvSpPr txBox="1"/>
          <p:nvPr/>
        </p:nvSpPr>
        <p:spPr>
          <a:xfrm>
            <a:off x="874713" y="3857625"/>
            <a:ext cx="1857375" cy="579438"/>
          </a:xfrm>
          <a:prstGeom prst="rect">
            <a:avLst/>
          </a:prstGeom>
          <a:noFill/>
        </p:spPr>
        <p:txBody>
          <a:bodyPr>
            <a:spAutoFit/>
          </a:bodyPr>
          <a:lstStyle/>
          <a:p>
            <a:pPr eaLnBrk="1" hangingPunct="1"/>
            <a:r>
              <a:rPr kumimoji="1" lang="en-AU" sz="3200">
                <a:solidFill>
                  <a:srgbClr val="000066"/>
                </a:solidFill>
              </a:rPr>
              <a:t>Scruples</a:t>
            </a:r>
          </a:p>
        </p:txBody>
      </p:sp>
      <p:sp>
        <p:nvSpPr>
          <p:cNvPr id="9" name="TextBox 8"/>
          <p:cNvSpPr txBox="1"/>
          <p:nvPr/>
        </p:nvSpPr>
        <p:spPr>
          <a:xfrm>
            <a:off x="5089525" y="2584450"/>
            <a:ext cx="1857375" cy="579438"/>
          </a:xfrm>
          <a:prstGeom prst="rect">
            <a:avLst/>
          </a:prstGeom>
          <a:noFill/>
        </p:spPr>
        <p:txBody>
          <a:bodyPr>
            <a:spAutoFit/>
          </a:bodyPr>
          <a:lstStyle/>
          <a:p>
            <a:pPr eaLnBrk="1" hangingPunct="1"/>
            <a:r>
              <a:rPr kumimoji="1" lang="en-AU" sz="3200">
                <a:solidFill>
                  <a:srgbClr val="000066"/>
                </a:solidFill>
              </a:rPr>
              <a:t>Integrity</a:t>
            </a:r>
          </a:p>
        </p:txBody>
      </p:sp>
      <p:sp>
        <p:nvSpPr>
          <p:cNvPr id="10" name="TextBox 9"/>
          <p:cNvSpPr txBox="1"/>
          <p:nvPr/>
        </p:nvSpPr>
        <p:spPr>
          <a:xfrm>
            <a:off x="946150" y="5143500"/>
            <a:ext cx="2286000" cy="579438"/>
          </a:xfrm>
          <a:prstGeom prst="rect">
            <a:avLst/>
          </a:prstGeom>
          <a:noFill/>
        </p:spPr>
        <p:txBody>
          <a:bodyPr>
            <a:spAutoFit/>
          </a:bodyPr>
          <a:lstStyle/>
          <a:p>
            <a:pPr eaLnBrk="1" hangingPunct="1"/>
            <a:r>
              <a:rPr kumimoji="1" lang="en-AU" sz="3200">
                <a:solidFill>
                  <a:srgbClr val="000066"/>
                </a:solidFill>
              </a:rPr>
              <a:t>Standards</a:t>
            </a:r>
          </a:p>
        </p:txBody>
      </p:sp>
      <p:sp>
        <p:nvSpPr>
          <p:cNvPr id="11" name="TextBox 10"/>
          <p:cNvSpPr txBox="1"/>
          <p:nvPr/>
        </p:nvSpPr>
        <p:spPr>
          <a:xfrm>
            <a:off x="4232275" y="5441950"/>
            <a:ext cx="1857375" cy="579438"/>
          </a:xfrm>
          <a:prstGeom prst="rect">
            <a:avLst/>
          </a:prstGeom>
          <a:noFill/>
        </p:spPr>
        <p:txBody>
          <a:bodyPr>
            <a:spAutoFit/>
          </a:bodyPr>
          <a:lstStyle/>
          <a:p>
            <a:pPr eaLnBrk="1" hangingPunct="1"/>
            <a:r>
              <a:rPr kumimoji="1" lang="en-AU" sz="3200">
                <a:solidFill>
                  <a:srgbClr val="000066"/>
                </a:solidFill>
              </a:rPr>
              <a:t>Values</a:t>
            </a:r>
          </a:p>
        </p:txBody>
      </p:sp>
      <p:sp>
        <p:nvSpPr>
          <p:cNvPr id="12" name="TextBox 11"/>
          <p:cNvSpPr txBox="1"/>
          <p:nvPr/>
        </p:nvSpPr>
        <p:spPr>
          <a:xfrm>
            <a:off x="6375400" y="5143500"/>
            <a:ext cx="2286000" cy="579438"/>
          </a:xfrm>
          <a:prstGeom prst="rect">
            <a:avLst/>
          </a:prstGeom>
          <a:noFill/>
        </p:spPr>
        <p:txBody>
          <a:bodyPr>
            <a:spAutoFit/>
          </a:bodyPr>
          <a:lstStyle/>
          <a:p>
            <a:pPr eaLnBrk="1" hangingPunct="1"/>
            <a:r>
              <a:rPr kumimoji="1" lang="en-AU" sz="3200">
                <a:solidFill>
                  <a:srgbClr val="000066"/>
                </a:solidFill>
              </a:rPr>
              <a:t>Principles</a:t>
            </a:r>
          </a:p>
        </p:txBody>
      </p:sp>
      <p:sp>
        <p:nvSpPr>
          <p:cNvPr id="13" name="TextBox 12"/>
          <p:cNvSpPr txBox="1"/>
          <p:nvPr/>
        </p:nvSpPr>
        <p:spPr>
          <a:xfrm>
            <a:off x="7000875" y="1785938"/>
            <a:ext cx="1857375" cy="579437"/>
          </a:xfrm>
          <a:prstGeom prst="rect">
            <a:avLst/>
          </a:prstGeom>
          <a:noFill/>
        </p:spPr>
        <p:txBody>
          <a:bodyPr>
            <a:spAutoFit/>
          </a:bodyPr>
          <a:lstStyle/>
          <a:p>
            <a:pPr eaLnBrk="1" hangingPunct="1"/>
            <a:r>
              <a:rPr kumimoji="1" lang="en-AU" sz="3200">
                <a:solidFill>
                  <a:srgbClr val="000066"/>
                </a:solidFill>
              </a:rPr>
              <a:t>The law</a:t>
            </a:r>
          </a:p>
        </p:txBody>
      </p:sp>
      <p:sp>
        <p:nvSpPr>
          <p:cNvPr id="14" name="TextBox 13"/>
          <p:cNvSpPr txBox="1"/>
          <p:nvPr/>
        </p:nvSpPr>
        <p:spPr>
          <a:xfrm>
            <a:off x="6804025" y="3357563"/>
            <a:ext cx="1857375" cy="579437"/>
          </a:xfrm>
          <a:prstGeom prst="rect">
            <a:avLst/>
          </a:prstGeom>
          <a:noFill/>
        </p:spPr>
        <p:txBody>
          <a:bodyPr>
            <a:spAutoFit/>
          </a:bodyPr>
          <a:lstStyle/>
          <a:p>
            <a:pPr eaLnBrk="1" hangingPunct="1"/>
            <a:r>
              <a:rPr kumimoji="1" lang="en-AU" sz="3200">
                <a:solidFill>
                  <a:srgbClr val="000066"/>
                </a:solidFill>
              </a:rPr>
              <a:t>Religion</a:t>
            </a:r>
          </a:p>
        </p:txBody>
      </p:sp>
      <p:sp>
        <p:nvSpPr>
          <p:cNvPr id="15" name="TextBox 14"/>
          <p:cNvSpPr txBox="1"/>
          <p:nvPr/>
        </p:nvSpPr>
        <p:spPr>
          <a:xfrm>
            <a:off x="4140200" y="3860800"/>
            <a:ext cx="3500438" cy="1066800"/>
          </a:xfrm>
          <a:prstGeom prst="rect">
            <a:avLst/>
          </a:prstGeom>
          <a:noFill/>
        </p:spPr>
        <p:txBody>
          <a:bodyPr>
            <a:spAutoFit/>
          </a:bodyPr>
          <a:lstStyle/>
          <a:p>
            <a:pPr eaLnBrk="1" hangingPunct="1"/>
            <a:r>
              <a:rPr kumimoji="1" lang="en-AU" sz="3200">
                <a:solidFill>
                  <a:srgbClr val="000066"/>
                </a:solidFill>
              </a:rPr>
              <a:t>Right from Wrong</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ppt_w</p:attrName>
                                        </p:attrNameLst>
                                      </p:cBhvr>
                                      <p:tavLst>
                                        <p:tav tm="0" fmla="#ppt_w*sin(2.5*pi*$)">
                                          <p:val>
                                            <p:fltVal val="0"/>
                                          </p:val>
                                        </p:tav>
                                        <p:tav tm="100000">
                                          <p:val>
                                            <p:fltVal val="1"/>
                                          </p:val>
                                        </p:tav>
                                      </p:tavLst>
                                    </p:anim>
                                    <p:anim calcmode="lin" valueType="num">
                                      <p:cBhvr>
                                        <p:cTn id="9" dur="1000" fill="hold"/>
                                        <p:tgtEl>
                                          <p:spTgt spid="5"/>
                                        </p:tgtEl>
                                        <p:attrNameLst>
                                          <p:attrName>ppt_h</p:attrName>
                                        </p:attrNameLst>
                                      </p:cBhvr>
                                      <p:tavLst>
                                        <p:tav tm="0">
                                          <p:val>
                                            <p:strVal val="#ppt_h"/>
                                          </p:val>
                                        </p:tav>
                                        <p:tav tm="100000">
                                          <p:val>
                                            <p:strVal val="#ppt_h"/>
                                          </p:val>
                                        </p:tav>
                                      </p:tavLst>
                                    </p:anim>
                                  </p:childTnLst>
                                </p:cTn>
                              </p:par>
                            </p:childTnLst>
                          </p:cTn>
                        </p:par>
                        <p:par>
                          <p:cTn id="10" fill="hold">
                            <p:stCondLst>
                              <p:cond delay="1500"/>
                            </p:stCondLst>
                            <p:childTnLst>
                              <p:par>
                                <p:cTn id="11" presetID="45"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ppt_w</p:attrName>
                                        </p:attrNameLst>
                                      </p:cBhvr>
                                      <p:tavLst>
                                        <p:tav tm="0" fmla="#ppt_w*sin(2.5*pi*$)">
                                          <p:val>
                                            <p:fltVal val="0"/>
                                          </p:val>
                                        </p:tav>
                                        <p:tav tm="100000">
                                          <p:val>
                                            <p:fltVal val="1"/>
                                          </p:val>
                                        </p:tav>
                                      </p:tavLst>
                                    </p:anim>
                                    <p:anim calcmode="lin" valueType="num">
                                      <p:cBhvr>
                                        <p:cTn id="15" dur="1000" fill="hold"/>
                                        <p:tgtEl>
                                          <p:spTgt spid="7"/>
                                        </p:tgtEl>
                                        <p:attrNameLst>
                                          <p:attrName>ppt_h</p:attrName>
                                        </p:attrNameLst>
                                      </p:cBhvr>
                                      <p:tavLst>
                                        <p:tav tm="0">
                                          <p:val>
                                            <p:strVal val="#ppt_h"/>
                                          </p:val>
                                        </p:tav>
                                        <p:tav tm="100000">
                                          <p:val>
                                            <p:strVal val="#ppt_h"/>
                                          </p:val>
                                        </p:tav>
                                      </p:tavLst>
                                    </p:anim>
                                  </p:childTnLst>
                                </p:cTn>
                              </p:par>
                            </p:childTnLst>
                          </p:cTn>
                        </p:par>
                        <p:par>
                          <p:cTn id="16" fill="hold">
                            <p:stCondLst>
                              <p:cond delay="3000"/>
                            </p:stCondLst>
                            <p:childTnLst>
                              <p:par>
                                <p:cTn id="17" presetID="45" presetClass="entr" presetSubtype="0" fill="hold" grpId="0" nodeType="afterEffect">
                                  <p:stCondLst>
                                    <p:cond delay="0"/>
                                  </p:stCondLst>
                                  <p:iterate type="lt">
                                    <p:tmPct val="10000"/>
                                  </p:iterate>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ppt_w</p:attrName>
                                        </p:attrNameLst>
                                      </p:cBhvr>
                                      <p:tavLst>
                                        <p:tav tm="0" fmla="#ppt_w*sin(2.5*pi*$)">
                                          <p:val>
                                            <p:fltVal val="0"/>
                                          </p:val>
                                        </p:tav>
                                        <p:tav tm="100000">
                                          <p:val>
                                            <p:fltVal val="1"/>
                                          </p:val>
                                        </p:tav>
                                      </p:tavLst>
                                    </p:anim>
                                    <p:anim calcmode="lin" valueType="num">
                                      <p:cBhvr>
                                        <p:cTn id="21" dur="1000" fill="hold"/>
                                        <p:tgtEl>
                                          <p:spTgt spid="6"/>
                                        </p:tgtEl>
                                        <p:attrNameLst>
                                          <p:attrName>ppt_h</p:attrName>
                                        </p:attrNameLst>
                                      </p:cBhvr>
                                      <p:tavLst>
                                        <p:tav tm="0">
                                          <p:val>
                                            <p:strVal val="#ppt_h"/>
                                          </p:val>
                                        </p:tav>
                                        <p:tav tm="100000">
                                          <p:val>
                                            <p:strVal val="#ppt_h"/>
                                          </p:val>
                                        </p:tav>
                                      </p:tavLst>
                                    </p:anim>
                                  </p:childTnLst>
                                </p:cTn>
                              </p:par>
                            </p:childTnLst>
                          </p:cTn>
                        </p:par>
                        <p:par>
                          <p:cTn id="22" fill="hold">
                            <p:stCondLst>
                              <p:cond delay="4400"/>
                            </p:stCondLst>
                            <p:childTnLst>
                              <p:par>
                                <p:cTn id="23" presetID="45" presetClass="entr" presetSubtype="0" fill="hold" grpId="0" nodeType="afterEffect">
                                  <p:stCondLst>
                                    <p:cond delay="0"/>
                                  </p:stCondLst>
                                  <p:iterate type="lt">
                                    <p:tmPct val="10000"/>
                                  </p:iterate>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ppt_w</p:attrName>
                                        </p:attrNameLst>
                                      </p:cBhvr>
                                      <p:tavLst>
                                        <p:tav tm="0" fmla="#ppt_w*sin(2.5*pi*$)">
                                          <p:val>
                                            <p:fltVal val="0"/>
                                          </p:val>
                                        </p:tav>
                                        <p:tav tm="100000">
                                          <p:val>
                                            <p:fltVal val="1"/>
                                          </p:val>
                                        </p:tav>
                                      </p:tavLst>
                                    </p:anim>
                                    <p:anim calcmode="lin" valueType="num">
                                      <p:cBhvr>
                                        <p:cTn id="27" dur="1000" fill="hold"/>
                                        <p:tgtEl>
                                          <p:spTgt spid="9"/>
                                        </p:tgtEl>
                                        <p:attrNameLst>
                                          <p:attrName>ppt_h</p:attrName>
                                        </p:attrNameLst>
                                      </p:cBhvr>
                                      <p:tavLst>
                                        <p:tav tm="0">
                                          <p:val>
                                            <p:strVal val="#ppt_h"/>
                                          </p:val>
                                        </p:tav>
                                        <p:tav tm="100000">
                                          <p:val>
                                            <p:strVal val="#ppt_h"/>
                                          </p:val>
                                        </p:tav>
                                      </p:tavLst>
                                    </p:anim>
                                  </p:childTnLst>
                                </p:cTn>
                              </p:par>
                            </p:childTnLst>
                          </p:cTn>
                        </p:par>
                        <p:par>
                          <p:cTn id="28" fill="hold">
                            <p:stCondLst>
                              <p:cond delay="6200"/>
                            </p:stCondLst>
                            <p:childTnLst>
                              <p:par>
                                <p:cTn id="29" presetID="45" presetClass="entr" presetSubtype="0" fill="hold" grpId="0" nodeType="afterEffect">
                                  <p:stCondLst>
                                    <p:cond delay="0"/>
                                  </p:stCondLst>
                                  <p:iterate type="lt">
                                    <p:tmPct val="10000"/>
                                  </p:iterate>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ppt_w</p:attrName>
                                        </p:attrNameLst>
                                      </p:cBhvr>
                                      <p:tavLst>
                                        <p:tav tm="0" fmla="#ppt_w*sin(2.5*pi*$)">
                                          <p:val>
                                            <p:fltVal val="0"/>
                                          </p:val>
                                        </p:tav>
                                        <p:tav tm="100000">
                                          <p:val>
                                            <p:fltVal val="1"/>
                                          </p:val>
                                        </p:tav>
                                      </p:tavLst>
                                    </p:anim>
                                    <p:anim calcmode="lin" valueType="num">
                                      <p:cBhvr>
                                        <p:cTn id="33" dur="1000" fill="hold"/>
                                        <p:tgtEl>
                                          <p:spTgt spid="10"/>
                                        </p:tgtEl>
                                        <p:attrNameLst>
                                          <p:attrName>ppt_h</p:attrName>
                                        </p:attrNameLst>
                                      </p:cBhvr>
                                      <p:tavLst>
                                        <p:tav tm="0">
                                          <p:val>
                                            <p:strVal val="#ppt_h"/>
                                          </p:val>
                                        </p:tav>
                                        <p:tav tm="100000">
                                          <p:val>
                                            <p:strVal val="#ppt_h"/>
                                          </p:val>
                                        </p:tav>
                                      </p:tavLst>
                                    </p:anim>
                                  </p:childTnLst>
                                </p:cTn>
                              </p:par>
                            </p:childTnLst>
                          </p:cTn>
                        </p:par>
                        <p:par>
                          <p:cTn id="34" fill="hold">
                            <p:stCondLst>
                              <p:cond delay="8000"/>
                            </p:stCondLst>
                            <p:childTnLst>
                              <p:par>
                                <p:cTn id="35" presetID="45" presetClass="entr" presetSubtype="0" fill="hold" grpId="0" nodeType="afterEffect">
                                  <p:stCondLst>
                                    <p:cond delay="0"/>
                                  </p:stCondLst>
                                  <p:iterate type="lt">
                                    <p:tmPct val="10000"/>
                                  </p:iterate>
                                  <p:childTnLst>
                                    <p:set>
                                      <p:cBhvr>
                                        <p:cTn id="36" dur="1" fill="hold">
                                          <p:stCondLst>
                                            <p:cond delay="0"/>
                                          </p:stCondLst>
                                        </p:cTn>
                                        <p:tgtEl>
                                          <p:spTgt spid="8"/>
                                        </p:tgtEl>
                                        <p:attrNameLst>
                                          <p:attrName>style.visibility</p:attrName>
                                        </p:attrNameLst>
                                      </p:cBhvr>
                                      <p:to>
                                        <p:strVal val="visible"/>
                                      </p:to>
                                    </p:set>
                                    <p:animEffect transition="in" filter="fade">
                                      <p:cBhvr>
                                        <p:cTn id="37" dur="1000"/>
                                        <p:tgtEl>
                                          <p:spTgt spid="8"/>
                                        </p:tgtEl>
                                      </p:cBhvr>
                                    </p:animEffect>
                                    <p:anim calcmode="lin" valueType="num">
                                      <p:cBhvr>
                                        <p:cTn id="38" dur="1000" fill="hold"/>
                                        <p:tgtEl>
                                          <p:spTgt spid="8"/>
                                        </p:tgtEl>
                                        <p:attrNameLst>
                                          <p:attrName>ppt_w</p:attrName>
                                        </p:attrNameLst>
                                      </p:cBhvr>
                                      <p:tavLst>
                                        <p:tav tm="0" fmla="#ppt_w*sin(2.5*pi*$)">
                                          <p:val>
                                            <p:fltVal val="0"/>
                                          </p:val>
                                        </p:tav>
                                        <p:tav tm="100000">
                                          <p:val>
                                            <p:fltVal val="1"/>
                                          </p:val>
                                        </p:tav>
                                      </p:tavLst>
                                    </p:anim>
                                    <p:anim calcmode="lin" valueType="num">
                                      <p:cBhvr>
                                        <p:cTn id="39" dur="1000" fill="hold"/>
                                        <p:tgtEl>
                                          <p:spTgt spid="8"/>
                                        </p:tgtEl>
                                        <p:attrNameLst>
                                          <p:attrName>ppt_h</p:attrName>
                                        </p:attrNameLst>
                                      </p:cBhvr>
                                      <p:tavLst>
                                        <p:tav tm="0">
                                          <p:val>
                                            <p:strVal val="#ppt_h"/>
                                          </p:val>
                                        </p:tav>
                                        <p:tav tm="100000">
                                          <p:val>
                                            <p:strVal val="#ppt_h"/>
                                          </p:val>
                                        </p:tav>
                                      </p:tavLst>
                                    </p:anim>
                                  </p:childTnLst>
                                </p:cTn>
                              </p:par>
                            </p:childTnLst>
                          </p:cTn>
                        </p:par>
                        <p:par>
                          <p:cTn id="40" fill="hold">
                            <p:stCondLst>
                              <p:cond delay="9700"/>
                            </p:stCondLst>
                            <p:childTnLst>
                              <p:par>
                                <p:cTn id="41" presetID="45" presetClass="entr" presetSubtype="0" fill="hold" grpId="0" nodeType="afterEffect">
                                  <p:stCondLst>
                                    <p:cond delay="0"/>
                                  </p:stCondLst>
                                  <p:iterate type="lt">
                                    <p:tmPct val="10000"/>
                                  </p:iterate>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ppt_w</p:attrName>
                                        </p:attrNameLst>
                                      </p:cBhvr>
                                      <p:tavLst>
                                        <p:tav tm="0" fmla="#ppt_w*sin(2.5*pi*$)">
                                          <p:val>
                                            <p:fltVal val="0"/>
                                          </p:val>
                                        </p:tav>
                                        <p:tav tm="100000">
                                          <p:val>
                                            <p:fltVal val="1"/>
                                          </p:val>
                                        </p:tav>
                                      </p:tavLst>
                                    </p:anim>
                                    <p:anim calcmode="lin" valueType="num">
                                      <p:cBhvr>
                                        <p:cTn id="45" dur="1000" fill="hold"/>
                                        <p:tgtEl>
                                          <p:spTgt spid="11"/>
                                        </p:tgtEl>
                                        <p:attrNameLst>
                                          <p:attrName>ppt_h</p:attrName>
                                        </p:attrNameLst>
                                      </p:cBhvr>
                                      <p:tavLst>
                                        <p:tav tm="0">
                                          <p:val>
                                            <p:strVal val="#ppt_h"/>
                                          </p:val>
                                        </p:tav>
                                        <p:tav tm="100000">
                                          <p:val>
                                            <p:strVal val="#ppt_h"/>
                                          </p:val>
                                        </p:tav>
                                      </p:tavLst>
                                    </p:anim>
                                  </p:childTnLst>
                                </p:cTn>
                              </p:par>
                            </p:childTnLst>
                          </p:cTn>
                        </p:par>
                        <p:par>
                          <p:cTn id="46" fill="hold">
                            <p:stCondLst>
                              <p:cond delay="11200"/>
                            </p:stCondLst>
                            <p:childTnLst>
                              <p:par>
                                <p:cTn id="47" presetID="45" presetClass="entr" presetSubtype="0" fill="hold" grpId="0" nodeType="afterEffect">
                                  <p:stCondLst>
                                    <p:cond delay="0"/>
                                  </p:stCondLst>
                                  <p:iterate type="lt">
                                    <p:tmPct val="10000"/>
                                  </p:iterate>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ppt_w</p:attrName>
                                        </p:attrNameLst>
                                      </p:cBhvr>
                                      <p:tavLst>
                                        <p:tav tm="0" fmla="#ppt_w*sin(2.5*pi*$)">
                                          <p:val>
                                            <p:fltVal val="0"/>
                                          </p:val>
                                        </p:tav>
                                        <p:tav tm="100000">
                                          <p:val>
                                            <p:fltVal val="1"/>
                                          </p:val>
                                        </p:tav>
                                      </p:tavLst>
                                    </p:anim>
                                    <p:anim calcmode="lin" valueType="num">
                                      <p:cBhvr>
                                        <p:cTn id="51" dur="1000" fill="hold"/>
                                        <p:tgtEl>
                                          <p:spTgt spid="12"/>
                                        </p:tgtEl>
                                        <p:attrNameLst>
                                          <p:attrName>ppt_h</p:attrName>
                                        </p:attrNameLst>
                                      </p:cBhvr>
                                      <p:tavLst>
                                        <p:tav tm="0">
                                          <p:val>
                                            <p:strVal val="#ppt_h"/>
                                          </p:val>
                                        </p:tav>
                                        <p:tav tm="100000">
                                          <p:val>
                                            <p:strVal val="#ppt_h"/>
                                          </p:val>
                                        </p:tav>
                                      </p:tavLst>
                                    </p:anim>
                                  </p:childTnLst>
                                </p:cTn>
                              </p:par>
                            </p:childTnLst>
                          </p:cTn>
                        </p:par>
                        <p:par>
                          <p:cTn id="52" fill="hold">
                            <p:stCondLst>
                              <p:cond delay="13100"/>
                            </p:stCondLst>
                            <p:childTnLst>
                              <p:par>
                                <p:cTn id="53" presetID="45" presetClass="entr" presetSubtype="0" fill="hold" grpId="0" nodeType="afterEffect">
                                  <p:stCondLst>
                                    <p:cond delay="0"/>
                                  </p:stCondLst>
                                  <p:iterate type="lt">
                                    <p:tmPct val="10000"/>
                                  </p:iterate>
                                  <p:childTnLst>
                                    <p:set>
                                      <p:cBhvr>
                                        <p:cTn id="54" dur="1" fill="hold">
                                          <p:stCondLst>
                                            <p:cond delay="0"/>
                                          </p:stCondLst>
                                        </p:cTn>
                                        <p:tgtEl>
                                          <p:spTgt spid="13"/>
                                        </p:tgtEl>
                                        <p:attrNameLst>
                                          <p:attrName>style.visibility</p:attrName>
                                        </p:attrNameLst>
                                      </p:cBhvr>
                                      <p:to>
                                        <p:strVal val="visible"/>
                                      </p:to>
                                    </p:set>
                                    <p:animEffect transition="in" filter="fade">
                                      <p:cBhvr>
                                        <p:cTn id="55" dur="1000"/>
                                        <p:tgtEl>
                                          <p:spTgt spid="13"/>
                                        </p:tgtEl>
                                      </p:cBhvr>
                                    </p:animEffect>
                                    <p:anim calcmode="lin" valueType="num">
                                      <p:cBhvr>
                                        <p:cTn id="56" dur="1000" fill="hold"/>
                                        <p:tgtEl>
                                          <p:spTgt spid="13"/>
                                        </p:tgtEl>
                                        <p:attrNameLst>
                                          <p:attrName>ppt_w</p:attrName>
                                        </p:attrNameLst>
                                      </p:cBhvr>
                                      <p:tavLst>
                                        <p:tav tm="0" fmla="#ppt_w*sin(2.5*pi*$)">
                                          <p:val>
                                            <p:fltVal val="0"/>
                                          </p:val>
                                        </p:tav>
                                        <p:tav tm="100000">
                                          <p:val>
                                            <p:fltVal val="1"/>
                                          </p:val>
                                        </p:tav>
                                      </p:tavLst>
                                    </p:anim>
                                    <p:anim calcmode="lin" valueType="num">
                                      <p:cBhvr>
                                        <p:cTn id="57" dur="1000" fill="hold"/>
                                        <p:tgtEl>
                                          <p:spTgt spid="13"/>
                                        </p:tgtEl>
                                        <p:attrNameLst>
                                          <p:attrName>ppt_h</p:attrName>
                                        </p:attrNameLst>
                                      </p:cBhvr>
                                      <p:tavLst>
                                        <p:tav tm="0">
                                          <p:val>
                                            <p:strVal val="#ppt_h"/>
                                          </p:val>
                                        </p:tav>
                                        <p:tav tm="100000">
                                          <p:val>
                                            <p:strVal val="#ppt_h"/>
                                          </p:val>
                                        </p:tav>
                                      </p:tavLst>
                                    </p:anim>
                                  </p:childTnLst>
                                </p:cTn>
                              </p:par>
                            </p:childTnLst>
                          </p:cTn>
                        </p:par>
                        <p:par>
                          <p:cTn id="58" fill="hold">
                            <p:stCondLst>
                              <p:cond delay="14600"/>
                            </p:stCondLst>
                            <p:childTnLst>
                              <p:par>
                                <p:cTn id="59" presetID="45" presetClass="entr" presetSubtype="0" fill="hold" grpId="0" nodeType="afterEffect">
                                  <p:stCondLst>
                                    <p:cond delay="0"/>
                                  </p:stCondLst>
                                  <p:iterate type="lt">
                                    <p:tmPct val="10000"/>
                                  </p:iterate>
                                  <p:childTnLst>
                                    <p:set>
                                      <p:cBhvr>
                                        <p:cTn id="60" dur="1" fill="hold">
                                          <p:stCondLst>
                                            <p:cond delay="0"/>
                                          </p:stCondLst>
                                        </p:cTn>
                                        <p:tgtEl>
                                          <p:spTgt spid="14"/>
                                        </p:tgtEl>
                                        <p:attrNameLst>
                                          <p:attrName>style.visibility</p:attrName>
                                        </p:attrNameLst>
                                      </p:cBhvr>
                                      <p:to>
                                        <p:strVal val="visible"/>
                                      </p:to>
                                    </p:set>
                                    <p:animEffect transition="in" filter="fade">
                                      <p:cBhvr>
                                        <p:cTn id="61" dur="1000"/>
                                        <p:tgtEl>
                                          <p:spTgt spid="14"/>
                                        </p:tgtEl>
                                      </p:cBhvr>
                                    </p:animEffect>
                                    <p:anim calcmode="lin" valueType="num">
                                      <p:cBhvr>
                                        <p:cTn id="62" dur="1000" fill="hold"/>
                                        <p:tgtEl>
                                          <p:spTgt spid="14"/>
                                        </p:tgtEl>
                                        <p:attrNameLst>
                                          <p:attrName>ppt_w</p:attrName>
                                        </p:attrNameLst>
                                      </p:cBhvr>
                                      <p:tavLst>
                                        <p:tav tm="0" fmla="#ppt_w*sin(2.5*pi*$)">
                                          <p:val>
                                            <p:fltVal val="0"/>
                                          </p:val>
                                        </p:tav>
                                        <p:tav tm="100000">
                                          <p:val>
                                            <p:fltVal val="1"/>
                                          </p:val>
                                        </p:tav>
                                      </p:tavLst>
                                    </p:anim>
                                    <p:anim calcmode="lin" valueType="num">
                                      <p:cBhvr>
                                        <p:cTn id="63" dur="1000" fill="hold"/>
                                        <p:tgtEl>
                                          <p:spTgt spid="14"/>
                                        </p:tgtEl>
                                        <p:attrNameLst>
                                          <p:attrName>ppt_h</p:attrName>
                                        </p:attrNameLst>
                                      </p:cBhvr>
                                      <p:tavLst>
                                        <p:tav tm="0">
                                          <p:val>
                                            <p:strVal val="#ppt_h"/>
                                          </p:val>
                                        </p:tav>
                                        <p:tav tm="100000">
                                          <p:val>
                                            <p:strVal val="#ppt_h"/>
                                          </p:val>
                                        </p:tav>
                                      </p:tavLst>
                                    </p:anim>
                                  </p:childTnLst>
                                </p:cTn>
                              </p:par>
                            </p:childTnLst>
                          </p:cTn>
                        </p:par>
                        <p:par>
                          <p:cTn id="64" fill="hold">
                            <p:stCondLst>
                              <p:cond delay="16300"/>
                            </p:stCondLst>
                            <p:childTnLst>
                              <p:par>
                                <p:cTn id="65" presetID="45" presetClass="entr" presetSubtype="0" fill="hold" grpId="0" nodeType="afterEffect">
                                  <p:stCondLst>
                                    <p:cond delay="0"/>
                                  </p:stCondLst>
                                  <p:iterate type="lt">
                                    <p:tmPct val="10000"/>
                                  </p:iterate>
                                  <p:childTnLst>
                                    <p:set>
                                      <p:cBhvr>
                                        <p:cTn id="66" dur="1" fill="hold">
                                          <p:stCondLst>
                                            <p:cond delay="0"/>
                                          </p:stCondLst>
                                        </p:cTn>
                                        <p:tgtEl>
                                          <p:spTgt spid="15"/>
                                        </p:tgtEl>
                                        <p:attrNameLst>
                                          <p:attrName>style.visibility</p:attrName>
                                        </p:attrNameLst>
                                      </p:cBhvr>
                                      <p:to>
                                        <p:strVal val="visible"/>
                                      </p:to>
                                    </p:set>
                                    <p:animEffect transition="in" filter="fade">
                                      <p:cBhvr>
                                        <p:cTn id="67" dur="1000"/>
                                        <p:tgtEl>
                                          <p:spTgt spid="15"/>
                                        </p:tgtEl>
                                      </p:cBhvr>
                                    </p:animEffect>
                                    <p:anim calcmode="lin" valueType="num">
                                      <p:cBhvr>
                                        <p:cTn id="68" dur="1000" fill="hold"/>
                                        <p:tgtEl>
                                          <p:spTgt spid="15"/>
                                        </p:tgtEl>
                                        <p:attrNameLst>
                                          <p:attrName>ppt_w</p:attrName>
                                        </p:attrNameLst>
                                      </p:cBhvr>
                                      <p:tavLst>
                                        <p:tav tm="0" fmla="#ppt_w*sin(2.5*pi*$)">
                                          <p:val>
                                            <p:fltVal val="0"/>
                                          </p:val>
                                        </p:tav>
                                        <p:tav tm="100000">
                                          <p:val>
                                            <p:fltVal val="1"/>
                                          </p:val>
                                        </p:tav>
                                      </p:tavLst>
                                    </p:anim>
                                    <p:anim calcmode="lin" valueType="num">
                                      <p:cBhvr>
                                        <p:cTn id="69" dur="10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Title 1"/>
          <p:cNvSpPr>
            <a:spLocks noGrp="1"/>
          </p:cNvSpPr>
          <p:nvPr>
            <p:ph type="title" idx="4294967295"/>
          </p:nvPr>
        </p:nvSpPr>
        <p:spPr/>
        <p:txBody>
          <a:bodyPr lIns="0" tIns="0" rIns="0" bIns="0"/>
          <a:lstStyle/>
          <a:p>
            <a:r>
              <a:rPr lang="en-AU"/>
              <a:t>Definition - Ethics</a:t>
            </a:r>
          </a:p>
        </p:txBody>
      </p:sp>
      <p:sp>
        <p:nvSpPr>
          <p:cNvPr id="436227" name="Content Placeholder 2"/>
          <p:cNvSpPr>
            <a:spLocks noGrp="1"/>
          </p:cNvSpPr>
          <p:nvPr>
            <p:ph idx="4294967295"/>
          </p:nvPr>
        </p:nvSpPr>
        <p:spPr>
          <a:xfrm>
            <a:off x="250825" y="908050"/>
            <a:ext cx="8421688" cy="4438650"/>
          </a:xfrm>
        </p:spPr>
        <p:txBody>
          <a:bodyPr lIns="0" tIns="0" rIns="0" bIns="0"/>
          <a:lstStyle/>
          <a:p>
            <a:pPr>
              <a:buFontTx/>
              <a:buNone/>
            </a:pPr>
            <a:endParaRPr lang="en-AU" i="1">
              <a:solidFill>
                <a:srgbClr val="E1701E"/>
              </a:solidFill>
              <a:latin typeface="Lucida Sans" pitchFamily="34" charset="0"/>
            </a:endParaRPr>
          </a:p>
          <a:p>
            <a:pPr>
              <a:buFontTx/>
              <a:buNone/>
            </a:pPr>
            <a:endParaRPr lang="en-AU" i="1">
              <a:solidFill>
                <a:srgbClr val="E1701E"/>
              </a:solidFill>
              <a:latin typeface="Lucida Sans" pitchFamily="34" charset="0"/>
            </a:endParaRPr>
          </a:p>
          <a:p>
            <a:pPr algn="ctr">
              <a:buFontTx/>
              <a:buNone/>
            </a:pPr>
            <a:r>
              <a:rPr lang="en-AU" i="1">
                <a:latin typeface="Lucida Sans" pitchFamily="34" charset="0"/>
              </a:rPr>
              <a:t>that branch of philosophy dealing with values relating to human conduct, with respect to the rightness and wrongness of certain actions and to the goodness and badness of the motives and ends of such actions</a:t>
            </a:r>
            <a:endParaRPr lang="en-AU">
              <a:solidFill>
                <a:srgbClr val="E1701E"/>
              </a:solidFill>
              <a:latin typeface="Lucida Sans" pitchFamily="34" charset="0"/>
            </a:endParaRPr>
          </a:p>
          <a:p>
            <a:pPr>
              <a:buFontTx/>
              <a:buNone/>
            </a:pPr>
            <a:endParaRPr lang="en-AU" i="1">
              <a:latin typeface="Lucida Sans" pitchFamily="34" charset="0"/>
            </a:endParaRPr>
          </a:p>
          <a:p>
            <a:pPr>
              <a:buFontTx/>
              <a:buNone/>
            </a:pPr>
            <a:r>
              <a:rPr lang="en-AU" sz="1400" i="1"/>
              <a:t>	Source: dictionary.com</a:t>
            </a:r>
          </a:p>
        </p:txBody>
      </p:sp>
      <p:sp>
        <p:nvSpPr>
          <p:cNvPr id="436228" name="Slide Number Placeholder 3"/>
          <p:cNvSpPr txBox="1">
            <a:spLocks noGrp="1"/>
          </p:cNvSpPr>
          <p:nvPr/>
        </p:nvSpPr>
        <p:spPr bwMode="auto">
          <a:xfrm>
            <a:off x="7916863" y="6400800"/>
            <a:ext cx="863600" cy="328613"/>
          </a:xfrm>
          <a:prstGeom prst="rect">
            <a:avLst/>
          </a:prstGeom>
          <a:noFill/>
          <a:ln w="9525">
            <a:noFill/>
            <a:miter lim="800000"/>
            <a:headEnd/>
            <a:tailEnd/>
          </a:ln>
        </p:spPr>
        <p:txBody>
          <a:bodyPr lIns="0" tIns="0" rIns="0" bIns="0" anchor="b"/>
          <a:lstStyle/>
          <a:p>
            <a:pPr algn="r" eaLnBrk="1" hangingPunct="1"/>
            <a:fld id="{2021E543-91FA-48FC-A331-D8314F7A3321}" type="slidenum">
              <a:rPr lang="en-AU" sz="1400">
                <a:solidFill>
                  <a:srgbClr val="E1701E"/>
                </a:solidFill>
                <a:latin typeface="Arial" charset="0"/>
              </a:rPr>
              <a:pPr algn="r" eaLnBrk="1" hangingPunct="1"/>
              <a:t>5</a:t>
            </a:fld>
            <a:endParaRPr lang="en-AU" sz="1400">
              <a:latin typeface="Arial"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4" name="Title 1"/>
          <p:cNvSpPr>
            <a:spLocks noGrp="1"/>
          </p:cNvSpPr>
          <p:nvPr>
            <p:ph type="title" idx="4294967295"/>
          </p:nvPr>
        </p:nvSpPr>
        <p:spPr>
          <a:xfrm>
            <a:off x="684213" y="260350"/>
            <a:ext cx="7772400" cy="1143000"/>
          </a:xfrm>
        </p:spPr>
        <p:txBody>
          <a:bodyPr lIns="0" tIns="0" rIns="0" bIns="0"/>
          <a:lstStyle/>
          <a:p>
            <a:r>
              <a:rPr lang="en-AU"/>
              <a:t>What Ethics is NOT</a:t>
            </a:r>
          </a:p>
        </p:txBody>
      </p:sp>
      <p:sp>
        <p:nvSpPr>
          <p:cNvPr id="3" name="Content Placeholder 2"/>
          <p:cNvSpPr>
            <a:spLocks noGrp="1"/>
          </p:cNvSpPr>
          <p:nvPr>
            <p:ph idx="4294967295"/>
          </p:nvPr>
        </p:nvSpPr>
        <p:spPr>
          <a:xfrm>
            <a:off x="611188" y="1268413"/>
            <a:ext cx="7772400" cy="4114800"/>
          </a:xfrm>
        </p:spPr>
        <p:txBody>
          <a:bodyPr lIns="0" tIns="0" rIns="0" bIns="0"/>
          <a:lstStyle/>
          <a:p>
            <a:pPr>
              <a:lnSpc>
                <a:spcPct val="150000"/>
              </a:lnSpc>
            </a:pPr>
            <a:r>
              <a:rPr lang="en-AU">
                <a:latin typeface="Lucida Sans" pitchFamily="34" charset="0"/>
              </a:rPr>
              <a:t>Ethics is not the same as feelings</a:t>
            </a:r>
          </a:p>
          <a:p>
            <a:pPr>
              <a:lnSpc>
                <a:spcPct val="150000"/>
              </a:lnSpc>
            </a:pPr>
            <a:r>
              <a:rPr lang="en-AU">
                <a:latin typeface="Lucida Sans" pitchFamily="34" charset="0"/>
              </a:rPr>
              <a:t>Ethics is not religion</a:t>
            </a:r>
          </a:p>
          <a:p>
            <a:pPr>
              <a:lnSpc>
                <a:spcPct val="150000"/>
              </a:lnSpc>
            </a:pPr>
            <a:r>
              <a:rPr lang="en-AU">
                <a:latin typeface="Lucida Sans" pitchFamily="34" charset="0"/>
              </a:rPr>
              <a:t>Ethics is not following the law</a:t>
            </a:r>
          </a:p>
          <a:p>
            <a:pPr>
              <a:lnSpc>
                <a:spcPct val="150000"/>
              </a:lnSpc>
            </a:pPr>
            <a:r>
              <a:rPr lang="en-AU">
                <a:latin typeface="Lucida Sans" pitchFamily="34" charset="0"/>
              </a:rPr>
              <a:t>Ethics is not following culturally accepted norms</a:t>
            </a:r>
          </a:p>
          <a:p>
            <a:pPr>
              <a:lnSpc>
                <a:spcPct val="150000"/>
              </a:lnSpc>
            </a:pPr>
            <a:r>
              <a:rPr lang="en-AU">
                <a:latin typeface="Lucida Sans" pitchFamily="34" charset="0"/>
              </a:rPr>
              <a:t>Ethics is not science</a:t>
            </a:r>
          </a:p>
        </p:txBody>
      </p:sp>
      <p:sp>
        <p:nvSpPr>
          <p:cNvPr id="438276" name="Slide Number Placeholder 3"/>
          <p:cNvSpPr txBox="1">
            <a:spLocks noGrp="1"/>
          </p:cNvSpPr>
          <p:nvPr/>
        </p:nvSpPr>
        <p:spPr bwMode="auto">
          <a:xfrm>
            <a:off x="7916863" y="6400800"/>
            <a:ext cx="863600" cy="328613"/>
          </a:xfrm>
          <a:prstGeom prst="rect">
            <a:avLst/>
          </a:prstGeom>
          <a:noFill/>
          <a:ln w="9525">
            <a:noFill/>
            <a:miter lim="800000"/>
            <a:headEnd/>
            <a:tailEnd/>
          </a:ln>
        </p:spPr>
        <p:txBody>
          <a:bodyPr lIns="0" tIns="0" rIns="0" bIns="0" anchor="b"/>
          <a:lstStyle/>
          <a:p>
            <a:pPr algn="r" eaLnBrk="1" hangingPunct="1"/>
            <a:fld id="{37E20540-878C-4E50-BC24-3CEA7743CBB3}" type="slidenum">
              <a:rPr lang="en-AU" sz="1400">
                <a:solidFill>
                  <a:srgbClr val="E1701E"/>
                </a:solidFill>
                <a:latin typeface="Arial" charset="0"/>
              </a:rPr>
              <a:pPr algn="r" eaLnBrk="1" hangingPunct="1"/>
              <a:t>6</a:t>
            </a:fld>
            <a:endParaRPr lang="en-AU" sz="1400">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trips(down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trips(downLeft)">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Title 1"/>
          <p:cNvSpPr>
            <a:spLocks noGrp="1"/>
          </p:cNvSpPr>
          <p:nvPr>
            <p:ph type="title" idx="4294967295"/>
          </p:nvPr>
        </p:nvSpPr>
        <p:spPr>
          <a:xfrm>
            <a:off x="611188" y="0"/>
            <a:ext cx="7772400" cy="1143000"/>
          </a:xfrm>
        </p:spPr>
        <p:txBody>
          <a:bodyPr lIns="0" tIns="0" rIns="0" bIns="0"/>
          <a:lstStyle/>
          <a:p>
            <a:r>
              <a:rPr lang="en-AU"/>
              <a:t>Ethical Intuitions Warm Up</a:t>
            </a:r>
          </a:p>
        </p:txBody>
      </p:sp>
      <p:sp>
        <p:nvSpPr>
          <p:cNvPr id="6147" name="Content Placeholder 2"/>
          <p:cNvSpPr>
            <a:spLocks noGrp="1"/>
          </p:cNvSpPr>
          <p:nvPr>
            <p:ph idx="4294967295"/>
          </p:nvPr>
        </p:nvSpPr>
        <p:spPr/>
        <p:txBody>
          <a:bodyPr lIns="0" tIns="0" rIns="0" bIns="0"/>
          <a:lstStyle/>
          <a:p>
            <a:pPr>
              <a:buFontTx/>
              <a:buNone/>
            </a:pPr>
            <a:r>
              <a:rPr lang="en-AU" sz="3000">
                <a:latin typeface="Lucida Sans" pitchFamily="34" charset="0"/>
              </a:rPr>
              <a:t>   An old woman was very ill. On her deathbed she asked her son to promise that he would visit her grave at least once a week.  The son didn’t want to disappoint his mother, so he promised that he would do so.  But after his mother died, he didn’t keep his promise, he was too busy.  He didn’t tell anyone about his promise, and he never felt guilty for failing to do as he said he would.</a:t>
            </a:r>
          </a:p>
        </p:txBody>
      </p:sp>
      <p:sp>
        <p:nvSpPr>
          <p:cNvPr id="432132" name="Slide Number Placeholder 3"/>
          <p:cNvSpPr txBox="1">
            <a:spLocks noGrp="1"/>
          </p:cNvSpPr>
          <p:nvPr/>
        </p:nvSpPr>
        <p:spPr bwMode="auto">
          <a:xfrm>
            <a:off x="7916863" y="6400800"/>
            <a:ext cx="863600" cy="328613"/>
          </a:xfrm>
          <a:prstGeom prst="rect">
            <a:avLst/>
          </a:prstGeom>
          <a:noFill/>
          <a:ln w="9525">
            <a:noFill/>
            <a:miter lim="800000"/>
            <a:headEnd/>
            <a:tailEnd/>
          </a:ln>
        </p:spPr>
        <p:txBody>
          <a:bodyPr lIns="0" tIns="0" rIns="0" bIns="0" anchor="b"/>
          <a:lstStyle/>
          <a:p>
            <a:pPr algn="r" eaLnBrk="1" hangingPunct="1"/>
            <a:fld id="{D48F9BCD-C51C-43CC-AD54-9E056BC3A721}" type="slidenum">
              <a:rPr lang="en-AU" sz="1400">
                <a:solidFill>
                  <a:srgbClr val="E1701E"/>
                </a:solidFill>
                <a:latin typeface="Arial" charset="0"/>
              </a:rPr>
              <a:pPr algn="r" eaLnBrk="1" hangingPunct="1"/>
              <a:t>7</a:t>
            </a:fld>
            <a:endParaRPr lang="en-AU" sz="1400">
              <a:latin typeface="Arial"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874" name="Rectangle 2"/>
          <p:cNvSpPr>
            <a:spLocks noGrp="1" noChangeArrowheads="1"/>
          </p:cNvSpPr>
          <p:nvPr>
            <p:ph type="title"/>
          </p:nvPr>
        </p:nvSpPr>
        <p:spPr/>
        <p:txBody>
          <a:bodyPr/>
          <a:lstStyle/>
          <a:p>
            <a:r>
              <a:rPr lang="en-AU"/>
              <a:t>3 Models</a:t>
            </a:r>
            <a:endParaRPr lang="en-US"/>
          </a:p>
        </p:txBody>
      </p:sp>
      <p:sp>
        <p:nvSpPr>
          <p:cNvPr id="463875" name="Rectangle 3"/>
          <p:cNvSpPr>
            <a:spLocks noGrp="1" noChangeArrowheads="1"/>
          </p:cNvSpPr>
          <p:nvPr>
            <p:ph type="body" idx="1"/>
          </p:nvPr>
        </p:nvSpPr>
        <p:spPr/>
        <p:txBody>
          <a:bodyPr/>
          <a:lstStyle/>
          <a:p>
            <a:r>
              <a:rPr lang="en-AU">
                <a:latin typeface="Lucida Sans" pitchFamily="34" charset="0"/>
              </a:rPr>
              <a:t>Duty based</a:t>
            </a:r>
          </a:p>
          <a:p>
            <a:r>
              <a:rPr lang="en-AU">
                <a:latin typeface="Lucida Sans" pitchFamily="34" charset="0"/>
              </a:rPr>
              <a:t>Consequentialism</a:t>
            </a:r>
          </a:p>
          <a:p>
            <a:r>
              <a:rPr lang="en-AU">
                <a:latin typeface="Lucida Sans" pitchFamily="34" charset="0"/>
              </a:rPr>
              <a:t>Values/virtues</a:t>
            </a:r>
            <a:endParaRPr lang="en-US">
              <a:latin typeface="Lucida Sans"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Title 1"/>
          <p:cNvSpPr>
            <a:spLocks noGrp="1"/>
          </p:cNvSpPr>
          <p:nvPr>
            <p:ph type="title" idx="4294967295"/>
          </p:nvPr>
        </p:nvSpPr>
        <p:spPr>
          <a:xfrm>
            <a:off x="684213" y="0"/>
            <a:ext cx="7772400" cy="1143000"/>
          </a:xfrm>
        </p:spPr>
        <p:txBody>
          <a:bodyPr lIns="0" tIns="0" rIns="0" bIns="0"/>
          <a:lstStyle/>
          <a:p>
            <a:r>
              <a:rPr lang="en-AU"/>
              <a:t>Professional / Workplace Ethics</a:t>
            </a:r>
          </a:p>
        </p:txBody>
      </p:sp>
      <p:sp>
        <p:nvSpPr>
          <p:cNvPr id="10243" name="Content Placeholder 2"/>
          <p:cNvSpPr>
            <a:spLocks noGrp="1"/>
          </p:cNvSpPr>
          <p:nvPr>
            <p:ph idx="4294967295"/>
          </p:nvPr>
        </p:nvSpPr>
        <p:spPr>
          <a:xfrm>
            <a:off x="611188" y="1341438"/>
            <a:ext cx="7772400" cy="4114800"/>
          </a:xfrm>
        </p:spPr>
        <p:txBody>
          <a:bodyPr lIns="0" tIns="0" rIns="0" bIns="0"/>
          <a:lstStyle/>
          <a:p>
            <a:pPr>
              <a:lnSpc>
                <a:spcPct val="150000"/>
              </a:lnSpc>
            </a:pPr>
            <a:r>
              <a:rPr lang="en-AU" sz="2800">
                <a:latin typeface="Lucida Sans" pitchFamily="34" charset="0"/>
              </a:rPr>
              <a:t>Professional ethics is in relation to human conduct within the workplace</a:t>
            </a:r>
          </a:p>
          <a:p>
            <a:pPr>
              <a:lnSpc>
                <a:spcPct val="150000"/>
              </a:lnSpc>
            </a:pPr>
            <a:r>
              <a:rPr lang="en-AU" sz="2800">
                <a:latin typeface="Lucida Sans" pitchFamily="34" charset="0"/>
              </a:rPr>
              <a:t>It can apply to individuals</a:t>
            </a:r>
            <a:r>
              <a:rPr lang="en-US" sz="2800">
                <a:latin typeface="Lucida Sans" pitchFamily="34" charset="0"/>
              </a:rPr>
              <a:t>,</a:t>
            </a:r>
            <a:r>
              <a:rPr lang="en-AU" sz="2800">
                <a:latin typeface="Lucida Sans" pitchFamily="34" charset="0"/>
              </a:rPr>
              <a:t> groups</a:t>
            </a:r>
            <a:r>
              <a:rPr lang="en-US" sz="2800">
                <a:latin typeface="Lucida Sans" pitchFamily="34" charset="0"/>
              </a:rPr>
              <a:t> and organisations</a:t>
            </a:r>
            <a:endParaRPr lang="en-AU" sz="2800">
              <a:latin typeface="Lucida Sans" pitchFamily="34" charset="0"/>
            </a:endParaRPr>
          </a:p>
          <a:p>
            <a:pPr>
              <a:lnSpc>
                <a:spcPct val="150000"/>
              </a:lnSpc>
            </a:pPr>
            <a:r>
              <a:rPr lang="en-AU" sz="2800">
                <a:latin typeface="Lucida Sans" pitchFamily="34" charset="0"/>
              </a:rPr>
              <a:t>Essentially it begins with the concept of roles and ends with the ability for sound and reasoned decision making</a:t>
            </a:r>
          </a:p>
        </p:txBody>
      </p:sp>
      <p:sp>
        <p:nvSpPr>
          <p:cNvPr id="440324" name="Slide Number Placeholder 3"/>
          <p:cNvSpPr txBox="1">
            <a:spLocks noGrp="1"/>
          </p:cNvSpPr>
          <p:nvPr/>
        </p:nvSpPr>
        <p:spPr bwMode="auto">
          <a:xfrm>
            <a:off x="7916863" y="6400800"/>
            <a:ext cx="863600" cy="328613"/>
          </a:xfrm>
          <a:prstGeom prst="rect">
            <a:avLst/>
          </a:prstGeom>
          <a:noFill/>
          <a:ln w="9525">
            <a:noFill/>
            <a:miter lim="800000"/>
            <a:headEnd/>
            <a:tailEnd/>
          </a:ln>
        </p:spPr>
        <p:txBody>
          <a:bodyPr lIns="0" tIns="0" rIns="0" bIns="0" anchor="b"/>
          <a:lstStyle/>
          <a:p>
            <a:pPr algn="r" eaLnBrk="1" hangingPunct="1"/>
            <a:fld id="{B6CE1219-4321-41BC-87E0-013FB318964C}" type="slidenum">
              <a:rPr lang="en-AU" sz="1400">
                <a:solidFill>
                  <a:srgbClr val="E1701E"/>
                </a:solidFill>
                <a:latin typeface="Arial" charset="0"/>
              </a:rPr>
              <a:pPr algn="r" eaLnBrk="1" hangingPunct="1"/>
              <a:t>9</a:t>
            </a:fld>
            <a:endParaRPr lang="en-AU" sz="1400">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Sans"/>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Sans" pitchFamily="34" charset="0"/>
            <a:ea typeface="ＭＳ Ｐゴシック" pitchFamily="-11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Sans" pitchFamily="34" charset="0"/>
            <a:ea typeface="ＭＳ Ｐゴシック" pitchFamily="-112"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9273</TotalTime>
  <Words>1313</Words>
  <Application>Microsoft PowerPoint</Application>
  <PresentationFormat>On-screen Show (4:3)</PresentationFormat>
  <Paragraphs>153</Paragraphs>
  <Slides>17</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ＭＳ Ｐゴシック</vt:lpstr>
      <vt:lpstr>Lucida Sans</vt:lpstr>
      <vt:lpstr>Trebuchet MS</vt:lpstr>
      <vt:lpstr>Times New Roman</vt:lpstr>
      <vt:lpstr>Blank Presentation</vt:lpstr>
      <vt:lpstr>Working in the West Ethical Decision Making and Duty of Care</vt:lpstr>
      <vt:lpstr>Outline</vt:lpstr>
      <vt:lpstr>Is there any room for values when legislation is involved?</vt:lpstr>
      <vt:lpstr>What does ETHICS mean to you?</vt:lpstr>
      <vt:lpstr>Definition - Ethics</vt:lpstr>
      <vt:lpstr>What Ethics is NOT</vt:lpstr>
      <vt:lpstr>Ethical Intuitions Warm Up</vt:lpstr>
      <vt:lpstr>3 Models</vt:lpstr>
      <vt:lpstr>Professional / Workplace Ethics</vt:lpstr>
      <vt:lpstr>What governs what we do?</vt:lpstr>
      <vt:lpstr>What are the consequences of your actions?</vt:lpstr>
      <vt:lpstr>Ethical Scenarios</vt:lpstr>
      <vt:lpstr>Scenario 1</vt:lpstr>
      <vt:lpstr>A simple decision making process</vt:lpstr>
      <vt:lpstr>Scenario 2</vt:lpstr>
      <vt:lpstr>So…is there any room for values when legislation is involved?</vt:lpstr>
      <vt:lpstr>Reflections/Questions</vt:lpstr>
    </vt:vector>
  </TitlesOfParts>
  <Company>Anem Design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OSA Group</dc:title>
  <dc:creator>Con Mitropoulos</dc:creator>
  <cp:lastModifiedBy>tpaterson</cp:lastModifiedBy>
  <cp:revision>164</cp:revision>
  <dcterms:created xsi:type="dcterms:W3CDTF">2007-08-25T13:14:56Z</dcterms:created>
  <dcterms:modified xsi:type="dcterms:W3CDTF">2008-10-20T07:48:43Z</dcterms:modified>
</cp:coreProperties>
</file>