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
  </p:notesMasterIdLst>
  <p:handoutMasterIdLst>
    <p:handoutMasterId r:id="rId23"/>
  </p:handoutMasterIdLst>
  <p:sldIdLst>
    <p:sldId id="368" r:id="rId2"/>
    <p:sldId id="283" r:id="rId3"/>
    <p:sldId id="447" r:id="rId4"/>
    <p:sldId id="396" r:id="rId5"/>
    <p:sldId id="383" r:id="rId6"/>
    <p:sldId id="384" r:id="rId7"/>
    <p:sldId id="385" r:id="rId8"/>
    <p:sldId id="449" r:id="rId9"/>
    <p:sldId id="397" r:id="rId10"/>
    <p:sldId id="417" r:id="rId11"/>
    <p:sldId id="455" r:id="rId12"/>
    <p:sldId id="456" r:id="rId13"/>
    <p:sldId id="418" r:id="rId14"/>
    <p:sldId id="419" r:id="rId15"/>
    <p:sldId id="430" r:id="rId16"/>
    <p:sldId id="439" r:id="rId17"/>
    <p:sldId id="451" r:id="rId18"/>
    <p:sldId id="454" r:id="rId19"/>
    <p:sldId id="421" r:id="rId20"/>
    <p:sldId id="446" r:id="rId21"/>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1pPr>
    <a:lvl2pPr marL="4572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2pPr>
    <a:lvl3pPr marL="9144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3pPr>
    <a:lvl4pPr marL="13716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4pPr>
    <a:lvl5pPr marL="1828800" algn="l" rtl="0" eaLnBrk="0" fontAlgn="base" hangingPunct="0">
      <a:spcBef>
        <a:spcPct val="0"/>
      </a:spcBef>
      <a:spcAft>
        <a:spcPct val="0"/>
      </a:spcAft>
      <a:defRPr sz="2400" kern="1200">
        <a:solidFill>
          <a:schemeClr val="tx1"/>
        </a:solidFill>
        <a:latin typeface="Lucida Sans" pitchFamily="34" charset="0"/>
        <a:ea typeface="ＭＳ Ｐゴシック" pitchFamily="-112" charset="-128"/>
        <a:cs typeface="+mn-cs"/>
      </a:defRPr>
    </a:lvl5pPr>
    <a:lvl6pPr marL="2286000" algn="l" defTabSz="914400" rtl="0" eaLnBrk="1" latinLnBrk="0" hangingPunct="1">
      <a:defRPr sz="2400" kern="1200">
        <a:solidFill>
          <a:schemeClr val="tx1"/>
        </a:solidFill>
        <a:latin typeface="Lucida Sans" pitchFamily="34" charset="0"/>
        <a:ea typeface="ＭＳ Ｐゴシック" pitchFamily="-112" charset="-128"/>
        <a:cs typeface="+mn-cs"/>
      </a:defRPr>
    </a:lvl6pPr>
    <a:lvl7pPr marL="2743200" algn="l" defTabSz="914400" rtl="0" eaLnBrk="1" latinLnBrk="0" hangingPunct="1">
      <a:defRPr sz="2400" kern="1200">
        <a:solidFill>
          <a:schemeClr val="tx1"/>
        </a:solidFill>
        <a:latin typeface="Lucida Sans" pitchFamily="34" charset="0"/>
        <a:ea typeface="ＭＳ Ｐゴシック" pitchFamily="-112" charset="-128"/>
        <a:cs typeface="+mn-cs"/>
      </a:defRPr>
    </a:lvl7pPr>
    <a:lvl8pPr marL="3200400" algn="l" defTabSz="914400" rtl="0" eaLnBrk="1" latinLnBrk="0" hangingPunct="1">
      <a:defRPr sz="2400" kern="1200">
        <a:solidFill>
          <a:schemeClr val="tx1"/>
        </a:solidFill>
        <a:latin typeface="Lucida Sans" pitchFamily="34" charset="0"/>
        <a:ea typeface="ＭＳ Ｐゴシック" pitchFamily="-112" charset="-128"/>
        <a:cs typeface="+mn-cs"/>
      </a:defRPr>
    </a:lvl8pPr>
    <a:lvl9pPr marL="3657600" algn="l" defTabSz="914400" rtl="0" eaLnBrk="1" latinLnBrk="0" hangingPunct="1">
      <a:defRPr sz="2400" kern="1200">
        <a:solidFill>
          <a:schemeClr val="tx1"/>
        </a:solidFill>
        <a:latin typeface="Lucida Sans" pitchFamily="34"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000066"/>
    <a:srgbClr val="141549"/>
    <a:srgbClr val="CA54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352" autoAdjust="0"/>
    <p:restoredTop sz="72432" autoAdjust="0"/>
  </p:normalViewPr>
  <p:slideViewPr>
    <p:cSldViewPr>
      <p:cViewPr>
        <p:scale>
          <a:sx n="50" d="100"/>
          <a:sy n="50" d="100"/>
        </p:scale>
        <p:origin x="-25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p:scale>
          <a:sx n="100" d="100"/>
          <a:sy n="100" d="100"/>
        </p:scale>
        <p:origin x="-864" y="216"/>
      </p:cViewPr>
      <p:guideLst>
        <p:guide orient="horz" pos="2928"/>
        <p:guide pos="220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75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endParaRPr lang="en-US"/>
          </a:p>
        </p:txBody>
      </p:sp>
      <p:sp>
        <p:nvSpPr>
          <p:cNvPr id="237571"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endParaRPr lang="en-US"/>
          </a:p>
        </p:txBody>
      </p:sp>
      <p:sp>
        <p:nvSpPr>
          <p:cNvPr id="237572"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endParaRPr lang="en-US"/>
          </a:p>
        </p:txBody>
      </p:sp>
      <p:sp>
        <p:nvSpPr>
          <p:cNvPr id="237573"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fld id="{B2596465-FFDD-4281-B827-7FA180E75165}"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a:defRPr sz="1200">
                <a:latin typeface="Arial" charset="0"/>
              </a:defRPr>
            </a:lvl1pPr>
          </a:lstStyle>
          <a:p>
            <a:endParaRPr lang="en-US"/>
          </a:p>
        </p:txBody>
      </p:sp>
      <p:sp>
        <p:nvSpPr>
          <p:cNvPr id="4099" name="Rectangle 3"/>
          <p:cNvSpPr>
            <a:spLocks noGrp="1" noChangeArrowheads="1"/>
          </p:cNvSpPr>
          <p:nvPr>
            <p:ph type="dt" idx="1"/>
          </p:nvPr>
        </p:nvSpPr>
        <p:spPr bwMode="auto">
          <a:xfrm>
            <a:off x="3971925"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a:latin typeface="Arial" charset="0"/>
              </a:defRPr>
            </a:lvl1pPr>
          </a:lstStyle>
          <a:p>
            <a:endParaRPr lang="en-US"/>
          </a:p>
        </p:txBody>
      </p:sp>
      <p:sp>
        <p:nvSpPr>
          <p:cNvPr id="4100" name="Rectangle 4"/>
          <p:cNvSpPr>
            <a:spLocks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a:defRPr sz="1200">
                <a:latin typeface="Arial" charset="0"/>
              </a:defRPr>
            </a:lvl1pPr>
          </a:lstStyle>
          <a:p>
            <a:endParaRPr lang="en-US"/>
          </a:p>
        </p:txBody>
      </p:sp>
      <p:sp>
        <p:nvSpPr>
          <p:cNvPr id="4103"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a:latin typeface="Arial" charset="0"/>
              </a:defRPr>
            </a:lvl1pPr>
          </a:lstStyle>
          <a:p>
            <a:fld id="{3BD368A0-44FD-4C9C-8A9B-1D932D468A8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112"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112"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112"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112"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11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72C7A0C-A974-468F-96B7-56135C6FF12E}" type="slidenum">
              <a:rPr lang="en-US"/>
              <a:pPr/>
              <a:t>1</a:t>
            </a:fld>
            <a:endParaRPr lang="en-US"/>
          </a:p>
        </p:txBody>
      </p:sp>
      <p:sp>
        <p:nvSpPr>
          <p:cNvPr id="354306" name="Rectangle 2"/>
          <p:cNvSpPr>
            <a:spLocks noChangeArrowheads="1" noTextEdit="1"/>
          </p:cNvSpPr>
          <p:nvPr>
            <p:ph type="sldImg"/>
          </p:nvPr>
        </p:nvSpPr>
        <p:spPr>
          <a:ln/>
        </p:spPr>
      </p:sp>
      <p:sp>
        <p:nvSpPr>
          <p:cNvPr id="354307" name="Rectangle 3"/>
          <p:cNvSpPr>
            <a:spLocks noGrp="1" noChangeArrowheads="1"/>
          </p:cNvSpPr>
          <p:nvPr>
            <p:ph type="body" idx="1"/>
          </p:nvPr>
        </p:nvSpPr>
        <p:spPr>
          <a:xfrm>
            <a:off x="935038" y="4416425"/>
            <a:ext cx="5140325" cy="4697413"/>
          </a:xfrm>
        </p:spPr>
        <p:txBody>
          <a:bodyPr/>
          <a:lstStyle/>
          <a:p>
            <a:r>
              <a:rPr lang="en-AU"/>
              <a:t>Consider from many angles,</a:t>
            </a:r>
          </a:p>
          <a:p>
            <a:r>
              <a:rPr lang="en-AU"/>
              <a:t>Other staff at the agency where you work</a:t>
            </a:r>
          </a:p>
          <a:p>
            <a:r>
              <a:rPr lang="en-AU"/>
              <a:t>The clients you work with</a:t>
            </a:r>
          </a:p>
          <a:p>
            <a:r>
              <a:rPr lang="en-AU"/>
              <a:t>Your own family/friends!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05F4DE-A51C-4DC5-9B48-C38E92439405}" type="slidenum">
              <a:rPr lang="en-US"/>
              <a:pPr/>
              <a:t>13</a:t>
            </a:fld>
            <a:endParaRPr lang="en-US"/>
          </a:p>
        </p:txBody>
      </p:sp>
      <p:sp>
        <p:nvSpPr>
          <p:cNvPr id="450562" name="Rectangle 2"/>
          <p:cNvSpPr>
            <a:spLocks noChangeArrowheads="1" noTextEdit="1"/>
          </p:cNvSpPr>
          <p:nvPr>
            <p:ph type="sldImg"/>
          </p:nvPr>
        </p:nvSpPr>
        <p:spPr>
          <a:xfrm>
            <a:off x="1196975" y="712788"/>
            <a:ext cx="4618038" cy="3463925"/>
          </a:xfrm>
          <a:ln w="12699" cap="flat">
            <a:solidFill>
              <a:schemeClr val="tx1"/>
            </a:solidFill>
          </a:ln>
        </p:spPr>
      </p:sp>
      <p:sp>
        <p:nvSpPr>
          <p:cNvPr id="450563" name="Rectangle 3"/>
          <p:cNvSpPr>
            <a:spLocks noGrp="1" noChangeArrowheads="1"/>
          </p:cNvSpPr>
          <p:nvPr>
            <p:ph type="body" idx="1"/>
          </p:nvPr>
        </p:nvSpPr>
        <p:spPr>
          <a:xfrm>
            <a:off x="935038" y="4414838"/>
            <a:ext cx="5140325" cy="4186237"/>
          </a:xfrm>
          <a:noFill/>
          <a:ln/>
        </p:spPr>
        <p:txBody>
          <a:bodyPr lIns="93691" tIns="46845" rIns="93691" bIns="46845"/>
          <a:lstStyle/>
          <a:p>
            <a:endParaRPr lang="en-AU"/>
          </a:p>
          <a:p>
            <a:r>
              <a:rPr lang="en-AU"/>
              <a:t>Refer to:</a:t>
            </a:r>
          </a:p>
          <a:p>
            <a:r>
              <a:rPr lang="en-AU">
                <a:latin typeface="Lucida Sans" pitchFamily="34" charset="0"/>
              </a:rPr>
              <a:t>Self</a:t>
            </a:r>
          </a:p>
          <a:p>
            <a:r>
              <a:rPr lang="en-AU">
                <a:latin typeface="Lucida Sans" pitchFamily="34" charset="0"/>
              </a:rPr>
              <a:t>Supervisor</a:t>
            </a:r>
          </a:p>
          <a:p>
            <a:r>
              <a:rPr lang="en-AU">
                <a:latin typeface="Lucida Sans" pitchFamily="34" charset="0"/>
              </a:rPr>
              <a:t>Colleagues</a:t>
            </a:r>
          </a:p>
          <a:p>
            <a:endParaRPr lang="en-AU">
              <a:latin typeface="Lucida Sans"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E5442E-3F6C-4C35-8A42-BAEA6496C2A6}" type="slidenum">
              <a:rPr lang="en-US"/>
              <a:pPr/>
              <a:t>14</a:t>
            </a:fld>
            <a:endParaRPr lang="en-US"/>
          </a:p>
        </p:txBody>
      </p:sp>
      <p:sp>
        <p:nvSpPr>
          <p:cNvPr id="452610" name="Rectangle 2"/>
          <p:cNvSpPr>
            <a:spLocks noChangeArrowheads="1" noTextEdit="1"/>
          </p:cNvSpPr>
          <p:nvPr>
            <p:ph type="sldImg"/>
          </p:nvPr>
        </p:nvSpPr>
        <p:spPr>
          <a:xfrm>
            <a:off x="1168400" y="711200"/>
            <a:ext cx="4662488" cy="3497263"/>
          </a:xfrm>
          <a:ln/>
        </p:spPr>
      </p:sp>
      <p:sp>
        <p:nvSpPr>
          <p:cNvPr id="452611" name="Rectangle 3"/>
          <p:cNvSpPr>
            <a:spLocks noGrp="1" noChangeArrowheads="1"/>
          </p:cNvSpPr>
          <p:nvPr>
            <p:ph type="body" idx="1"/>
          </p:nvPr>
        </p:nvSpPr>
        <p:spPr>
          <a:xfrm>
            <a:off x="942975" y="4422775"/>
            <a:ext cx="5111750" cy="4208463"/>
          </a:xfrm>
        </p:spPr>
        <p:txBody>
          <a:bodyPr/>
          <a:lstStyle/>
          <a:p>
            <a:pPr>
              <a:buFontTx/>
              <a:buChar cha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C7F9F3-2CBE-4902-A7F6-BCA80C7C1426}" type="slidenum">
              <a:rPr lang="en-US"/>
              <a:pPr/>
              <a:t>15</a:t>
            </a:fld>
            <a:endParaRPr lang="en-US"/>
          </a:p>
        </p:txBody>
      </p:sp>
      <p:sp>
        <p:nvSpPr>
          <p:cNvPr id="472066" name="Rectangle 2"/>
          <p:cNvSpPr>
            <a:spLocks noChangeArrowheads="1" noTextEdit="1"/>
          </p:cNvSpPr>
          <p:nvPr>
            <p:ph type="sldImg"/>
          </p:nvPr>
        </p:nvSpPr>
        <p:spPr>
          <a:ln/>
        </p:spPr>
      </p:sp>
      <p:sp>
        <p:nvSpPr>
          <p:cNvPr id="472067" name="Rectangle 3"/>
          <p:cNvSpPr>
            <a:spLocks noGrp="1" noChangeArrowheads="1"/>
          </p:cNvSpPr>
          <p:nvPr>
            <p:ph type="body" idx="1"/>
          </p:nvPr>
        </p:nvSpPr>
        <p:spPr>
          <a:xfrm>
            <a:off x="935038" y="4414838"/>
            <a:ext cx="5140325" cy="4184650"/>
          </a:xfrm>
        </p:spPr>
        <p:txBody>
          <a:bodyPr/>
          <a:lstStyle/>
          <a:p>
            <a:r>
              <a:rPr lang="en-AU"/>
              <a:t>Offer transport back to place of accommodation – note we cannot force someone to take the offer up.  Make sure that the offer is made with another person present to cover yourself if the person insists.  Once the person has left the “controlled site” all responsibility from a legal point ceases.  You should not drive another person’s car due to complications around workers compensation, safety of the vehicle and complications around insurance.  You cannot take away a persons keys (theft) or force them to stay (kid napping and assault if you restrain them).</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827792-4493-4EDE-AACC-EBFBFAD5F777}" type="slidenum">
              <a:rPr lang="en-US"/>
              <a:pPr/>
              <a:t>16</a:t>
            </a:fld>
            <a:endParaRPr lang="en-US"/>
          </a:p>
        </p:txBody>
      </p:sp>
      <p:sp>
        <p:nvSpPr>
          <p:cNvPr id="489474" name="Rectangle 2"/>
          <p:cNvSpPr>
            <a:spLocks noChangeArrowheads="1" noTextEdit="1"/>
          </p:cNvSpPr>
          <p:nvPr>
            <p:ph type="sldImg"/>
          </p:nvPr>
        </p:nvSpPr>
        <p:spPr>
          <a:ln/>
        </p:spPr>
      </p:sp>
      <p:sp>
        <p:nvSpPr>
          <p:cNvPr id="489475" name="Rectangle 3"/>
          <p:cNvSpPr>
            <a:spLocks noGrp="1" noChangeArrowheads="1"/>
          </p:cNvSpPr>
          <p:nvPr>
            <p:ph type="body" idx="1"/>
          </p:nvPr>
        </p:nvSpPr>
        <p:spPr/>
        <p:txBody>
          <a:bodyPr/>
          <a:lstStyle/>
          <a:p>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BB8194-2210-4AC6-95EB-428E32BA16D9}" type="slidenum">
              <a:rPr lang="en-US"/>
              <a:pPr/>
              <a:t>17</a:t>
            </a:fld>
            <a:endParaRPr lang="en-US"/>
          </a:p>
        </p:txBody>
      </p:sp>
      <p:sp>
        <p:nvSpPr>
          <p:cNvPr id="519170" name="Rectangle 2"/>
          <p:cNvSpPr>
            <a:spLocks noChangeArrowheads="1" noTextEdit="1"/>
          </p:cNvSpPr>
          <p:nvPr>
            <p:ph type="sldImg"/>
          </p:nvPr>
        </p:nvSpPr>
        <p:spPr>
          <a:xfrm>
            <a:off x="1209675" y="733425"/>
            <a:ext cx="4591050" cy="3443288"/>
          </a:xfrm>
          <a:ln/>
        </p:spPr>
      </p:sp>
      <p:sp>
        <p:nvSpPr>
          <p:cNvPr id="519171" name="Rectangle 3"/>
          <p:cNvSpPr>
            <a:spLocks noGrp="1" noChangeArrowheads="1"/>
          </p:cNvSpPr>
          <p:nvPr>
            <p:ph type="body" idx="1"/>
          </p:nvPr>
        </p:nvSpPr>
        <p:spPr>
          <a:xfrm>
            <a:off x="935038" y="4395788"/>
            <a:ext cx="5140325" cy="4176712"/>
          </a:xfrm>
        </p:spPr>
        <p:txBody>
          <a:bodyPr/>
          <a:lstStyle/>
          <a:p>
            <a:pPr marL="228600" indent="-228600">
              <a:lnSpc>
                <a:spcPct val="90000"/>
              </a:lnSpc>
            </a:pPr>
            <a:r>
              <a:rPr lang="en-AU" sz="1300" b="1">
                <a:solidFill>
                  <a:srgbClr val="000066"/>
                </a:solidFill>
              </a:rPr>
              <a:t>Personal Impacts:</a:t>
            </a:r>
          </a:p>
          <a:p>
            <a:pPr marL="228600" indent="-228600">
              <a:lnSpc>
                <a:spcPct val="90000"/>
              </a:lnSpc>
            </a:pPr>
            <a:r>
              <a:rPr lang="en-AU" sz="1300">
                <a:solidFill>
                  <a:srgbClr val="000066"/>
                </a:solidFill>
              </a:rPr>
              <a:t>Dread, anger, doubt	</a:t>
            </a:r>
          </a:p>
          <a:p>
            <a:pPr marL="228600" indent="-228600">
              <a:lnSpc>
                <a:spcPct val="90000"/>
              </a:lnSpc>
            </a:pPr>
            <a:r>
              <a:rPr lang="en-AU" sz="1300">
                <a:solidFill>
                  <a:srgbClr val="000066"/>
                </a:solidFill>
              </a:rPr>
              <a:t>Thinking about staff away from work</a:t>
            </a:r>
          </a:p>
          <a:p>
            <a:pPr marL="228600" indent="-228600">
              <a:lnSpc>
                <a:spcPct val="90000"/>
              </a:lnSpc>
            </a:pPr>
            <a:r>
              <a:rPr lang="en-AU" sz="1300">
                <a:solidFill>
                  <a:srgbClr val="000066"/>
                </a:solidFill>
              </a:rPr>
              <a:t>Over involvement with staff/ their family</a:t>
            </a:r>
          </a:p>
          <a:p>
            <a:pPr marL="228600" indent="-228600">
              <a:lnSpc>
                <a:spcPct val="90000"/>
              </a:lnSpc>
            </a:pPr>
            <a:r>
              <a:rPr lang="en-AU" sz="1300">
                <a:solidFill>
                  <a:srgbClr val="000066"/>
                </a:solidFill>
              </a:rPr>
              <a:t>Absenteeism or illness</a:t>
            </a:r>
          </a:p>
          <a:p>
            <a:pPr marL="228600" indent="-228600">
              <a:lnSpc>
                <a:spcPct val="90000"/>
              </a:lnSpc>
            </a:pPr>
            <a:r>
              <a:rPr lang="en-AU" sz="1300">
                <a:solidFill>
                  <a:srgbClr val="000066"/>
                </a:solidFill>
              </a:rPr>
              <a:t>Stress – burnout</a:t>
            </a:r>
          </a:p>
          <a:p>
            <a:pPr marL="228600" indent="-228600">
              <a:lnSpc>
                <a:spcPct val="90000"/>
              </a:lnSpc>
            </a:pPr>
            <a:r>
              <a:rPr lang="en-AU" sz="1300">
                <a:solidFill>
                  <a:srgbClr val="000066"/>
                </a:solidFill>
              </a:rPr>
              <a:t>Feeling invaded by staff</a:t>
            </a:r>
          </a:p>
          <a:p>
            <a:pPr marL="228600" indent="-228600">
              <a:lnSpc>
                <a:spcPct val="90000"/>
              </a:lnSpc>
            </a:pPr>
            <a:r>
              <a:rPr lang="en-AU" sz="1300">
                <a:solidFill>
                  <a:srgbClr val="000066"/>
                </a:solidFill>
              </a:rPr>
              <a:t>Worry about staff expectations</a:t>
            </a:r>
          </a:p>
          <a:p>
            <a:pPr marL="228600" indent="-228600">
              <a:lnSpc>
                <a:spcPct val="90000"/>
              </a:lnSpc>
            </a:pPr>
            <a:r>
              <a:rPr lang="en-AU" sz="1300">
                <a:solidFill>
                  <a:srgbClr val="000066"/>
                </a:solidFill>
              </a:rPr>
              <a:t>Feelings of inadequacies - ie to help</a:t>
            </a:r>
          </a:p>
          <a:p>
            <a:pPr marL="228600" indent="-228600">
              <a:lnSpc>
                <a:spcPct val="90000"/>
              </a:lnSpc>
            </a:pPr>
            <a:r>
              <a:rPr lang="en-AU" sz="1300">
                <a:solidFill>
                  <a:srgbClr val="000066"/>
                </a:solidFill>
              </a:rPr>
              <a:t>Feeling of responsibility</a:t>
            </a:r>
          </a:p>
          <a:p>
            <a:pPr marL="228600" indent="-228600">
              <a:lnSpc>
                <a:spcPct val="90000"/>
              </a:lnSpc>
            </a:pPr>
            <a:r>
              <a:rPr lang="en-AU" b="1">
                <a:solidFill>
                  <a:srgbClr val="000066"/>
                </a:solidFill>
              </a:rPr>
              <a:t>Colleague/Agency impact:</a:t>
            </a:r>
          </a:p>
          <a:p>
            <a:pPr marL="228600" indent="-228600">
              <a:lnSpc>
                <a:spcPct val="90000"/>
              </a:lnSpc>
            </a:pPr>
            <a:r>
              <a:rPr lang="en-AU">
                <a:solidFill>
                  <a:srgbClr val="000066"/>
                </a:solidFill>
              </a:rPr>
              <a:t>Work overload</a:t>
            </a:r>
          </a:p>
          <a:p>
            <a:pPr marL="228600" indent="-228600">
              <a:lnSpc>
                <a:spcPct val="90000"/>
              </a:lnSpc>
            </a:pPr>
            <a:r>
              <a:rPr lang="en-AU">
                <a:solidFill>
                  <a:srgbClr val="000066"/>
                </a:solidFill>
              </a:rPr>
              <a:t>Complaints- staff – if something goes wrong</a:t>
            </a:r>
          </a:p>
          <a:p>
            <a:pPr marL="228600" indent="-228600">
              <a:lnSpc>
                <a:spcPct val="90000"/>
              </a:lnSpc>
            </a:pPr>
            <a:r>
              <a:rPr lang="en-AU">
                <a:solidFill>
                  <a:srgbClr val="000066"/>
                </a:solidFill>
              </a:rPr>
              <a:t>Differing expectations</a:t>
            </a:r>
          </a:p>
          <a:p>
            <a:pPr marL="228600" indent="-228600">
              <a:lnSpc>
                <a:spcPct val="90000"/>
              </a:lnSpc>
            </a:pPr>
            <a:r>
              <a:rPr lang="en-AU">
                <a:solidFill>
                  <a:srgbClr val="000066"/>
                </a:solidFill>
              </a:rPr>
              <a:t>Conflict – staff/family members</a:t>
            </a:r>
          </a:p>
          <a:p>
            <a:pPr marL="228600" indent="-228600">
              <a:lnSpc>
                <a:spcPct val="90000"/>
              </a:lnSpc>
            </a:pPr>
            <a:r>
              <a:rPr lang="en-AU">
                <a:solidFill>
                  <a:srgbClr val="000066"/>
                </a:solidFill>
              </a:rPr>
              <a:t>Costs – financial, absenteeism</a:t>
            </a:r>
          </a:p>
          <a:p>
            <a:pPr marL="228600" indent="-228600">
              <a:lnSpc>
                <a:spcPct val="90000"/>
              </a:lnSpc>
            </a:pPr>
            <a:r>
              <a:rPr lang="en-AU">
                <a:solidFill>
                  <a:srgbClr val="000066"/>
                </a:solidFill>
              </a:rPr>
              <a:t>Legal implications</a:t>
            </a:r>
            <a:endParaRPr lang="en-US">
              <a:solidFill>
                <a:srgbClr val="000066"/>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8E5289-5E3C-401C-B163-3EEEEBF28F50}" type="slidenum">
              <a:rPr lang="en-US"/>
              <a:pPr/>
              <a:t>18</a:t>
            </a:fld>
            <a:endParaRPr lang="en-US"/>
          </a:p>
        </p:txBody>
      </p:sp>
      <p:sp>
        <p:nvSpPr>
          <p:cNvPr id="525314" name="Rectangle 2"/>
          <p:cNvSpPr>
            <a:spLocks noChangeArrowheads="1" noTextEdit="1"/>
          </p:cNvSpPr>
          <p:nvPr>
            <p:ph type="sldImg"/>
          </p:nvPr>
        </p:nvSpPr>
        <p:spPr>
          <a:xfrm>
            <a:off x="1209675" y="733425"/>
            <a:ext cx="4591050" cy="3443288"/>
          </a:xfrm>
          <a:ln/>
        </p:spPr>
      </p:sp>
      <p:sp>
        <p:nvSpPr>
          <p:cNvPr id="525315" name="Rectangle 3"/>
          <p:cNvSpPr>
            <a:spLocks noGrp="1" noChangeArrowheads="1"/>
          </p:cNvSpPr>
          <p:nvPr>
            <p:ph type="body" idx="1"/>
          </p:nvPr>
        </p:nvSpPr>
        <p:spPr>
          <a:xfrm>
            <a:off x="935038" y="4395788"/>
            <a:ext cx="5140325" cy="4176712"/>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B7E154-6A62-4902-B4C6-1451FF2AFCBB}" type="slidenum">
              <a:rPr lang="en-US"/>
              <a:pPr/>
              <a:t>2</a:t>
            </a:fld>
            <a:endParaRPr lang="en-US"/>
          </a:p>
        </p:txBody>
      </p:sp>
      <p:sp>
        <p:nvSpPr>
          <p:cNvPr id="200706" name="Rectangle 2"/>
          <p:cNvSpPr>
            <a:spLocks noChangeArrowheads="1" noTextEdit="1"/>
          </p:cNvSpPr>
          <p:nvPr>
            <p:ph type="sldImg"/>
          </p:nvPr>
        </p:nvSpPr>
        <p:spPr>
          <a:ln/>
        </p:spPr>
      </p:sp>
      <p:sp>
        <p:nvSpPr>
          <p:cNvPr id="200707" name="Rectangle 3"/>
          <p:cNvSpPr>
            <a:spLocks noGrp="1" noChangeArrowheads="1"/>
          </p:cNvSpPr>
          <p:nvPr>
            <p:ph type="body" idx="1"/>
          </p:nvPr>
        </p:nvSpPr>
        <p:spPr/>
        <p:txBody>
          <a:bodyPr/>
          <a:lstStyle/>
          <a:p>
            <a:r>
              <a:rPr lang="en-AU"/>
              <a:t>Caution: stereotypes</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79B33C-14B8-43F6-A93E-C0583F24EBFD}" type="slidenum">
              <a:rPr lang="en-US"/>
              <a:pPr/>
              <a:t>4</a:t>
            </a:fld>
            <a:endParaRPr lang="en-US"/>
          </a:p>
        </p:txBody>
      </p:sp>
      <p:sp>
        <p:nvSpPr>
          <p:cNvPr id="408578" name="Rectangle 2"/>
          <p:cNvSpPr>
            <a:spLocks noChangeArrowheads="1" noTextEdit="1"/>
          </p:cNvSpPr>
          <p:nvPr>
            <p:ph type="sldImg"/>
          </p:nvPr>
        </p:nvSpPr>
        <p:spPr>
          <a:xfrm>
            <a:off x="1196975" y="711200"/>
            <a:ext cx="4618038" cy="3463925"/>
          </a:xfrm>
          <a:ln w="12700" cap="flat">
            <a:solidFill>
              <a:schemeClr val="tx1"/>
            </a:solidFill>
          </a:ln>
        </p:spPr>
      </p:sp>
      <p:sp>
        <p:nvSpPr>
          <p:cNvPr id="408579" name="Rectangle 3"/>
          <p:cNvSpPr>
            <a:spLocks noGrp="1" noChangeArrowheads="1"/>
          </p:cNvSpPr>
          <p:nvPr>
            <p:ph type="body" idx="1"/>
          </p:nvPr>
        </p:nvSpPr>
        <p:spPr>
          <a:xfrm>
            <a:off x="936625" y="4414838"/>
            <a:ext cx="5137150" cy="4186237"/>
          </a:xfrm>
          <a:noFill/>
          <a:ln/>
        </p:spPr>
        <p:txBody>
          <a:bodyPr lIns="91805" tIns="45904" rIns="91805" bIns="45904"/>
          <a:lstStyle/>
          <a:p>
            <a:r>
              <a:rPr lang="en-AU"/>
              <a:t>Now a more holistic approach – although today we will focus on alcohol and other drugs.</a:t>
            </a:r>
            <a:endParaRPr lang="en-US"/>
          </a:p>
          <a:p>
            <a:r>
              <a:rPr lang="en-AU"/>
              <a:t>However, remember not to address in isolation, important to identify all aspects.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26F4B3-6E27-4E87-AFE5-DCD0595790CB}" type="slidenum">
              <a:rPr lang="en-US"/>
              <a:pPr/>
              <a:t>5</a:t>
            </a:fld>
            <a:endParaRPr lang="en-US"/>
          </a:p>
        </p:txBody>
      </p:sp>
      <p:sp>
        <p:nvSpPr>
          <p:cNvPr id="392194" name="Rectangle 2"/>
          <p:cNvSpPr>
            <a:spLocks noChangeArrowheads="1" noTextEdit="1"/>
          </p:cNvSpPr>
          <p:nvPr>
            <p:ph type="sldImg"/>
          </p:nvPr>
        </p:nvSpPr>
        <p:spPr>
          <a:xfrm>
            <a:off x="1190625" y="703263"/>
            <a:ext cx="4630738" cy="3473450"/>
          </a:xfrm>
          <a:ln/>
        </p:spPr>
      </p:sp>
      <p:sp>
        <p:nvSpPr>
          <p:cNvPr id="392195" name="Rectangle 3"/>
          <p:cNvSpPr>
            <a:spLocks noGrp="1" noChangeArrowheads="1"/>
          </p:cNvSpPr>
          <p:nvPr>
            <p:ph type="body" idx="1"/>
          </p:nvPr>
        </p:nvSpPr>
        <p:spPr>
          <a:xfrm>
            <a:off x="935038" y="4416425"/>
            <a:ext cx="5140325" cy="4184650"/>
          </a:xfrm>
        </p:spPr>
        <p:txBody>
          <a:bodyPr lIns="94672" tIns="47337" rIns="94672" bIns="47337"/>
          <a:lstStyle/>
          <a:p>
            <a:r>
              <a:rPr lang="en-AU"/>
              <a:t>These are the main reasons.  </a:t>
            </a:r>
          </a:p>
          <a:p>
            <a:r>
              <a:rPr lang="en-AU"/>
              <a:t>Stakeholders include unions, shareholders (minimising the risk of their investment), HSE, etc.</a:t>
            </a:r>
          </a:p>
          <a:p>
            <a:r>
              <a:rPr lang="en-AU"/>
              <a:t>One of the big ticket items here is the consistency and fairness when dealing with thses issues.  Perhaps ask the question: with (say) 10 people in this room, how many different ways do you think an A&amp;OD issue will be dealt with?  The usual answer is 10, the real answer is 20.  It depends upon whether you like the person or not!</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853EC1-E2F8-494D-B14E-3EBD05B01158}" type="slidenum">
              <a:rPr lang="en-US"/>
              <a:pPr/>
              <a:t>6</a:t>
            </a:fld>
            <a:endParaRPr lang="en-US"/>
          </a:p>
        </p:txBody>
      </p:sp>
      <p:sp>
        <p:nvSpPr>
          <p:cNvPr id="394242" name="Rectangle 2"/>
          <p:cNvSpPr>
            <a:spLocks noChangeArrowheads="1" noTextEdit="1"/>
          </p:cNvSpPr>
          <p:nvPr>
            <p:ph type="sldImg"/>
          </p:nvPr>
        </p:nvSpPr>
        <p:spPr>
          <a:ln/>
        </p:spPr>
      </p:sp>
      <p:sp>
        <p:nvSpPr>
          <p:cNvPr id="394243" name="Rectangle 3"/>
          <p:cNvSpPr>
            <a:spLocks noGrp="1" noChangeArrowheads="1"/>
          </p:cNvSpPr>
          <p:nvPr>
            <p:ph type="body" idx="1"/>
          </p:nvPr>
        </p:nvSpPr>
        <p:spPr>
          <a:xfrm>
            <a:off x="935038" y="4414838"/>
            <a:ext cx="5140325" cy="4184650"/>
          </a:xfrm>
        </p:spPr>
        <p:txBody>
          <a:bodyPr/>
          <a:lstStyle/>
          <a:p>
            <a:r>
              <a:rPr lang="en-AU"/>
              <a:t>The summing up argument is that we have a number of imperatives that cause us to consider having a policy such as this.</a:t>
            </a:r>
            <a:endParaRPr lang="en-US"/>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8B60F7-5C6D-4F4D-8772-30B7E92B4AC0}" type="slidenum">
              <a:rPr lang="en-US"/>
              <a:pPr/>
              <a:t>7</a:t>
            </a:fld>
            <a:endParaRPr lang="en-US"/>
          </a:p>
        </p:txBody>
      </p:sp>
      <p:sp>
        <p:nvSpPr>
          <p:cNvPr id="396290" name="Rectangle 2"/>
          <p:cNvSpPr>
            <a:spLocks noChangeArrowheads="1" noTextEdit="1"/>
          </p:cNvSpPr>
          <p:nvPr>
            <p:ph type="sldImg"/>
          </p:nvPr>
        </p:nvSpPr>
        <p:spPr>
          <a:xfrm>
            <a:off x="1189038" y="703263"/>
            <a:ext cx="4629150" cy="3471862"/>
          </a:xfrm>
          <a:ln/>
        </p:spPr>
      </p:sp>
      <p:sp>
        <p:nvSpPr>
          <p:cNvPr id="396291" name="Rectangle 3"/>
          <p:cNvSpPr>
            <a:spLocks noGrp="1" noChangeArrowheads="1"/>
          </p:cNvSpPr>
          <p:nvPr>
            <p:ph type="body" idx="1"/>
          </p:nvPr>
        </p:nvSpPr>
        <p:spPr>
          <a:xfrm>
            <a:off x="936625" y="4414838"/>
            <a:ext cx="5137150" cy="4186237"/>
          </a:xfrm>
        </p:spPr>
        <p:txBody>
          <a:bodyPr lIns="91173" tIns="45586" rIns="91173" bIns="45586"/>
          <a:lstStyle/>
          <a:p>
            <a:r>
              <a:rPr lang="en-US"/>
              <a:t>Information provided by testing, investigation and treatment agencies.  Key points:</a:t>
            </a:r>
          </a:p>
          <a:p>
            <a:r>
              <a:rPr lang="en-US"/>
              <a:t>Our stereotype is that people involved in misuse are lying on the beach or sitting at home.</a:t>
            </a:r>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E2A105-8BE1-4169-AC5B-F38E83911F94}" type="slidenum">
              <a:rPr lang="en-US"/>
              <a:pPr/>
              <a:t>8</a:t>
            </a:fld>
            <a:endParaRPr lang="en-US"/>
          </a:p>
        </p:txBody>
      </p:sp>
      <p:sp>
        <p:nvSpPr>
          <p:cNvPr id="504834" name="Rectangle 2"/>
          <p:cNvSpPr>
            <a:spLocks noChangeArrowheads="1" noTextEdit="1"/>
          </p:cNvSpPr>
          <p:nvPr>
            <p:ph type="sldImg"/>
          </p:nvPr>
        </p:nvSpPr>
        <p:spPr>
          <a:xfrm>
            <a:off x="1181100" y="677863"/>
            <a:ext cx="4648200" cy="3486150"/>
          </a:xfrm>
          <a:ln/>
        </p:spPr>
      </p:sp>
      <p:sp>
        <p:nvSpPr>
          <p:cNvPr id="504835" name="Rectangle 3"/>
          <p:cNvSpPr>
            <a:spLocks noGrp="1" noChangeArrowheads="1"/>
          </p:cNvSpPr>
          <p:nvPr>
            <p:ph type="body" idx="1"/>
          </p:nvPr>
        </p:nvSpPr>
        <p:spPr>
          <a:xfrm>
            <a:off x="949325" y="4387850"/>
            <a:ext cx="5137150" cy="4164013"/>
          </a:xfrm>
        </p:spPr>
        <p:txBody>
          <a:bodyPr/>
          <a:lstStyle/>
          <a:p>
            <a:pPr>
              <a:buFont typeface="Wingdings" pitchFamily="2" charset="2"/>
              <a:buNone/>
            </a:pPr>
            <a:r>
              <a:rPr lang="en-AU" sz="1400"/>
              <a:t>These are all risk signals to alert us that there may be an issue, particularly if these continue for more than a few weeks.</a:t>
            </a:r>
            <a:endParaRPr lang="en-US" sz="1400"/>
          </a:p>
          <a:p>
            <a:pPr>
              <a:buFont typeface="Wingdings" pitchFamily="2" charset="2"/>
              <a:buNone/>
            </a:pPr>
            <a:endParaRPr lang="en-US" sz="1400"/>
          </a:p>
          <a:p>
            <a:pPr>
              <a:buFont typeface="Wingdings" pitchFamily="2" charset="2"/>
              <a:buNone/>
            </a:pPr>
            <a:endParaRPr lang="en-US" sz="1400" b="1"/>
          </a:p>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2E8335-22DC-4978-B7D5-26DA8A916018}" type="slidenum">
              <a:rPr lang="en-US"/>
              <a:pPr/>
              <a:t>9</a:t>
            </a:fld>
            <a:endParaRPr lang="en-US"/>
          </a:p>
        </p:txBody>
      </p:sp>
      <p:sp>
        <p:nvSpPr>
          <p:cNvPr id="410626" name="Rectangle 2"/>
          <p:cNvSpPr>
            <a:spLocks noChangeArrowheads="1" noTextEdit="1"/>
          </p:cNvSpPr>
          <p:nvPr>
            <p:ph type="sldImg"/>
          </p:nvPr>
        </p:nvSpPr>
        <p:spPr>
          <a:xfrm>
            <a:off x="1136650" y="663575"/>
            <a:ext cx="4706938" cy="3530600"/>
          </a:xfrm>
          <a:ln/>
        </p:spPr>
      </p:sp>
      <p:sp>
        <p:nvSpPr>
          <p:cNvPr id="410627" name="Rectangle 3"/>
          <p:cNvSpPr>
            <a:spLocks noGrp="1" noChangeArrowheads="1"/>
          </p:cNvSpPr>
          <p:nvPr>
            <p:ph type="body" idx="1"/>
          </p:nvPr>
        </p:nvSpPr>
        <p:spPr>
          <a:xfrm>
            <a:off x="931863" y="4416425"/>
            <a:ext cx="5118100" cy="4195763"/>
          </a:xfrm>
        </p:spPr>
        <p:txBody>
          <a:bodyPr/>
          <a:lstStyle/>
          <a:p>
            <a:pPr>
              <a:buFontTx/>
              <a:buChar char="•"/>
            </a:pPr>
            <a:r>
              <a:rPr lang="en-AU"/>
              <a:t>All have different effects</a:t>
            </a:r>
          </a:p>
          <a:p>
            <a:pPr>
              <a:buFontTx/>
              <a:buChar char="•"/>
            </a:pPr>
            <a:r>
              <a:rPr lang="en-AU"/>
              <a:t>Dependent on dose and mode of administration</a:t>
            </a:r>
          </a:p>
          <a:p>
            <a:pPr>
              <a:buFontTx/>
              <a:buChar char="•"/>
            </a:pPr>
            <a:r>
              <a:rPr lang="en-AU"/>
              <a:t>Drug/set/setting</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F0F6C0-1B6A-413C-8D17-FB7AC38E1BFB}" type="slidenum">
              <a:rPr lang="en-US"/>
              <a:pPr/>
              <a:t>10</a:t>
            </a:fld>
            <a:endParaRPr lang="en-US"/>
          </a:p>
        </p:txBody>
      </p:sp>
      <p:sp>
        <p:nvSpPr>
          <p:cNvPr id="448514" name="Rectangle 2"/>
          <p:cNvSpPr>
            <a:spLocks noChangeArrowheads="1" noTextEdit="1"/>
          </p:cNvSpPr>
          <p:nvPr>
            <p:ph type="sldImg"/>
          </p:nvPr>
        </p:nvSpPr>
        <p:spPr>
          <a:xfrm>
            <a:off x="1190625" y="703263"/>
            <a:ext cx="4630738" cy="3473450"/>
          </a:xfrm>
          <a:ln/>
        </p:spPr>
      </p:sp>
      <p:sp>
        <p:nvSpPr>
          <p:cNvPr id="448515" name="Rectangle 3"/>
          <p:cNvSpPr>
            <a:spLocks noGrp="1" noChangeArrowheads="1"/>
          </p:cNvSpPr>
          <p:nvPr>
            <p:ph type="body" idx="1"/>
          </p:nvPr>
        </p:nvSpPr>
        <p:spPr>
          <a:xfrm>
            <a:off x="935038" y="4414838"/>
            <a:ext cx="5140325" cy="4186237"/>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CB894C7-85A2-46C5-945C-2C814AD89125}"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702F98-39EF-4F45-A95F-2FD5382E0C6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97B7C18-677F-48B3-B231-9CC7AFA9652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9E88650-66FF-4DDD-B307-C55C96BDD76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83B2E57-CA2B-47AD-8785-44C25B1D720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97213F7-9AB4-4DAC-9800-3656283DA74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115267F-4D6E-4565-8CF6-D1B15ADEB4E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C20D1D2-A9E1-45D9-B4F4-E99E836A7EF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14ECF6A-B93C-4AEB-B5B9-72420C5CD82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8BD8500-3C2C-449D-8558-B38FF5BEA78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E192E8E-13CA-4ADA-AE5B-20741CACD69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mn-lt"/>
              </a:defRPr>
            </a:lvl1pPr>
          </a:lstStyle>
          <a:p>
            <a:fld id="{CA61A864-01B9-4020-B39C-2A39C20A782E}" type="slidenum">
              <a:rPr lang="en-US"/>
              <a:pPr/>
              <a:t>‹#›</a:t>
            </a:fld>
            <a:endParaRPr lang="en-US"/>
          </a:p>
        </p:txBody>
      </p:sp>
      <p:pic>
        <p:nvPicPr>
          <p:cNvPr id="1031" name="Picture 7" descr="Pages"/>
          <p:cNvPicPr>
            <a:picLocks noChangeAspect="1" noChangeArrowheads="1"/>
          </p:cNvPicPr>
          <p:nvPr userDrawn="1"/>
        </p:nvPicPr>
        <p:blipFill>
          <a:blip r:embed="rId13"/>
          <a:srcRect/>
          <a:stretch>
            <a:fillRect/>
          </a:stretch>
        </p:blipFill>
        <p:spPr bwMode="auto">
          <a:xfrm>
            <a:off x="0" y="5145088"/>
            <a:ext cx="9145588" cy="1712912"/>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4000">
          <a:solidFill>
            <a:srgbClr val="000066"/>
          </a:solidFill>
          <a:latin typeface="+mj-lt"/>
          <a:ea typeface="+mj-ea"/>
          <a:cs typeface="+mj-cs"/>
        </a:defRPr>
      </a:lvl1pPr>
      <a:lvl2pPr algn="l" rtl="0" fontAlgn="base">
        <a:spcBef>
          <a:spcPct val="0"/>
        </a:spcBef>
        <a:spcAft>
          <a:spcPct val="0"/>
        </a:spcAft>
        <a:defRPr sz="4000">
          <a:solidFill>
            <a:srgbClr val="000066"/>
          </a:solidFill>
          <a:latin typeface="Lucida Sans" pitchFamily="34" charset="0"/>
          <a:ea typeface="ＭＳ Ｐゴシック" pitchFamily="-112" charset="-128"/>
        </a:defRPr>
      </a:lvl2pPr>
      <a:lvl3pPr algn="l" rtl="0" fontAlgn="base">
        <a:spcBef>
          <a:spcPct val="0"/>
        </a:spcBef>
        <a:spcAft>
          <a:spcPct val="0"/>
        </a:spcAft>
        <a:defRPr sz="4000">
          <a:solidFill>
            <a:srgbClr val="000066"/>
          </a:solidFill>
          <a:latin typeface="Lucida Sans" pitchFamily="34" charset="0"/>
          <a:ea typeface="ＭＳ Ｐゴシック" pitchFamily="-112" charset="-128"/>
        </a:defRPr>
      </a:lvl3pPr>
      <a:lvl4pPr algn="l" rtl="0" fontAlgn="base">
        <a:spcBef>
          <a:spcPct val="0"/>
        </a:spcBef>
        <a:spcAft>
          <a:spcPct val="0"/>
        </a:spcAft>
        <a:defRPr sz="4000">
          <a:solidFill>
            <a:srgbClr val="000066"/>
          </a:solidFill>
          <a:latin typeface="Lucida Sans" pitchFamily="34" charset="0"/>
          <a:ea typeface="ＭＳ Ｐゴシック" pitchFamily="-112" charset="-128"/>
        </a:defRPr>
      </a:lvl4pPr>
      <a:lvl5pPr algn="l" rtl="0" fontAlgn="base">
        <a:spcBef>
          <a:spcPct val="0"/>
        </a:spcBef>
        <a:spcAft>
          <a:spcPct val="0"/>
        </a:spcAft>
        <a:defRPr sz="4000">
          <a:solidFill>
            <a:srgbClr val="000066"/>
          </a:solidFill>
          <a:latin typeface="Lucida Sans" pitchFamily="34" charset="0"/>
          <a:ea typeface="ＭＳ Ｐゴシック" pitchFamily="-112" charset="-128"/>
        </a:defRPr>
      </a:lvl5pPr>
      <a:lvl6pPr marL="457200" algn="l" rtl="0" fontAlgn="base">
        <a:spcBef>
          <a:spcPct val="0"/>
        </a:spcBef>
        <a:spcAft>
          <a:spcPct val="0"/>
        </a:spcAft>
        <a:defRPr sz="4000">
          <a:solidFill>
            <a:srgbClr val="000066"/>
          </a:solidFill>
          <a:latin typeface="Lucida Sans" pitchFamily="34" charset="0"/>
          <a:ea typeface="ＭＳ Ｐゴシック" pitchFamily="-112" charset="-128"/>
        </a:defRPr>
      </a:lvl6pPr>
      <a:lvl7pPr marL="914400" algn="l" rtl="0" fontAlgn="base">
        <a:spcBef>
          <a:spcPct val="0"/>
        </a:spcBef>
        <a:spcAft>
          <a:spcPct val="0"/>
        </a:spcAft>
        <a:defRPr sz="4000">
          <a:solidFill>
            <a:srgbClr val="000066"/>
          </a:solidFill>
          <a:latin typeface="Lucida Sans" pitchFamily="34" charset="0"/>
          <a:ea typeface="ＭＳ Ｐゴシック" pitchFamily="-112" charset="-128"/>
        </a:defRPr>
      </a:lvl7pPr>
      <a:lvl8pPr marL="1371600" algn="l" rtl="0" fontAlgn="base">
        <a:spcBef>
          <a:spcPct val="0"/>
        </a:spcBef>
        <a:spcAft>
          <a:spcPct val="0"/>
        </a:spcAft>
        <a:defRPr sz="4000">
          <a:solidFill>
            <a:srgbClr val="000066"/>
          </a:solidFill>
          <a:latin typeface="Lucida Sans" pitchFamily="34" charset="0"/>
          <a:ea typeface="ＭＳ Ｐゴシック" pitchFamily="-112" charset="-128"/>
        </a:defRPr>
      </a:lvl8pPr>
      <a:lvl9pPr marL="1828800" algn="l" rtl="0" fontAlgn="base">
        <a:spcBef>
          <a:spcPct val="0"/>
        </a:spcBef>
        <a:spcAft>
          <a:spcPct val="0"/>
        </a:spcAft>
        <a:defRPr sz="4000">
          <a:solidFill>
            <a:srgbClr val="000066"/>
          </a:solidFill>
          <a:latin typeface="Lucida Sans" pitchFamily="34" charset="0"/>
          <a:ea typeface="ＭＳ Ｐゴシック" pitchFamily="-112" charset="-128"/>
        </a:defRPr>
      </a:lvl9pPr>
    </p:titleStyle>
    <p:bodyStyle>
      <a:lvl1pPr marL="342900" indent="-342900" algn="l" rtl="0" fontAlgn="base">
        <a:spcBef>
          <a:spcPct val="20000"/>
        </a:spcBef>
        <a:spcAft>
          <a:spcPct val="0"/>
        </a:spcAft>
        <a:buChar char="•"/>
        <a:defRPr sz="3200">
          <a:solidFill>
            <a:srgbClr val="000066"/>
          </a:solidFill>
          <a:latin typeface="+mn-lt"/>
          <a:ea typeface="+mn-ea"/>
          <a:cs typeface="+mn-cs"/>
        </a:defRPr>
      </a:lvl1pPr>
      <a:lvl2pPr marL="742950" indent="-285750" algn="l" rtl="0" fontAlgn="base">
        <a:spcBef>
          <a:spcPct val="20000"/>
        </a:spcBef>
        <a:spcAft>
          <a:spcPct val="0"/>
        </a:spcAft>
        <a:buChar char="–"/>
        <a:defRPr sz="2800">
          <a:solidFill>
            <a:srgbClr val="000066"/>
          </a:solidFill>
          <a:latin typeface="+mj-lt"/>
          <a:ea typeface="+mn-ea"/>
        </a:defRPr>
      </a:lvl2pPr>
      <a:lvl3pPr marL="1143000" indent="-228600" algn="l" rtl="0" fontAlgn="base">
        <a:spcBef>
          <a:spcPct val="20000"/>
        </a:spcBef>
        <a:spcAft>
          <a:spcPct val="0"/>
        </a:spcAft>
        <a:buChar char="•"/>
        <a:defRPr sz="2400">
          <a:solidFill>
            <a:srgbClr val="000066"/>
          </a:solidFill>
          <a:latin typeface="+mj-lt"/>
          <a:ea typeface="+mn-ea"/>
        </a:defRPr>
      </a:lvl3pPr>
      <a:lvl4pPr marL="1600200" indent="-228600" algn="l" rtl="0" fontAlgn="base">
        <a:spcBef>
          <a:spcPct val="20000"/>
        </a:spcBef>
        <a:spcAft>
          <a:spcPct val="0"/>
        </a:spcAft>
        <a:buChar char="–"/>
        <a:defRPr sz="2000">
          <a:solidFill>
            <a:srgbClr val="000066"/>
          </a:solidFill>
          <a:latin typeface="+mj-lt"/>
          <a:ea typeface="+mn-ea"/>
        </a:defRPr>
      </a:lvl4pPr>
      <a:lvl5pPr marL="2057400" indent="-228600" algn="l" rtl="0" fontAlgn="base">
        <a:spcBef>
          <a:spcPct val="20000"/>
        </a:spcBef>
        <a:spcAft>
          <a:spcPct val="0"/>
        </a:spcAft>
        <a:buChar char="»"/>
        <a:defRPr sz="2000">
          <a:solidFill>
            <a:srgbClr val="000066"/>
          </a:solidFill>
          <a:latin typeface="+mj-lt"/>
          <a:ea typeface="+mn-ea"/>
        </a:defRPr>
      </a:lvl5pPr>
      <a:lvl6pPr marL="2514600" indent="-228600" algn="l" rtl="0" fontAlgn="base">
        <a:spcBef>
          <a:spcPct val="20000"/>
        </a:spcBef>
        <a:spcAft>
          <a:spcPct val="0"/>
        </a:spcAft>
        <a:buChar char="»"/>
        <a:defRPr sz="2000">
          <a:solidFill>
            <a:srgbClr val="000066"/>
          </a:solidFill>
          <a:latin typeface="+mj-lt"/>
          <a:ea typeface="+mn-ea"/>
        </a:defRPr>
      </a:lvl6pPr>
      <a:lvl7pPr marL="2971800" indent="-228600" algn="l" rtl="0" fontAlgn="base">
        <a:spcBef>
          <a:spcPct val="20000"/>
        </a:spcBef>
        <a:spcAft>
          <a:spcPct val="0"/>
        </a:spcAft>
        <a:buChar char="»"/>
        <a:defRPr sz="2000">
          <a:solidFill>
            <a:srgbClr val="000066"/>
          </a:solidFill>
          <a:latin typeface="+mj-lt"/>
          <a:ea typeface="+mn-ea"/>
        </a:defRPr>
      </a:lvl7pPr>
      <a:lvl8pPr marL="3429000" indent="-228600" algn="l" rtl="0" fontAlgn="base">
        <a:spcBef>
          <a:spcPct val="20000"/>
        </a:spcBef>
        <a:spcAft>
          <a:spcPct val="0"/>
        </a:spcAft>
        <a:buChar char="»"/>
        <a:defRPr sz="2000">
          <a:solidFill>
            <a:srgbClr val="000066"/>
          </a:solidFill>
          <a:latin typeface="+mj-lt"/>
          <a:ea typeface="+mn-ea"/>
        </a:defRPr>
      </a:lvl8pPr>
      <a:lvl9pPr marL="3886200" indent="-228600" algn="l" rtl="0" fontAlgn="base">
        <a:spcBef>
          <a:spcPct val="20000"/>
        </a:spcBef>
        <a:spcAft>
          <a:spcPct val="0"/>
        </a:spcAft>
        <a:buChar char="»"/>
        <a:defRPr sz="2000">
          <a:solidFill>
            <a:srgbClr val="000066"/>
          </a:solidFill>
          <a:latin typeface="+mj-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adf.org.au/" TargetMode="External"/><Relationship Id="rId2" Type="http://schemas.openxmlformats.org/officeDocument/2006/relationships/hyperlink" Target="http://www.adin.com.a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3282" name="Picture 2" descr="Cover"/>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353283" name="Rectangle 3"/>
          <p:cNvSpPr>
            <a:spLocks noGrp="1" noChangeArrowheads="1"/>
          </p:cNvSpPr>
          <p:nvPr>
            <p:ph type="ctrTitle"/>
          </p:nvPr>
        </p:nvSpPr>
        <p:spPr>
          <a:xfrm>
            <a:off x="685800" y="1125538"/>
            <a:ext cx="7631113" cy="1470025"/>
          </a:xfrm>
          <a:noFill/>
          <a:ln/>
        </p:spPr>
        <p:txBody>
          <a:bodyPr/>
          <a:lstStyle/>
          <a:p>
            <a:r>
              <a:rPr lang="en-AU" sz="3600" b="1">
                <a:solidFill>
                  <a:schemeClr val="bg1"/>
                </a:solidFill>
              </a:rPr>
              <a:t>Working in the West</a:t>
            </a:r>
            <a:br>
              <a:rPr lang="en-AU" sz="3600" b="1">
                <a:solidFill>
                  <a:schemeClr val="bg1"/>
                </a:solidFill>
              </a:rPr>
            </a:br>
            <a:r>
              <a:rPr lang="en-AU" sz="3600" i="1">
                <a:solidFill>
                  <a:schemeClr val="bg1"/>
                </a:solidFill>
              </a:rPr>
              <a:t>Managing Drug and Alcohol Use</a:t>
            </a:r>
            <a:endParaRPr lang="en-US" sz="2800" i="1"/>
          </a:p>
        </p:txBody>
      </p:sp>
      <p:sp>
        <p:nvSpPr>
          <p:cNvPr id="353284" name="Rectangle 4"/>
          <p:cNvSpPr>
            <a:spLocks noGrp="1" noChangeArrowheads="1"/>
          </p:cNvSpPr>
          <p:nvPr>
            <p:ph type="subTitle" idx="1"/>
          </p:nvPr>
        </p:nvSpPr>
        <p:spPr>
          <a:xfrm>
            <a:off x="684213" y="4149725"/>
            <a:ext cx="5832475" cy="1193800"/>
          </a:xfrm>
          <a:noFill/>
          <a:ln/>
        </p:spPr>
        <p:txBody>
          <a:bodyPr/>
          <a:lstStyle/>
          <a:p>
            <a:pPr algn="l"/>
            <a:r>
              <a:rPr lang="en-AU" sz="2800">
                <a:solidFill>
                  <a:srgbClr val="FF9933"/>
                </a:solidFill>
                <a:latin typeface="Lucida Sans" pitchFamily="34" charset="0"/>
              </a:rPr>
              <a:t>Rebecca Mahony</a:t>
            </a:r>
          </a:p>
          <a:p>
            <a:pPr algn="l"/>
            <a:r>
              <a:rPr lang="en-AU" sz="2800">
                <a:solidFill>
                  <a:srgbClr val="FF9933"/>
                </a:solidFill>
                <a:latin typeface="Lucida Sans" pitchFamily="34" charset="0"/>
              </a:rPr>
              <a:t>Senior Consultant/Psychologist</a:t>
            </a:r>
            <a:endParaRPr lang="en-US" sz="2800">
              <a:solidFill>
                <a:srgbClr val="FF9933"/>
              </a:solidFill>
              <a:latin typeface="Lucida Sans"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7490" name="Picture 2"/>
          <p:cNvPicPr>
            <a:picLocks noChangeAspect="1" noChangeArrowheads="1"/>
          </p:cNvPicPr>
          <p:nvPr/>
        </p:nvPicPr>
        <p:blipFill>
          <a:blip r:embed="rId3"/>
          <a:srcRect/>
          <a:stretch>
            <a:fillRect/>
          </a:stretch>
        </p:blipFill>
        <p:spPr bwMode="auto">
          <a:xfrm>
            <a:off x="495300" y="0"/>
            <a:ext cx="4683125" cy="6858000"/>
          </a:xfrm>
          <a:prstGeom prst="rect">
            <a:avLst/>
          </a:prstGeom>
          <a:noFill/>
          <a:ln w="12700">
            <a:noFill/>
            <a:miter lim="800000"/>
            <a:headEnd type="none" w="sm" len="sm"/>
            <a:tailEnd type="none" w="sm" len="sm"/>
          </a:ln>
          <a:effectLst/>
        </p:spPr>
      </p:pic>
      <p:sp>
        <p:nvSpPr>
          <p:cNvPr id="447491" name="Text Box 3"/>
          <p:cNvSpPr txBox="1">
            <a:spLocks noChangeArrowheads="1"/>
          </p:cNvSpPr>
          <p:nvPr/>
        </p:nvSpPr>
        <p:spPr bwMode="auto">
          <a:xfrm>
            <a:off x="5003800" y="2025650"/>
            <a:ext cx="4140200" cy="1311275"/>
          </a:xfrm>
          <a:prstGeom prst="rect">
            <a:avLst/>
          </a:prstGeom>
          <a:noFill/>
          <a:ln w="12700">
            <a:noFill/>
            <a:miter lim="800000"/>
            <a:headEnd type="none" w="sm" len="sm"/>
            <a:tailEnd type="none" w="sm" len="sm"/>
          </a:ln>
          <a:effectLst/>
        </p:spPr>
        <p:txBody>
          <a:bodyPr>
            <a:spAutoFit/>
          </a:bodyPr>
          <a:lstStyle/>
          <a:p>
            <a:pPr defTabSz="762000">
              <a:spcBef>
                <a:spcPct val="50000"/>
              </a:spcBef>
            </a:pPr>
            <a:r>
              <a:rPr lang="en-AU" sz="4000">
                <a:solidFill>
                  <a:srgbClr val="000066"/>
                </a:solidFill>
              </a:rPr>
              <a:t>Observation Considerations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6" name="Rectangle 2"/>
          <p:cNvSpPr>
            <a:spLocks noGrp="1" noChangeArrowheads="1"/>
          </p:cNvSpPr>
          <p:nvPr>
            <p:ph type="title"/>
          </p:nvPr>
        </p:nvSpPr>
        <p:spPr>
          <a:xfrm>
            <a:off x="323850" y="0"/>
            <a:ext cx="7772400" cy="1143000"/>
          </a:xfrm>
        </p:spPr>
        <p:txBody>
          <a:bodyPr/>
          <a:lstStyle/>
          <a:p>
            <a:r>
              <a:rPr lang="en-AU"/>
              <a:t>Scenario</a:t>
            </a:r>
            <a:endParaRPr lang="en-US"/>
          </a:p>
        </p:txBody>
      </p:sp>
      <p:sp>
        <p:nvSpPr>
          <p:cNvPr id="528387" name="Rectangle 3"/>
          <p:cNvSpPr>
            <a:spLocks noGrp="1" noChangeArrowheads="1"/>
          </p:cNvSpPr>
          <p:nvPr>
            <p:ph type="body" idx="1"/>
          </p:nvPr>
        </p:nvSpPr>
        <p:spPr>
          <a:xfrm>
            <a:off x="323850" y="1268413"/>
            <a:ext cx="7772400" cy="5257800"/>
          </a:xfrm>
        </p:spPr>
        <p:txBody>
          <a:bodyPr/>
          <a:lstStyle/>
          <a:p>
            <a:pPr>
              <a:lnSpc>
                <a:spcPct val="80000"/>
              </a:lnSpc>
            </a:pPr>
            <a:r>
              <a:rPr lang="en-AU" sz="2700">
                <a:latin typeface="Lucida Sans" pitchFamily="34" charset="0"/>
              </a:rPr>
              <a:t>A manager who supervises one of your clients, Jack makes contact with you and asks you to come down.  </a:t>
            </a:r>
          </a:p>
          <a:p>
            <a:pPr>
              <a:lnSpc>
                <a:spcPct val="80000"/>
              </a:lnSpc>
            </a:pPr>
            <a:r>
              <a:rPr lang="en-AU" sz="2700">
                <a:latin typeface="Lucida Sans" pitchFamily="34" charset="0"/>
              </a:rPr>
              <a:t>Jack has been working in his new job for just two months.  In that time his manager has noticed that he appears to be a hard working individual, but does not mingle with the other team members.  </a:t>
            </a:r>
          </a:p>
          <a:p>
            <a:pPr>
              <a:lnSpc>
                <a:spcPct val="80000"/>
              </a:lnSpc>
            </a:pPr>
            <a:r>
              <a:rPr lang="en-AU" sz="2700">
                <a:latin typeface="Lucida Sans" pitchFamily="34" charset="0"/>
              </a:rPr>
              <a:t>While this is of no great concern to you, given his output, punctuality, attendance, and adherence to the obvious occupational health and safety requirements is good, you decide to go onsite anyway.</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xfrm>
            <a:off x="539750" y="0"/>
            <a:ext cx="7772400" cy="1143000"/>
          </a:xfrm>
        </p:spPr>
        <p:txBody>
          <a:bodyPr/>
          <a:lstStyle/>
          <a:p>
            <a:r>
              <a:rPr lang="en-AU"/>
              <a:t>Scenario Continued</a:t>
            </a:r>
            <a:endParaRPr lang="en-US"/>
          </a:p>
        </p:txBody>
      </p:sp>
      <p:sp>
        <p:nvSpPr>
          <p:cNvPr id="529411" name="Rectangle 3"/>
          <p:cNvSpPr>
            <a:spLocks noGrp="1" noChangeArrowheads="1"/>
          </p:cNvSpPr>
          <p:nvPr>
            <p:ph type="body" idx="1"/>
          </p:nvPr>
        </p:nvSpPr>
        <p:spPr>
          <a:xfrm>
            <a:off x="611188" y="1341438"/>
            <a:ext cx="7772400" cy="4114800"/>
          </a:xfrm>
        </p:spPr>
        <p:txBody>
          <a:bodyPr/>
          <a:lstStyle/>
          <a:p>
            <a:pPr>
              <a:lnSpc>
                <a:spcPct val="90000"/>
              </a:lnSpc>
            </a:pPr>
            <a:r>
              <a:rPr lang="en-AU" sz="2700">
                <a:latin typeface="Lucida Sans" pitchFamily="34" charset="0"/>
              </a:rPr>
              <a:t>Whilst there you observed him at his morning smoko and were concerned as you saw him “staring off into the distance” to the point of being incommunicado.</a:t>
            </a:r>
          </a:p>
          <a:p>
            <a:pPr>
              <a:lnSpc>
                <a:spcPct val="90000"/>
              </a:lnSpc>
            </a:pPr>
            <a:r>
              <a:rPr lang="en-AU" sz="2700">
                <a:latin typeface="Lucida Sans" pitchFamily="34" charset="0"/>
              </a:rPr>
              <a:t>The manager also informs you that this morning one of the other team members approached him to indicate that he felt Jack was totally “off his tree”.  In questioning as to why the employee thought this, his response was, ‘well, his eyes are like road maps and he doesn’t seem to be able to string a sentence together’.</a:t>
            </a:r>
            <a:endParaRPr lang="en-US" sz="2700">
              <a:latin typeface="Lucida Sans" pitchFamily="34" charset="0"/>
            </a:endParaRPr>
          </a:p>
          <a:p>
            <a:pPr>
              <a:lnSpc>
                <a:spcPct val="90000"/>
              </a:lnSpc>
            </a:pPr>
            <a:endParaRPr lang="en-US" sz="27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a:xfrm>
            <a:off x="755650" y="333375"/>
            <a:ext cx="7385050" cy="838200"/>
          </a:xfrm>
          <a:noFill/>
          <a:ln/>
        </p:spPr>
        <p:txBody>
          <a:bodyPr lIns="92075" tIns="46038" rIns="92075" bIns="46038"/>
          <a:lstStyle/>
          <a:p>
            <a:r>
              <a:rPr lang="en-AU" sz="3200"/>
              <a:t>Observation Considerations</a:t>
            </a:r>
          </a:p>
        </p:txBody>
      </p:sp>
      <p:sp>
        <p:nvSpPr>
          <p:cNvPr id="449539" name="Rectangle 3"/>
          <p:cNvSpPr>
            <a:spLocks noGrp="1" noChangeArrowheads="1"/>
          </p:cNvSpPr>
          <p:nvPr>
            <p:ph type="body" idx="1"/>
          </p:nvPr>
        </p:nvSpPr>
        <p:spPr>
          <a:xfrm>
            <a:off x="755650" y="1700213"/>
            <a:ext cx="7716838" cy="3527425"/>
          </a:xfrm>
          <a:noFill/>
          <a:ln/>
        </p:spPr>
        <p:txBody>
          <a:bodyPr lIns="92075" tIns="46038" rIns="92075" bIns="46038"/>
          <a:lstStyle/>
          <a:p>
            <a:pPr>
              <a:buFontTx/>
              <a:buNone/>
            </a:pPr>
            <a:r>
              <a:rPr lang="en-AU">
                <a:latin typeface="Lucida Sans" pitchFamily="34" charset="0"/>
              </a:rPr>
              <a:t>How is fitness for work assessed?</a:t>
            </a:r>
          </a:p>
          <a:p>
            <a:pPr>
              <a:buFontTx/>
              <a:buChar char="-"/>
            </a:pPr>
            <a:r>
              <a:rPr lang="en-AU">
                <a:latin typeface="Lucida Sans" pitchFamily="34" charset="0"/>
              </a:rPr>
              <a:t>Behavioural</a:t>
            </a:r>
          </a:p>
          <a:p>
            <a:pPr>
              <a:buFontTx/>
              <a:buChar char="-"/>
            </a:pPr>
            <a:r>
              <a:rPr lang="en-AU">
                <a:latin typeface="Lucida Sans" pitchFamily="34" charset="0"/>
              </a:rPr>
              <a:t>Emotional</a:t>
            </a:r>
          </a:p>
          <a:p>
            <a:pPr>
              <a:buFontTx/>
              <a:buChar char="-"/>
            </a:pPr>
            <a:r>
              <a:rPr lang="en-AU">
                <a:latin typeface="Lucida Sans" pitchFamily="34" charset="0"/>
              </a:rPr>
              <a:t>Performance</a:t>
            </a:r>
          </a:p>
          <a:p>
            <a:endParaRPr lang="en-AU" sz="2800">
              <a:latin typeface="Lucida San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49539">
                                            <p:txEl>
                                              <p:pRg st="0" end="0"/>
                                            </p:txEl>
                                          </p:spTgt>
                                        </p:tgtEl>
                                        <p:attrNameLst>
                                          <p:attrName>style.visibility</p:attrName>
                                        </p:attrNameLst>
                                      </p:cBhvr>
                                      <p:to>
                                        <p:strVal val="visible"/>
                                      </p:to>
                                    </p:set>
                                    <p:animEffect transition="in" filter="wipe(up)">
                                      <p:cBhvr>
                                        <p:cTn id="7" dur="500"/>
                                        <p:tgtEl>
                                          <p:spTgt spid="449539">
                                            <p:txEl>
                                              <p:pRg st="0" end="0"/>
                                            </p:txEl>
                                          </p:spTgt>
                                        </p:tgtEl>
                                      </p:cBhvr>
                                    </p:animEffect>
                                  </p:childTnLst>
                                  <p:subTnLst>
                                    <p:animClr clrSpc="rgb" dir="cw">
                                      <p:cBhvr override="childStyle">
                                        <p:cTn dur="1" fill="hold" display="0" masterRel="nextClick" afterEffect="1"/>
                                        <p:tgtEl>
                                          <p:spTgt spid="449539">
                                            <p:txEl>
                                              <p:pRg st="0" end="0"/>
                                            </p:txEl>
                                          </p:spTgt>
                                        </p:tgtEl>
                                        <p:attrNameLst>
                                          <p:attrName>ppt_c</p:attrName>
                                        </p:attrNameLst>
                                      </p:cBhvr>
                                      <p:to>
                                        <a:srgbClr val="008080"/>
                                      </p:to>
                                    </p:animClr>
                                  </p:sub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49539">
                                            <p:txEl>
                                              <p:pRg st="1" end="1"/>
                                            </p:txEl>
                                          </p:spTgt>
                                        </p:tgtEl>
                                        <p:attrNameLst>
                                          <p:attrName>style.visibility</p:attrName>
                                        </p:attrNameLst>
                                      </p:cBhvr>
                                      <p:to>
                                        <p:strVal val="visible"/>
                                      </p:to>
                                    </p:set>
                                    <p:animEffect transition="in" filter="wipe(up)">
                                      <p:cBhvr>
                                        <p:cTn id="12" dur="500"/>
                                        <p:tgtEl>
                                          <p:spTgt spid="449539">
                                            <p:txEl>
                                              <p:pRg st="1" end="1"/>
                                            </p:txEl>
                                          </p:spTgt>
                                        </p:tgtEl>
                                      </p:cBhvr>
                                    </p:animEffect>
                                  </p:childTnLst>
                                  <p:subTnLst>
                                    <p:animClr clrSpc="rgb" dir="cw">
                                      <p:cBhvr override="childStyle">
                                        <p:cTn dur="1" fill="hold" display="0" masterRel="nextClick" afterEffect="1"/>
                                        <p:tgtEl>
                                          <p:spTgt spid="449539">
                                            <p:txEl>
                                              <p:pRg st="1" end="1"/>
                                            </p:txEl>
                                          </p:spTgt>
                                        </p:tgtEl>
                                        <p:attrNameLst>
                                          <p:attrName>ppt_c</p:attrName>
                                        </p:attrNameLst>
                                      </p:cBhvr>
                                      <p:to>
                                        <a:srgbClr val="008080"/>
                                      </p:to>
                                    </p:animClr>
                                  </p:sub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49539">
                                            <p:txEl>
                                              <p:pRg st="2" end="2"/>
                                            </p:txEl>
                                          </p:spTgt>
                                        </p:tgtEl>
                                        <p:attrNameLst>
                                          <p:attrName>style.visibility</p:attrName>
                                        </p:attrNameLst>
                                      </p:cBhvr>
                                      <p:to>
                                        <p:strVal val="visible"/>
                                      </p:to>
                                    </p:set>
                                    <p:animEffect transition="in" filter="wipe(up)">
                                      <p:cBhvr>
                                        <p:cTn id="17" dur="500"/>
                                        <p:tgtEl>
                                          <p:spTgt spid="449539">
                                            <p:txEl>
                                              <p:pRg st="2" end="2"/>
                                            </p:txEl>
                                          </p:spTgt>
                                        </p:tgtEl>
                                      </p:cBhvr>
                                    </p:animEffect>
                                  </p:childTnLst>
                                  <p:subTnLst>
                                    <p:animClr clrSpc="rgb" dir="cw">
                                      <p:cBhvr override="childStyle">
                                        <p:cTn dur="1" fill="hold" display="0" masterRel="nextClick" afterEffect="1"/>
                                        <p:tgtEl>
                                          <p:spTgt spid="449539">
                                            <p:txEl>
                                              <p:pRg st="2" end="2"/>
                                            </p:txEl>
                                          </p:spTgt>
                                        </p:tgtEl>
                                        <p:attrNameLst>
                                          <p:attrName>ppt_c</p:attrName>
                                        </p:attrNameLst>
                                      </p:cBhvr>
                                      <p:to>
                                        <a:srgbClr val="008080"/>
                                      </p:to>
                                    </p:animClr>
                                  </p:sub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449539">
                                            <p:txEl>
                                              <p:pRg st="3" end="3"/>
                                            </p:txEl>
                                          </p:spTgt>
                                        </p:tgtEl>
                                        <p:attrNameLst>
                                          <p:attrName>style.visibility</p:attrName>
                                        </p:attrNameLst>
                                      </p:cBhvr>
                                      <p:to>
                                        <p:strVal val="visible"/>
                                      </p:to>
                                    </p:set>
                                    <p:animEffect transition="in" filter="wipe(up)">
                                      <p:cBhvr>
                                        <p:cTn id="22" dur="500"/>
                                        <p:tgtEl>
                                          <p:spTgt spid="449539">
                                            <p:txEl>
                                              <p:pRg st="3" end="3"/>
                                            </p:txEl>
                                          </p:spTgt>
                                        </p:tgtEl>
                                      </p:cBhvr>
                                    </p:animEffect>
                                  </p:childTnLst>
                                  <p:subTnLst>
                                    <p:animClr clrSpc="rgb" dir="cw">
                                      <p:cBhvr override="childStyle">
                                        <p:cTn dur="1" fill="hold" display="0" masterRel="nextClick" afterEffect="1"/>
                                        <p:tgtEl>
                                          <p:spTgt spid="449539">
                                            <p:txEl>
                                              <p:pRg st="3" end="3"/>
                                            </p:txEl>
                                          </p:spTgt>
                                        </p:tgtEl>
                                        <p:attrNameLst>
                                          <p:attrName>ppt_c</p:attrName>
                                        </p:attrNameLst>
                                      </p:cBhvr>
                                      <p:to>
                                        <a:srgbClr val="00808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539" grpId="0" build="p" bldLvl="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2"/>
          <p:cNvSpPr>
            <a:spLocks noGrp="1" noChangeArrowheads="1"/>
          </p:cNvSpPr>
          <p:nvPr>
            <p:ph type="title"/>
          </p:nvPr>
        </p:nvSpPr>
        <p:spPr>
          <a:xfrm>
            <a:off x="684213" y="333375"/>
            <a:ext cx="7772400" cy="1143000"/>
          </a:xfrm>
        </p:spPr>
        <p:txBody>
          <a:bodyPr/>
          <a:lstStyle/>
          <a:p>
            <a:r>
              <a:rPr lang="en-AU"/>
              <a:t>What to do</a:t>
            </a:r>
          </a:p>
        </p:txBody>
      </p:sp>
      <p:sp>
        <p:nvSpPr>
          <p:cNvPr id="451587" name="Rectangle 3"/>
          <p:cNvSpPr>
            <a:spLocks noGrp="1" noChangeArrowheads="1"/>
          </p:cNvSpPr>
          <p:nvPr>
            <p:ph type="body" idx="1"/>
          </p:nvPr>
        </p:nvSpPr>
        <p:spPr>
          <a:xfrm>
            <a:off x="611188" y="1484313"/>
            <a:ext cx="7772400" cy="4608512"/>
          </a:xfrm>
        </p:spPr>
        <p:txBody>
          <a:bodyPr/>
          <a:lstStyle/>
          <a:p>
            <a:r>
              <a:rPr lang="en-AU" sz="3400">
                <a:latin typeface="Lucida Sans" pitchFamily="34" charset="0"/>
              </a:rPr>
              <a:t>Raise the issue</a:t>
            </a:r>
          </a:p>
          <a:p>
            <a:r>
              <a:rPr lang="en-AU" sz="3400">
                <a:latin typeface="Lucida Sans" pitchFamily="34" charset="0"/>
              </a:rPr>
              <a:t>Focus on </a:t>
            </a:r>
            <a:r>
              <a:rPr lang="en-AU" sz="3400" i="1">
                <a:latin typeface="Lucida Sans" pitchFamily="34" charset="0"/>
              </a:rPr>
              <a:t>what </a:t>
            </a:r>
            <a:r>
              <a:rPr lang="en-AU" sz="3400">
                <a:latin typeface="Lucida Sans" pitchFamily="34" charset="0"/>
              </a:rPr>
              <a:t>is happening, rather than </a:t>
            </a:r>
            <a:r>
              <a:rPr lang="en-AU" sz="3400" i="1">
                <a:latin typeface="Lucida Sans" pitchFamily="34" charset="0"/>
              </a:rPr>
              <a:t>why</a:t>
            </a:r>
          </a:p>
          <a:p>
            <a:r>
              <a:rPr lang="en-AU" sz="3400">
                <a:latin typeface="Lucida Sans" pitchFamily="34" charset="0"/>
              </a:rPr>
              <a:t>Remain non-judgemental as each individual has had a different life experience</a:t>
            </a:r>
          </a:p>
          <a:p>
            <a:r>
              <a:rPr lang="en-AU" sz="3400">
                <a:latin typeface="Lucida Sans" pitchFamily="34" charset="0"/>
              </a:rPr>
              <a:t>Manage your own emotions and relations as well as you can</a:t>
            </a:r>
          </a:p>
          <a:p>
            <a:pPr>
              <a:buFontTx/>
              <a:buNone/>
            </a:pPr>
            <a:endParaRPr lang="en-AU" sz="3400">
              <a:latin typeface="Lucida Sans" pitchFamily="34" charset="0"/>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Rectangle 2"/>
          <p:cNvSpPr>
            <a:spLocks noGrp="1" noChangeArrowheads="1"/>
          </p:cNvSpPr>
          <p:nvPr>
            <p:ph type="title"/>
          </p:nvPr>
        </p:nvSpPr>
        <p:spPr>
          <a:xfrm>
            <a:off x="323850" y="0"/>
            <a:ext cx="8229600" cy="1143000"/>
          </a:xfrm>
        </p:spPr>
        <p:txBody>
          <a:bodyPr/>
          <a:lstStyle/>
          <a:p>
            <a:r>
              <a:rPr lang="en-AU"/>
              <a:t>What should I do immediately?</a:t>
            </a:r>
            <a:endParaRPr lang="en-US"/>
          </a:p>
        </p:txBody>
      </p:sp>
      <p:sp>
        <p:nvSpPr>
          <p:cNvPr id="471043" name="Rectangle 3"/>
          <p:cNvSpPr>
            <a:spLocks noGrp="1" noChangeArrowheads="1"/>
          </p:cNvSpPr>
          <p:nvPr>
            <p:ph type="body" idx="1"/>
          </p:nvPr>
        </p:nvSpPr>
        <p:spPr>
          <a:xfrm>
            <a:off x="468313" y="1052513"/>
            <a:ext cx="8001000" cy="5111750"/>
          </a:xfrm>
        </p:spPr>
        <p:txBody>
          <a:bodyPr/>
          <a:lstStyle/>
          <a:p>
            <a:pPr>
              <a:lnSpc>
                <a:spcPct val="90000"/>
              </a:lnSpc>
            </a:pPr>
            <a:r>
              <a:rPr lang="en-AU" sz="3100">
                <a:latin typeface="Lucida Sans" pitchFamily="34" charset="0"/>
              </a:rPr>
              <a:t>Remove the person from the workplace and not allow them to use any machinery or vehicles</a:t>
            </a:r>
          </a:p>
          <a:p>
            <a:pPr>
              <a:lnSpc>
                <a:spcPct val="90000"/>
              </a:lnSpc>
            </a:pPr>
            <a:r>
              <a:rPr lang="en-AU" sz="3100" u="sng">
                <a:latin typeface="Lucida Sans" pitchFamily="34" charset="0"/>
              </a:rPr>
              <a:t>Offer</a:t>
            </a:r>
            <a:r>
              <a:rPr lang="en-AU" sz="3100">
                <a:latin typeface="Lucida Sans" pitchFamily="34" charset="0"/>
              </a:rPr>
              <a:t> transport back to place of accommodation</a:t>
            </a:r>
          </a:p>
          <a:p>
            <a:pPr>
              <a:lnSpc>
                <a:spcPct val="90000"/>
              </a:lnSpc>
            </a:pPr>
            <a:r>
              <a:rPr lang="en-AU" sz="3100">
                <a:latin typeface="Lucida Sans" pitchFamily="34" charset="0"/>
              </a:rPr>
              <a:t>Individual stays away until they can demonstrate that they are fit to return to work </a:t>
            </a:r>
          </a:p>
          <a:p>
            <a:pPr>
              <a:lnSpc>
                <a:spcPct val="90000"/>
              </a:lnSpc>
            </a:pPr>
            <a:r>
              <a:rPr lang="en-AU" sz="3100">
                <a:latin typeface="Lucida Sans" pitchFamily="34" charset="0"/>
              </a:rPr>
              <a:t>Have a conversation with the individual when they are rested and in a state to discuss the concern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1" name="Text Box 3"/>
          <p:cNvSpPr txBox="1">
            <a:spLocks noChangeArrowheads="1"/>
          </p:cNvSpPr>
          <p:nvPr/>
        </p:nvSpPr>
        <p:spPr bwMode="auto">
          <a:xfrm>
            <a:off x="468313" y="1412875"/>
            <a:ext cx="8135937" cy="4365625"/>
          </a:xfrm>
          <a:prstGeom prst="rect">
            <a:avLst/>
          </a:prstGeom>
          <a:noFill/>
          <a:ln w="9525">
            <a:noFill/>
            <a:miter lim="800000"/>
            <a:headEnd/>
            <a:tailEnd/>
          </a:ln>
          <a:effectLst/>
        </p:spPr>
        <p:txBody>
          <a:bodyPr>
            <a:spAutoFit/>
          </a:bodyPr>
          <a:lstStyle/>
          <a:p>
            <a:pPr marL="279400" indent="-279400">
              <a:spcBef>
                <a:spcPct val="50000"/>
              </a:spcBef>
              <a:buClr>
                <a:srgbClr val="000066"/>
              </a:buClr>
              <a:buFontTx/>
              <a:buChar char="•"/>
            </a:pPr>
            <a:r>
              <a:rPr lang="en-AU" sz="2800">
                <a:solidFill>
                  <a:srgbClr val="000066"/>
                </a:solidFill>
              </a:rPr>
              <a:t>Exactly what behaviour/performance issue is it that I am objecting to?</a:t>
            </a:r>
          </a:p>
          <a:p>
            <a:pPr marL="279400" indent="-279400">
              <a:spcBef>
                <a:spcPct val="50000"/>
              </a:spcBef>
              <a:buClr>
                <a:srgbClr val="000066"/>
              </a:buClr>
              <a:buFontTx/>
              <a:buChar char="•"/>
            </a:pPr>
            <a:r>
              <a:rPr lang="en-AU" sz="2800">
                <a:solidFill>
                  <a:srgbClr val="000066"/>
                </a:solidFill>
              </a:rPr>
              <a:t>How does that behaviour adversely affect the employee’s responsibilities?</a:t>
            </a:r>
          </a:p>
          <a:p>
            <a:pPr marL="279400" indent="-279400">
              <a:spcBef>
                <a:spcPct val="50000"/>
              </a:spcBef>
              <a:buClr>
                <a:srgbClr val="000066"/>
              </a:buClr>
              <a:buFontTx/>
              <a:buChar char="•"/>
            </a:pPr>
            <a:r>
              <a:rPr lang="en-AU" sz="2800">
                <a:solidFill>
                  <a:srgbClr val="000066"/>
                </a:solidFill>
              </a:rPr>
              <a:t>Would another person see this as I see it?</a:t>
            </a:r>
          </a:p>
          <a:p>
            <a:pPr marL="279400" indent="-279400">
              <a:spcBef>
                <a:spcPct val="50000"/>
              </a:spcBef>
              <a:buClr>
                <a:srgbClr val="000066"/>
              </a:buClr>
              <a:buFontTx/>
              <a:buChar char="•"/>
            </a:pPr>
            <a:r>
              <a:rPr lang="en-AU" sz="2800">
                <a:solidFill>
                  <a:srgbClr val="000066"/>
                </a:solidFill>
              </a:rPr>
              <a:t>Am I overgeneralising on too little information?</a:t>
            </a:r>
          </a:p>
          <a:p>
            <a:pPr marL="279400" indent="-279400">
              <a:spcBef>
                <a:spcPct val="50000"/>
              </a:spcBef>
              <a:buClr>
                <a:srgbClr val="000066"/>
              </a:buClr>
              <a:buFontTx/>
              <a:buChar char="•"/>
            </a:pPr>
            <a:r>
              <a:rPr lang="en-AU" sz="2800">
                <a:solidFill>
                  <a:srgbClr val="000066"/>
                </a:solidFill>
              </a:rPr>
              <a:t>Could I defend my judgement if required?</a:t>
            </a:r>
          </a:p>
        </p:txBody>
      </p:sp>
      <p:sp>
        <p:nvSpPr>
          <p:cNvPr id="488452" name="Rectangle 4"/>
          <p:cNvSpPr>
            <a:spLocks noGrp="1" noChangeArrowheads="1"/>
          </p:cNvSpPr>
          <p:nvPr>
            <p:ph type="title"/>
          </p:nvPr>
        </p:nvSpPr>
        <p:spPr>
          <a:xfrm>
            <a:off x="468313" y="333375"/>
            <a:ext cx="7772400" cy="1143000"/>
          </a:xfrm>
        </p:spPr>
        <p:txBody>
          <a:bodyPr/>
          <a:lstStyle/>
          <a:p>
            <a:r>
              <a:rPr lang="en-AU"/>
              <a:t>Having the Discussion</a:t>
            </a:r>
            <a:endParaRPr lang="en-US"/>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2"/>
          <p:cNvSpPr>
            <a:spLocks noGrp="1" noChangeArrowheads="1"/>
          </p:cNvSpPr>
          <p:nvPr>
            <p:ph type="ctrTitle"/>
          </p:nvPr>
        </p:nvSpPr>
        <p:spPr>
          <a:xfrm>
            <a:off x="395288" y="476250"/>
            <a:ext cx="7772400" cy="381000"/>
          </a:xfrm>
        </p:spPr>
        <p:txBody>
          <a:bodyPr/>
          <a:lstStyle/>
          <a:p>
            <a:r>
              <a:rPr lang="en-AU" sz="3600"/>
              <a:t>Boundaries</a:t>
            </a:r>
            <a:endParaRPr lang="en-AU" sz="3000" b="1"/>
          </a:p>
        </p:txBody>
      </p:sp>
      <p:sp>
        <p:nvSpPr>
          <p:cNvPr id="518147" name="Oval 3"/>
          <p:cNvSpPr>
            <a:spLocks noChangeArrowheads="1"/>
          </p:cNvSpPr>
          <p:nvPr/>
        </p:nvSpPr>
        <p:spPr bwMode="auto">
          <a:xfrm>
            <a:off x="2843213" y="765175"/>
            <a:ext cx="5486400" cy="5181600"/>
          </a:xfrm>
          <a:prstGeom prst="ellipse">
            <a:avLst/>
          </a:prstGeom>
          <a:noFill/>
          <a:ln w="25400">
            <a:solidFill>
              <a:schemeClr val="tx1"/>
            </a:solidFill>
            <a:round/>
            <a:headEnd/>
            <a:tailEnd/>
          </a:ln>
          <a:effectLst/>
        </p:spPr>
        <p:txBody>
          <a:bodyPr wrap="none" anchor="ctr"/>
          <a:lstStyle/>
          <a:p>
            <a:endParaRPr lang="en-AU"/>
          </a:p>
        </p:txBody>
      </p:sp>
      <p:sp>
        <p:nvSpPr>
          <p:cNvPr id="518148" name="Oval 4"/>
          <p:cNvSpPr>
            <a:spLocks noChangeArrowheads="1"/>
          </p:cNvSpPr>
          <p:nvPr/>
        </p:nvSpPr>
        <p:spPr bwMode="auto">
          <a:xfrm>
            <a:off x="3986213" y="1755775"/>
            <a:ext cx="3352800" cy="3276600"/>
          </a:xfrm>
          <a:prstGeom prst="ellipse">
            <a:avLst/>
          </a:prstGeom>
          <a:noFill/>
          <a:ln w="25400">
            <a:solidFill>
              <a:schemeClr val="tx1"/>
            </a:solidFill>
            <a:round/>
            <a:headEnd/>
            <a:tailEnd/>
          </a:ln>
          <a:effectLst/>
        </p:spPr>
        <p:txBody>
          <a:bodyPr wrap="none" anchor="ctr"/>
          <a:lstStyle/>
          <a:p>
            <a:endParaRPr lang="en-AU"/>
          </a:p>
        </p:txBody>
      </p:sp>
      <p:sp>
        <p:nvSpPr>
          <p:cNvPr id="518149" name="Oval 5"/>
          <p:cNvSpPr>
            <a:spLocks noChangeArrowheads="1"/>
          </p:cNvSpPr>
          <p:nvPr/>
        </p:nvSpPr>
        <p:spPr bwMode="auto">
          <a:xfrm>
            <a:off x="4672013" y="2441575"/>
            <a:ext cx="1981200" cy="1828800"/>
          </a:xfrm>
          <a:prstGeom prst="ellipse">
            <a:avLst/>
          </a:prstGeom>
          <a:noFill/>
          <a:ln w="25400">
            <a:solidFill>
              <a:schemeClr val="tx1"/>
            </a:solidFill>
            <a:round/>
            <a:headEnd/>
            <a:tailEnd/>
          </a:ln>
          <a:effectLst/>
        </p:spPr>
        <p:txBody>
          <a:bodyPr wrap="none" anchor="ctr"/>
          <a:lstStyle/>
          <a:p>
            <a:endParaRPr lang="en-AU"/>
          </a:p>
        </p:txBody>
      </p:sp>
      <p:sp>
        <p:nvSpPr>
          <p:cNvPr id="518150" name="Oval 6"/>
          <p:cNvSpPr>
            <a:spLocks noChangeArrowheads="1"/>
          </p:cNvSpPr>
          <p:nvPr/>
        </p:nvSpPr>
        <p:spPr bwMode="auto">
          <a:xfrm>
            <a:off x="5419725" y="3211513"/>
            <a:ext cx="381000" cy="304800"/>
          </a:xfrm>
          <a:prstGeom prst="ellipse">
            <a:avLst/>
          </a:prstGeom>
          <a:solidFill>
            <a:schemeClr val="tx1"/>
          </a:solidFill>
          <a:ln w="9525">
            <a:solidFill>
              <a:schemeClr val="tx1"/>
            </a:solidFill>
            <a:round/>
            <a:headEnd/>
            <a:tailEnd/>
          </a:ln>
          <a:effectLst/>
        </p:spPr>
        <p:txBody>
          <a:bodyPr wrap="none" anchor="ctr"/>
          <a:lstStyle/>
          <a:p>
            <a:endParaRPr lang="en-AU"/>
          </a:p>
        </p:txBody>
      </p:sp>
      <p:sp>
        <p:nvSpPr>
          <p:cNvPr id="518151" name="Line 7"/>
          <p:cNvSpPr>
            <a:spLocks noChangeShapeType="1"/>
          </p:cNvSpPr>
          <p:nvPr/>
        </p:nvSpPr>
        <p:spPr bwMode="auto">
          <a:xfrm>
            <a:off x="2767013" y="2822575"/>
            <a:ext cx="2514600" cy="533400"/>
          </a:xfrm>
          <a:prstGeom prst="line">
            <a:avLst/>
          </a:prstGeom>
          <a:noFill/>
          <a:ln w="9525">
            <a:solidFill>
              <a:schemeClr val="tx1"/>
            </a:solidFill>
            <a:round/>
            <a:headEnd/>
            <a:tailEnd type="triangle" w="med" len="med"/>
          </a:ln>
          <a:effectLst/>
        </p:spPr>
        <p:txBody>
          <a:bodyPr wrap="none" anchor="ctr"/>
          <a:lstStyle/>
          <a:p>
            <a:endParaRPr lang="en-AU"/>
          </a:p>
        </p:txBody>
      </p:sp>
      <p:sp>
        <p:nvSpPr>
          <p:cNvPr id="518152" name="Text Box 8"/>
          <p:cNvSpPr txBox="1">
            <a:spLocks noChangeArrowheads="1"/>
          </p:cNvSpPr>
          <p:nvPr/>
        </p:nvSpPr>
        <p:spPr bwMode="auto">
          <a:xfrm>
            <a:off x="5129213" y="3683000"/>
            <a:ext cx="1187450" cy="366713"/>
          </a:xfrm>
          <a:prstGeom prst="rect">
            <a:avLst/>
          </a:prstGeom>
          <a:noFill/>
          <a:ln w="9525">
            <a:noFill/>
            <a:miter lim="800000"/>
            <a:headEnd/>
            <a:tailEnd/>
          </a:ln>
          <a:effectLst/>
        </p:spPr>
        <p:txBody>
          <a:bodyPr wrap="none">
            <a:spAutoFit/>
          </a:bodyPr>
          <a:lstStyle/>
          <a:p>
            <a:r>
              <a:rPr lang="en-AU" sz="1800" b="1">
                <a:solidFill>
                  <a:srgbClr val="000066"/>
                </a:solidFill>
                <a:latin typeface="Arial" charset="0"/>
              </a:rPr>
              <a:t>Intimates</a:t>
            </a:r>
            <a:endParaRPr lang="en-AU" sz="1600" b="1">
              <a:solidFill>
                <a:srgbClr val="000066"/>
              </a:solidFill>
              <a:latin typeface="Arial" charset="0"/>
            </a:endParaRPr>
          </a:p>
        </p:txBody>
      </p:sp>
      <p:sp>
        <p:nvSpPr>
          <p:cNvPr id="518153" name="Text Box 9"/>
          <p:cNvSpPr txBox="1">
            <a:spLocks noChangeArrowheads="1"/>
          </p:cNvSpPr>
          <p:nvPr/>
        </p:nvSpPr>
        <p:spPr bwMode="auto">
          <a:xfrm>
            <a:off x="0" y="2205038"/>
            <a:ext cx="2878138" cy="701675"/>
          </a:xfrm>
          <a:prstGeom prst="rect">
            <a:avLst/>
          </a:prstGeom>
          <a:noFill/>
          <a:ln w="9525">
            <a:noFill/>
            <a:miter lim="800000"/>
            <a:headEnd/>
            <a:tailEnd/>
          </a:ln>
          <a:effectLst/>
        </p:spPr>
        <p:txBody>
          <a:bodyPr wrap="none">
            <a:spAutoFit/>
          </a:bodyPr>
          <a:lstStyle/>
          <a:p>
            <a:r>
              <a:rPr lang="en-AU" sz="2000" b="1">
                <a:solidFill>
                  <a:srgbClr val="000066"/>
                </a:solidFill>
              </a:rPr>
              <a:t>Core of Self</a:t>
            </a:r>
          </a:p>
          <a:p>
            <a:r>
              <a:rPr lang="en-AU" sz="2000" b="1">
                <a:solidFill>
                  <a:srgbClr val="000066"/>
                </a:solidFill>
              </a:rPr>
              <a:t>(shared with no one)</a:t>
            </a:r>
          </a:p>
        </p:txBody>
      </p:sp>
      <p:sp>
        <p:nvSpPr>
          <p:cNvPr id="518154" name="Text Box 10"/>
          <p:cNvSpPr txBox="1">
            <a:spLocks noChangeArrowheads="1"/>
          </p:cNvSpPr>
          <p:nvPr>
            <p:ph type="subTitle" idx="1"/>
          </p:nvPr>
        </p:nvSpPr>
        <p:spPr>
          <a:xfrm>
            <a:off x="4570413" y="4224338"/>
            <a:ext cx="2209800" cy="228600"/>
          </a:xfrm>
          <a:noFill/>
          <a:ln/>
        </p:spPr>
        <p:txBody>
          <a:bodyPr/>
          <a:lstStyle/>
          <a:p>
            <a:r>
              <a:rPr lang="en-AU" sz="2400" b="1"/>
              <a:t>Close Friends</a:t>
            </a:r>
            <a:endParaRPr lang="en-AU" sz="2000" b="1"/>
          </a:p>
        </p:txBody>
      </p:sp>
      <p:sp>
        <p:nvSpPr>
          <p:cNvPr id="518155" name="Text Box 11"/>
          <p:cNvSpPr txBox="1">
            <a:spLocks noChangeArrowheads="1"/>
          </p:cNvSpPr>
          <p:nvPr/>
        </p:nvSpPr>
        <p:spPr bwMode="auto">
          <a:xfrm>
            <a:off x="4425950" y="5232400"/>
            <a:ext cx="2566988" cy="476250"/>
          </a:xfrm>
          <a:prstGeom prst="rect">
            <a:avLst/>
          </a:prstGeom>
          <a:noFill/>
          <a:ln w="9525">
            <a:noFill/>
            <a:miter lim="800000"/>
            <a:headEnd/>
            <a:tailEnd/>
          </a:ln>
          <a:effectLst/>
        </p:spPr>
        <p:txBody>
          <a:bodyPr/>
          <a:lstStyle/>
          <a:p>
            <a:pPr algn="ctr" eaLnBrk="1" hangingPunct="1">
              <a:spcBef>
                <a:spcPct val="20000"/>
              </a:spcBef>
            </a:pPr>
            <a:r>
              <a:rPr lang="en-AU" b="1">
                <a:solidFill>
                  <a:srgbClr val="000066"/>
                </a:solidFill>
                <a:latin typeface="Arial" charset="0"/>
              </a:rPr>
              <a:t>Acquaintances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90" name="Rectangle 2"/>
          <p:cNvSpPr>
            <a:spLocks noGrp="1" noChangeArrowheads="1"/>
          </p:cNvSpPr>
          <p:nvPr>
            <p:ph type="title"/>
          </p:nvPr>
        </p:nvSpPr>
        <p:spPr>
          <a:xfrm>
            <a:off x="539750" y="260350"/>
            <a:ext cx="8229600" cy="1143000"/>
          </a:xfrm>
        </p:spPr>
        <p:txBody>
          <a:bodyPr/>
          <a:lstStyle/>
          <a:p>
            <a:r>
              <a:rPr lang="en-AU" sz="3600"/>
              <a:t>What You Can Do</a:t>
            </a:r>
            <a:endParaRPr lang="en-AU"/>
          </a:p>
        </p:txBody>
      </p:sp>
      <p:sp>
        <p:nvSpPr>
          <p:cNvPr id="524291" name="Rectangle 3"/>
          <p:cNvSpPr>
            <a:spLocks noGrp="1" noChangeArrowheads="1"/>
          </p:cNvSpPr>
          <p:nvPr>
            <p:ph type="body" idx="1"/>
          </p:nvPr>
        </p:nvSpPr>
        <p:spPr>
          <a:xfrm>
            <a:off x="323850" y="1484313"/>
            <a:ext cx="8351838" cy="6003925"/>
          </a:xfrm>
        </p:spPr>
        <p:txBody>
          <a:bodyPr/>
          <a:lstStyle/>
          <a:p>
            <a:pPr>
              <a:lnSpc>
                <a:spcPct val="80000"/>
              </a:lnSpc>
            </a:pPr>
            <a:r>
              <a:rPr lang="en-AU" sz="3000">
                <a:latin typeface="Lucida Sans" pitchFamily="34" charset="0"/>
              </a:rPr>
              <a:t>Be clear about limits of your role </a:t>
            </a:r>
          </a:p>
          <a:p>
            <a:pPr>
              <a:lnSpc>
                <a:spcPct val="80000"/>
              </a:lnSpc>
            </a:pPr>
            <a:r>
              <a:rPr lang="en-AU" sz="3000">
                <a:latin typeface="Lucida Sans" pitchFamily="34" charset="0"/>
              </a:rPr>
              <a:t>Understand and practice policies/law</a:t>
            </a:r>
          </a:p>
          <a:p>
            <a:pPr>
              <a:lnSpc>
                <a:spcPct val="80000"/>
              </a:lnSpc>
            </a:pPr>
            <a:r>
              <a:rPr lang="en-AU" sz="3000">
                <a:latin typeface="Lucida Sans" pitchFamily="34" charset="0"/>
              </a:rPr>
              <a:t>Establish good referral links and use them</a:t>
            </a:r>
          </a:p>
          <a:p>
            <a:pPr>
              <a:lnSpc>
                <a:spcPct val="80000"/>
              </a:lnSpc>
            </a:pPr>
            <a:r>
              <a:rPr lang="en-AU" sz="3000">
                <a:latin typeface="Lucida Sans" pitchFamily="34" charset="0"/>
              </a:rPr>
              <a:t>Discuss handling AOD clients with colleagues/ supervisor / mentor / EAP</a:t>
            </a:r>
          </a:p>
          <a:p>
            <a:pPr>
              <a:lnSpc>
                <a:spcPct val="80000"/>
              </a:lnSpc>
            </a:pPr>
            <a:r>
              <a:rPr lang="en-AU" sz="3000">
                <a:latin typeface="Lucida Sans" pitchFamily="34" charset="0"/>
              </a:rPr>
              <a:t>Try not to give advice – negotiate actions</a:t>
            </a:r>
          </a:p>
          <a:p>
            <a:pPr>
              <a:lnSpc>
                <a:spcPct val="80000"/>
              </a:lnSpc>
            </a:pPr>
            <a:r>
              <a:rPr lang="en-AU" sz="3000">
                <a:latin typeface="Lucida Sans" pitchFamily="34" charset="0"/>
              </a:rPr>
              <a:t>If you worry constantly – you are doing too much!</a:t>
            </a:r>
          </a:p>
          <a:p>
            <a:pPr>
              <a:lnSpc>
                <a:spcPct val="80000"/>
              </a:lnSpc>
            </a:pPr>
            <a:r>
              <a:rPr lang="en-AU" sz="3000">
                <a:latin typeface="Lucida Sans" pitchFamily="34" charset="0"/>
              </a:rPr>
              <a:t>Consult and refer! </a:t>
            </a:r>
          </a:p>
          <a:p>
            <a:pPr>
              <a:lnSpc>
                <a:spcPct val="80000"/>
              </a:lnSpc>
            </a:pPr>
            <a:endParaRPr lang="en-AU" sz="3000">
              <a:latin typeface="Lucida Sans"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2"/>
          <p:cNvSpPr>
            <a:spLocks noGrp="1" noChangeArrowheads="1"/>
          </p:cNvSpPr>
          <p:nvPr>
            <p:ph type="title"/>
          </p:nvPr>
        </p:nvSpPr>
        <p:spPr>
          <a:xfrm>
            <a:off x="684213" y="333375"/>
            <a:ext cx="7772400" cy="1143000"/>
          </a:xfrm>
        </p:spPr>
        <p:txBody>
          <a:bodyPr/>
          <a:lstStyle/>
          <a:p>
            <a:r>
              <a:rPr lang="en-AU"/>
              <a:t>Referral Information</a:t>
            </a:r>
            <a:endParaRPr lang="en-US"/>
          </a:p>
        </p:txBody>
      </p:sp>
      <p:sp>
        <p:nvSpPr>
          <p:cNvPr id="454659" name="Rectangle 3"/>
          <p:cNvSpPr>
            <a:spLocks noGrp="1" noChangeArrowheads="1"/>
          </p:cNvSpPr>
          <p:nvPr>
            <p:ph type="body" idx="1"/>
          </p:nvPr>
        </p:nvSpPr>
        <p:spPr>
          <a:xfrm>
            <a:off x="684213" y="1557338"/>
            <a:ext cx="7772400" cy="4114800"/>
          </a:xfrm>
        </p:spPr>
        <p:txBody>
          <a:bodyPr/>
          <a:lstStyle/>
          <a:p>
            <a:pPr>
              <a:lnSpc>
                <a:spcPct val="80000"/>
              </a:lnSpc>
            </a:pPr>
            <a:r>
              <a:rPr lang="en-AU" sz="2800">
                <a:latin typeface="Lucida Sans" pitchFamily="34" charset="0"/>
              </a:rPr>
              <a:t>Alcohol and Drug Information Service – 9442 5000</a:t>
            </a:r>
          </a:p>
          <a:p>
            <a:pPr>
              <a:lnSpc>
                <a:spcPct val="80000"/>
              </a:lnSpc>
            </a:pPr>
            <a:r>
              <a:rPr lang="en-AU" sz="2800">
                <a:latin typeface="Lucida Sans" pitchFamily="34" charset="0"/>
              </a:rPr>
              <a:t>Drug and Alcohol Office – 9370 0333</a:t>
            </a:r>
          </a:p>
          <a:p>
            <a:pPr>
              <a:lnSpc>
                <a:spcPct val="80000"/>
              </a:lnSpc>
            </a:pPr>
            <a:r>
              <a:rPr lang="en-US" sz="2800">
                <a:latin typeface="Lucida Sans" pitchFamily="34" charset="0"/>
              </a:rPr>
              <a:t>Australian Drug Information Network </a:t>
            </a:r>
            <a:r>
              <a:rPr lang="en-US" sz="2800">
                <a:latin typeface="Lucida Sans" pitchFamily="34" charset="0"/>
                <a:hlinkClick r:id="rId2"/>
              </a:rPr>
              <a:t>www.adin.com.au</a:t>
            </a:r>
            <a:endParaRPr lang="en-US" sz="2800">
              <a:latin typeface="Lucida Sans" pitchFamily="34" charset="0"/>
            </a:endParaRPr>
          </a:p>
          <a:p>
            <a:pPr>
              <a:lnSpc>
                <a:spcPct val="80000"/>
              </a:lnSpc>
            </a:pPr>
            <a:r>
              <a:rPr lang="en-AU" sz="2800">
                <a:latin typeface="Lucida Sans" pitchFamily="34" charset="0"/>
              </a:rPr>
              <a:t>Australian Drug Foundation </a:t>
            </a:r>
            <a:r>
              <a:rPr lang="en-AU" sz="2800">
                <a:latin typeface="Lucida Sans" pitchFamily="34" charset="0"/>
                <a:hlinkClick r:id="rId3"/>
              </a:rPr>
              <a:t>www.adf.org.au</a:t>
            </a:r>
            <a:r>
              <a:rPr lang="en-AU" sz="2800">
                <a:latin typeface="Lucida Sans" pitchFamily="34" charset="0"/>
              </a:rPr>
              <a:t> </a:t>
            </a:r>
            <a:endParaRPr lang="en-US" sz="2800">
              <a:latin typeface="Lucida Sans" pitchFamily="34" charset="0"/>
            </a:endParaRPr>
          </a:p>
          <a:p>
            <a:pPr>
              <a:lnSpc>
                <a:spcPct val="80000"/>
              </a:lnSpc>
            </a:pPr>
            <a:r>
              <a:rPr lang="en-AU" sz="2800">
                <a:latin typeface="Lucida Sans" pitchFamily="34" charset="0"/>
              </a:rPr>
              <a:t>EAP</a:t>
            </a:r>
          </a:p>
          <a:p>
            <a:pPr>
              <a:lnSpc>
                <a:spcPct val="80000"/>
              </a:lnSpc>
            </a:pPr>
            <a:r>
              <a:rPr lang="en-AU" sz="2800">
                <a:latin typeface="Lucida Sans" pitchFamily="34" charset="0"/>
              </a:rPr>
              <a:t>GP</a:t>
            </a:r>
          </a:p>
          <a:p>
            <a:pPr>
              <a:lnSpc>
                <a:spcPct val="80000"/>
              </a:lnSpc>
            </a:pPr>
            <a:r>
              <a:rPr lang="en-AU" sz="2800">
                <a:latin typeface="Lucida Sans" pitchFamily="34" charset="0"/>
              </a:rPr>
              <a:t>Next of Kin</a:t>
            </a:r>
          </a:p>
          <a:p>
            <a:pPr>
              <a:lnSpc>
                <a:spcPct val="80000"/>
              </a:lnSpc>
            </a:pPr>
            <a:endParaRPr lang="en-AU" sz="2800">
              <a:latin typeface="Lucida Sans" pitchFamily="34" charset="0"/>
            </a:endParaRPr>
          </a:p>
          <a:p>
            <a:pPr>
              <a:lnSpc>
                <a:spcPct val="80000"/>
              </a:lnSpc>
            </a:pPr>
            <a:endParaRPr lang="en-US" sz="2800">
              <a:latin typeface="Lucida Sans" pitchFamily="34" charset="0"/>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539750" y="260350"/>
            <a:ext cx="7772400" cy="1143000"/>
          </a:xfrm>
        </p:spPr>
        <p:txBody>
          <a:bodyPr/>
          <a:lstStyle/>
          <a:p>
            <a:r>
              <a:rPr lang="en-AU"/>
              <a:t>Key Objectives</a:t>
            </a:r>
            <a:endParaRPr lang="en-US"/>
          </a:p>
        </p:txBody>
      </p:sp>
      <p:sp>
        <p:nvSpPr>
          <p:cNvPr id="166915" name="Rectangle 3"/>
          <p:cNvSpPr>
            <a:spLocks noGrp="1" noChangeArrowheads="1"/>
          </p:cNvSpPr>
          <p:nvPr>
            <p:ph type="body" idx="1"/>
          </p:nvPr>
        </p:nvSpPr>
        <p:spPr>
          <a:xfrm>
            <a:off x="323850" y="1628775"/>
            <a:ext cx="8137525" cy="4319588"/>
          </a:xfrm>
        </p:spPr>
        <p:txBody>
          <a:bodyPr/>
          <a:lstStyle/>
          <a:p>
            <a:pPr>
              <a:spcBef>
                <a:spcPct val="30000"/>
              </a:spcBef>
              <a:buClr>
                <a:srgbClr val="FF9933"/>
              </a:buClr>
              <a:buFont typeface="Wingdings" pitchFamily="2" charset="2"/>
              <a:buChar char="§"/>
            </a:pPr>
            <a:r>
              <a:rPr lang="en-US" sz="2800">
                <a:latin typeface="Lucida Sans" pitchFamily="34" charset="0"/>
              </a:rPr>
              <a:t>Introduction – what is fitness for work (FFW)?</a:t>
            </a:r>
          </a:p>
          <a:p>
            <a:pPr>
              <a:spcBef>
                <a:spcPct val="30000"/>
              </a:spcBef>
              <a:buClr>
                <a:srgbClr val="FF9933"/>
              </a:buClr>
              <a:buFont typeface="Wingdings" pitchFamily="2" charset="2"/>
              <a:buChar char="§"/>
            </a:pPr>
            <a:r>
              <a:rPr lang="en-AU" sz="2800">
                <a:latin typeface="Lucida Sans" pitchFamily="34" charset="0"/>
              </a:rPr>
              <a:t>Responsibilities/Legislative requirements</a:t>
            </a:r>
          </a:p>
          <a:p>
            <a:pPr>
              <a:spcBef>
                <a:spcPct val="30000"/>
              </a:spcBef>
              <a:buClr>
                <a:srgbClr val="FF9933"/>
              </a:buClr>
              <a:buFont typeface="Wingdings" pitchFamily="2" charset="2"/>
              <a:buChar char="§"/>
            </a:pPr>
            <a:r>
              <a:rPr lang="en-AU" sz="2800">
                <a:latin typeface="Lucida Sans" pitchFamily="34" charset="0"/>
              </a:rPr>
              <a:t>Physiological, psychological and performance effects</a:t>
            </a:r>
          </a:p>
          <a:p>
            <a:pPr>
              <a:spcBef>
                <a:spcPct val="30000"/>
              </a:spcBef>
              <a:buClr>
                <a:srgbClr val="FF9933"/>
              </a:buClr>
              <a:buFont typeface="Wingdings" pitchFamily="2" charset="2"/>
              <a:buChar char="§"/>
            </a:pPr>
            <a:r>
              <a:rPr lang="en-AU" sz="2800">
                <a:latin typeface="Lucida Sans" pitchFamily="34" charset="0"/>
              </a:rPr>
              <a:t>Behavioural observation</a:t>
            </a:r>
          </a:p>
          <a:p>
            <a:pPr>
              <a:spcBef>
                <a:spcPct val="30000"/>
              </a:spcBef>
              <a:buClr>
                <a:srgbClr val="FF9933"/>
              </a:buClr>
              <a:buFont typeface="Wingdings" pitchFamily="2" charset="2"/>
              <a:buChar char="§"/>
            </a:pPr>
            <a:r>
              <a:rPr lang="en-AU" sz="2800">
                <a:latin typeface="Lucida Sans" pitchFamily="34" charset="0"/>
              </a:rPr>
              <a:t>Personal/professional boundaries</a:t>
            </a:r>
          </a:p>
          <a:p>
            <a:pPr>
              <a:spcBef>
                <a:spcPct val="30000"/>
              </a:spcBef>
              <a:buClr>
                <a:srgbClr val="FF9933"/>
              </a:buClr>
              <a:buFont typeface="Wingdings" pitchFamily="2" charset="2"/>
              <a:buChar char="§"/>
            </a:pPr>
            <a:r>
              <a:rPr lang="en-AU" sz="2800">
                <a:latin typeface="Lucida Sans" pitchFamily="34" charset="0"/>
              </a:rPr>
              <a:t>Referral information</a:t>
            </a:r>
            <a:endParaRPr lang="en-US" sz="2800">
              <a:latin typeface="Lucida Sans"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38" name="Rectangle 2"/>
          <p:cNvSpPr>
            <a:spLocks noGrp="1" noChangeArrowheads="1"/>
          </p:cNvSpPr>
          <p:nvPr>
            <p:ph type="title"/>
          </p:nvPr>
        </p:nvSpPr>
        <p:spPr/>
        <p:txBody>
          <a:bodyPr/>
          <a:lstStyle/>
          <a:p>
            <a:r>
              <a:rPr lang="en-AU"/>
              <a:t>Questions/Concerns?</a:t>
            </a:r>
            <a:endParaRPr lang="en-US"/>
          </a:p>
        </p:txBody>
      </p:sp>
      <p:sp>
        <p:nvSpPr>
          <p:cNvPr id="500739" name="Rectangle 3"/>
          <p:cNvSpPr>
            <a:spLocks noGrp="1" noChangeArrowheads="1"/>
          </p:cNvSpPr>
          <p:nvPr>
            <p:ph type="body"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Rectangle 2"/>
          <p:cNvSpPr>
            <a:spLocks noGrp="1" noChangeArrowheads="1"/>
          </p:cNvSpPr>
          <p:nvPr>
            <p:ph type="title"/>
          </p:nvPr>
        </p:nvSpPr>
        <p:spPr/>
        <p:txBody>
          <a:bodyPr/>
          <a:lstStyle/>
          <a:p>
            <a:r>
              <a:rPr lang="en-AU"/>
              <a:t>What is FFW?</a:t>
            </a:r>
            <a:endParaRPr lang="en-US"/>
          </a:p>
        </p:txBody>
      </p:sp>
      <p:sp>
        <p:nvSpPr>
          <p:cNvPr id="501763" name="Rectangle 3"/>
          <p:cNvSpPr>
            <a:spLocks noGrp="1" noChangeArrowheads="1"/>
          </p:cNvSpPr>
          <p:nvPr>
            <p:ph type="body" idx="1"/>
          </p:nvPr>
        </p:nvSpPr>
        <p:spPr/>
        <p:txBody>
          <a:bodyPr/>
          <a:lstStyle/>
          <a:p>
            <a:r>
              <a:rPr lang="en-AU"/>
              <a:t>Traditionally, fitness for duty has been described as “the detection of medical problems that may compromise personal, co-worker, and/or public safety” (Kales et al. 1998)</a:t>
            </a:r>
          </a:p>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7554" name="Rectangle 2"/>
          <p:cNvSpPr>
            <a:spLocks noGrp="1" noChangeArrowheads="1"/>
          </p:cNvSpPr>
          <p:nvPr>
            <p:ph type="title"/>
          </p:nvPr>
        </p:nvSpPr>
        <p:spPr>
          <a:xfrm>
            <a:off x="755650" y="0"/>
            <a:ext cx="7529513" cy="1143000"/>
          </a:xfrm>
          <a:noFill/>
          <a:ln/>
        </p:spPr>
        <p:txBody>
          <a:bodyPr lIns="92075" tIns="46038" rIns="92075" bIns="46038"/>
          <a:lstStyle/>
          <a:p>
            <a:pPr algn="ctr"/>
            <a:r>
              <a:rPr lang="en-AU" sz="4400" b="1"/>
              <a:t>DANGER</a:t>
            </a:r>
          </a:p>
        </p:txBody>
      </p:sp>
      <p:sp>
        <p:nvSpPr>
          <p:cNvPr id="407555" name="Rectangle 3"/>
          <p:cNvSpPr>
            <a:spLocks noChangeArrowheads="1"/>
          </p:cNvSpPr>
          <p:nvPr/>
        </p:nvSpPr>
        <p:spPr bwMode="auto">
          <a:xfrm>
            <a:off x="2697163" y="2757488"/>
            <a:ext cx="1030287" cy="762000"/>
          </a:xfrm>
          <a:prstGeom prst="rect">
            <a:avLst/>
          </a:prstGeom>
          <a:noFill/>
          <a:ln w="9525">
            <a:noFill/>
            <a:miter lim="800000"/>
            <a:headEnd/>
            <a:tailEnd/>
          </a:ln>
          <a:effectLst/>
        </p:spPr>
        <p:txBody>
          <a:bodyPr wrap="none" lIns="92075" tIns="46038" rIns="92075" bIns="46038">
            <a:spAutoFit/>
          </a:bodyPr>
          <a:lstStyle/>
          <a:p>
            <a:pPr eaLnBrk="1" hangingPunct="1">
              <a:spcBef>
                <a:spcPct val="20000"/>
              </a:spcBef>
            </a:pPr>
            <a:r>
              <a:rPr lang="en-AU" sz="2000" b="1">
                <a:latin typeface="Arial" charset="0"/>
              </a:rPr>
              <a:t>Medical</a:t>
            </a:r>
          </a:p>
          <a:p>
            <a:pPr eaLnBrk="1" hangingPunct="1">
              <a:spcBef>
                <a:spcPct val="20000"/>
              </a:spcBef>
            </a:pPr>
            <a:r>
              <a:rPr lang="en-AU" sz="2000" b="1">
                <a:latin typeface="Arial" charset="0"/>
              </a:rPr>
              <a:t>issues</a:t>
            </a:r>
          </a:p>
        </p:txBody>
      </p:sp>
      <p:sp>
        <p:nvSpPr>
          <p:cNvPr id="407556" name="Freeform 4"/>
          <p:cNvSpPr>
            <a:spLocks/>
          </p:cNvSpPr>
          <p:nvPr/>
        </p:nvSpPr>
        <p:spPr bwMode="auto">
          <a:xfrm>
            <a:off x="4291013" y="1854200"/>
            <a:ext cx="446087" cy="1550988"/>
          </a:xfrm>
          <a:custGeom>
            <a:avLst/>
            <a:gdLst/>
            <a:ahLst/>
            <a:cxnLst>
              <a:cxn ang="0">
                <a:pos x="148" y="0"/>
              </a:cxn>
              <a:cxn ang="0">
                <a:pos x="96" y="92"/>
              </a:cxn>
              <a:cxn ang="0">
                <a:pos x="48" y="204"/>
              </a:cxn>
              <a:cxn ang="0">
                <a:pos x="12" y="328"/>
              </a:cxn>
              <a:cxn ang="0">
                <a:pos x="0" y="464"/>
              </a:cxn>
              <a:cxn ang="0">
                <a:pos x="0" y="564"/>
              </a:cxn>
              <a:cxn ang="0">
                <a:pos x="28" y="708"/>
              </a:cxn>
              <a:cxn ang="0">
                <a:pos x="56" y="804"/>
              </a:cxn>
              <a:cxn ang="0">
                <a:pos x="100" y="884"/>
              </a:cxn>
              <a:cxn ang="0">
                <a:pos x="152" y="976"/>
              </a:cxn>
              <a:cxn ang="0">
                <a:pos x="212" y="868"/>
              </a:cxn>
              <a:cxn ang="0">
                <a:pos x="244" y="788"/>
              </a:cxn>
              <a:cxn ang="0">
                <a:pos x="276" y="696"/>
              </a:cxn>
              <a:cxn ang="0">
                <a:pos x="300" y="588"/>
              </a:cxn>
              <a:cxn ang="0">
                <a:pos x="304" y="476"/>
              </a:cxn>
              <a:cxn ang="0">
                <a:pos x="292" y="376"/>
              </a:cxn>
              <a:cxn ang="0">
                <a:pos x="272" y="248"/>
              </a:cxn>
              <a:cxn ang="0">
                <a:pos x="228" y="132"/>
              </a:cxn>
              <a:cxn ang="0">
                <a:pos x="148" y="0"/>
              </a:cxn>
            </a:cxnLst>
            <a:rect l="0" t="0" r="r" b="b"/>
            <a:pathLst>
              <a:path w="305" h="977">
                <a:moveTo>
                  <a:pt x="148" y="0"/>
                </a:moveTo>
                <a:lnTo>
                  <a:pt x="96" y="92"/>
                </a:lnTo>
                <a:lnTo>
                  <a:pt x="48" y="204"/>
                </a:lnTo>
                <a:lnTo>
                  <a:pt x="12" y="328"/>
                </a:lnTo>
                <a:lnTo>
                  <a:pt x="0" y="464"/>
                </a:lnTo>
                <a:lnTo>
                  <a:pt x="0" y="564"/>
                </a:lnTo>
                <a:lnTo>
                  <a:pt x="28" y="708"/>
                </a:lnTo>
                <a:lnTo>
                  <a:pt x="56" y="804"/>
                </a:lnTo>
                <a:lnTo>
                  <a:pt x="100" y="884"/>
                </a:lnTo>
                <a:lnTo>
                  <a:pt x="152" y="976"/>
                </a:lnTo>
                <a:lnTo>
                  <a:pt x="212" y="868"/>
                </a:lnTo>
                <a:lnTo>
                  <a:pt x="244" y="788"/>
                </a:lnTo>
                <a:lnTo>
                  <a:pt x="276" y="696"/>
                </a:lnTo>
                <a:lnTo>
                  <a:pt x="300" y="588"/>
                </a:lnTo>
                <a:lnTo>
                  <a:pt x="304" y="476"/>
                </a:lnTo>
                <a:lnTo>
                  <a:pt x="292" y="376"/>
                </a:lnTo>
                <a:lnTo>
                  <a:pt x="272" y="248"/>
                </a:lnTo>
                <a:lnTo>
                  <a:pt x="228" y="132"/>
                </a:lnTo>
                <a:lnTo>
                  <a:pt x="148" y="0"/>
                </a:lnTo>
              </a:path>
            </a:pathLst>
          </a:custGeom>
          <a:solidFill>
            <a:srgbClr val="FDE00D">
              <a:alpha val="50000"/>
            </a:srgbClr>
          </a:solidFill>
          <a:ln w="12700" cap="rnd" cmpd="sng">
            <a:solidFill>
              <a:schemeClr val="tx1"/>
            </a:solidFill>
            <a:prstDash val="solid"/>
            <a:round/>
            <a:headEnd/>
            <a:tailEnd/>
          </a:ln>
          <a:effectLst/>
        </p:spPr>
        <p:txBody>
          <a:bodyPr/>
          <a:lstStyle/>
          <a:p>
            <a:endParaRPr lang="en-AU"/>
          </a:p>
        </p:txBody>
      </p:sp>
      <p:grpSp>
        <p:nvGrpSpPr>
          <p:cNvPr id="407557" name="Group 5"/>
          <p:cNvGrpSpPr>
            <a:grpSpLocks/>
          </p:cNvGrpSpPr>
          <p:nvPr/>
        </p:nvGrpSpPr>
        <p:grpSpPr bwMode="auto">
          <a:xfrm>
            <a:off x="4294188" y="1270000"/>
            <a:ext cx="2560637" cy="2703513"/>
            <a:chOff x="2930" y="800"/>
            <a:chExt cx="1748" cy="1703"/>
          </a:xfrm>
        </p:grpSpPr>
        <p:sp>
          <p:nvSpPr>
            <p:cNvPr id="407558" name="Oval 6"/>
            <p:cNvSpPr>
              <a:spLocks noChangeArrowheads="1"/>
            </p:cNvSpPr>
            <p:nvPr/>
          </p:nvSpPr>
          <p:spPr bwMode="auto">
            <a:xfrm>
              <a:off x="2930" y="800"/>
              <a:ext cx="1748" cy="1703"/>
            </a:xfrm>
            <a:prstGeom prst="ellipse">
              <a:avLst/>
            </a:prstGeom>
            <a:noFill/>
            <a:ln w="25400">
              <a:solidFill>
                <a:schemeClr val="tx1"/>
              </a:solidFill>
              <a:round/>
              <a:headEnd/>
              <a:tailEnd/>
            </a:ln>
            <a:effectLst/>
          </p:spPr>
          <p:txBody>
            <a:bodyPr wrap="none" lIns="87312" tIns="44450" rIns="87312" bIns="44450" anchor="ctr"/>
            <a:lstStyle/>
            <a:p>
              <a:pPr algn="ctr" defTabSz="844550" eaLnBrk="1" hangingPunct="1">
                <a:spcBef>
                  <a:spcPct val="20000"/>
                </a:spcBef>
              </a:pPr>
              <a:endParaRPr lang="en-US">
                <a:latin typeface="Times New Roman" pitchFamily="18" charset="0"/>
              </a:endParaRPr>
            </a:p>
          </p:txBody>
        </p:sp>
        <p:grpSp>
          <p:nvGrpSpPr>
            <p:cNvPr id="407559" name="Group 7"/>
            <p:cNvGrpSpPr>
              <a:grpSpLocks/>
            </p:cNvGrpSpPr>
            <p:nvPr/>
          </p:nvGrpSpPr>
          <p:grpSpPr bwMode="auto">
            <a:xfrm>
              <a:off x="3820" y="1151"/>
              <a:ext cx="575" cy="1061"/>
              <a:chOff x="3820" y="1151"/>
              <a:chExt cx="575" cy="1061"/>
            </a:xfrm>
          </p:grpSpPr>
          <p:sp>
            <p:nvSpPr>
              <p:cNvPr id="407560" name="Freeform 8"/>
              <p:cNvSpPr>
                <a:spLocks/>
              </p:cNvSpPr>
              <p:nvPr/>
            </p:nvSpPr>
            <p:spPr bwMode="auto">
              <a:xfrm>
                <a:off x="3820" y="1611"/>
                <a:ext cx="258" cy="167"/>
              </a:xfrm>
              <a:custGeom>
                <a:avLst/>
                <a:gdLst/>
                <a:ahLst/>
                <a:cxnLst>
                  <a:cxn ang="0">
                    <a:pos x="12" y="1"/>
                  </a:cxn>
                  <a:cxn ang="0">
                    <a:pos x="6" y="19"/>
                  </a:cxn>
                  <a:cxn ang="0">
                    <a:pos x="0" y="81"/>
                  </a:cxn>
                  <a:cxn ang="0">
                    <a:pos x="32" y="88"/>
                  </a:cxn>
                  <a:cxn ang="0">
                    <a:pos x="29" y="120"/>
                  </a:cxn>
                  <a:cxn ang="0">
                    <a:pos x="34" y="166"/>
                  </a:cxn>
                  <a:cxn ang="0">
                    <a:pos x="41" y="141"/>
                  </a:cxn>
                  <a:cxn ang="0">
                    <a:pos x="55" y="124"/>
                  </a:cxn>
                  <a:cxn ang="0">
                    <a:pos x="55" y="87"/>
                  </a:cxn>
                  <a:cxn ang="0">
                    <a:pos x="192" y="84"/>
                  </a:cxn>
                  <a:cxn ang="0">
                    <a:pos x="257" y="80"/>
                  </a:cxn>
                  <a:cxn ang="0">
                    <a:pos x="248" y="26"/>
                  </a:cxn>
                  <a:cxn ang="0">
                    <a:pos x="242" y="0"/>
                  </a:cxn>
                  <a:cxn ang="0">
                    <a:pos x="99" y="6"/>
                  </a:cxn>
                  <a:cxn ang="0">
                    <a:pos x="42" y="3"/>
                  </a:cxn>
                  <a:cxn ang="0">
                    <a:pos x="12" y="1"/>
                  </a:cxn>
                  <a:cxn ang="0">
                    <a:pos x="12" y="1"/>
                  </a:cxn>
                </a:cxnLst>
                <a:rect l="0" t="0" r="r" b="b"/>
                <a:pathLst>
                  <a:path w="258" h="167">
                    <a:moveTo>
                      <a:pt x="12" y="1"/>
                    </a:moveTo>
                    <a:lnTo>
                      <a:pt x="6" y="19"/>
                    </a:lnTo>
                    <a:lnTo>
                      <a:pt x="0" y="81"/>
                    </a:lnTo>
                    <a:lnTo>
                      <a:pt x="32" y="88"/>
                    </a:lnTo>
                    <a:lnTo>
                      <a:pt x="29" y="120"/>
                    </a:lnTo>
                    <a:lnTo>
                      <a:pt x="34" y="166"/>
                    </a:lnTo>
                    <a:lnTo>
                      <a:pt x="41" y="141"/>
                    </a:lnTo>
                    <a:lnTo>
                      <a:pt x="55" y="124"/>
                    </a:lnTo>
                    <a:lnTo>
                      <a:pt x="55" y="87"/>
                    </a:lnTo>
                    <a:lnTo>
                      <a:pt x="192" y="84"/>
                    </a:lnTo>
                    <a:lnTo>
                      <a:pt x="257" y="80"/>
                    </a:lnTo>
                    <a:lnTo>
                      <a:pt x="248" y="26"/>
                    </a:lnTo>
                    <a:lnTo>
                      <a:pt x="242" y="0"/>
                    </a:lnTo>
                    <a:lnTo>
                      <a:pt x="99" y="6"/>
                    </a:lnTo>
                    <a:lnTo>
                      <a:pt x="42" y="3"/>
                    </a:lnTo>
                    <a:lnTo>
                      <a:pt x="12" y="1"/>
                    </a:lnTo>
                    <a:lnTo>
                      <a:pt x="12" y="1"/>
                    </a:lnTo>
                  </a:path>
                </a:pathLst>
              </a:custGeom>
              <a:solidFill>
                <a:srgbClr val="FFEFEF"/>
              </a:solidFill>
              <a:ln w="9525" cap="rnd">
                <a:noFill/>
                <a:round/>
                <a:headEnd/>
                <a:tailEnd/>
              </a:ln>
              <a:effectLst/>
            </p:spPr>
            <p:txBody>
              <a:bodyPr/>
              <a:lstStyle/>
              <a:p>
                <a:endParaRPr lang="en-AU"/>
              </a:p>
            </p:txBody>
          </p:sp>
          <p:sp>
            <p:nvSpPr>
              <p:cNvPr id="407561" name="Freeform 9"/>
              <p:cNvSpPr>
                <a:spLocks/>
              </p:cNvSpPr>
              <p:nvPr/>
            </p:nvSpPr>
            <p:spPr bwMode="auto">
              <a:xfrm>
                <a:off x="3888" y="1613"/>
                <a:ext cx="176" cy="17"/>
              </a:xfrm>
              <a:custGeom>
                <a:avLst/>
                <a:gdLst/>
                <a:ahLst/>
                <a:cxnLst>
                  <a:cxn ang="0">
                    <a:pos x="0" y="7"/>
                  </a:cxn>
                  <a:cxn ang="0">
                    <a:pos x="8" y="16"/>
                  </a:cxn>
                  <a:cxn ang="0">
                    <a:pos x="175" y="7"/>
                  </a:cxn>
                  <a:cxn ang="0">
                    <a:pos x="164" y="0"/>
                  </a:cxn>
                  <a:cxn ang="0">
                    <a:pos x="0" y="7"/>
                  </a:cxn>
                  <a:cxn ang="0">
                    <a:pos x="0" y="7"/>
                  </a:cxn>
                </a:cxnLst>
                <a:rect l="0" t="0" r="r" b="b"/>
                <a:pathLst>
                  <a:path w="176" h="17">
                    <a:moveTo>
                      <a:pt x="0" y="7"/>
                    </a:moveTo>
                    <a:lnTo>
                      <a:pt x="8" y="16"/>
                    </a:lnTo>
                    <a:lnTo>
                      <a:pt x="175" y="7"/>
                    </a:lnTo>
                    <a:lnTo>
                      <a:pt x="164" y="0"/>
                    </a:lnTo>
                    <a:lnTo>
                      <a:pt x="0" y="7"/>
                    </a:lnTo>
                    <a:lnTo>
                      <a:pt x="0" y="7"/>
                    </a:lnTo>
                  </a:path>
                </a:pathLst>
              </a:custGeom>
              <a:solidFill>
                <a:srgbClr val="FFFFFF"/>
              </a:solidFill>
              <a:ln w="9525" cap="rnd">
                <a:noFill/>
                <a:round/>
                <a:headEnd/>
                <a:tailEnd/>
              </a:ln>
              <a:effectLst/>
            </p:spPr>
            <p:txBody>
              <a:bodyPr/>
              <a:lstStyle/>
              <a:p>
                <a:endParaRPr lang="en-AU"/>
              </a:p>
            </p:txBody>
          </p:sp>
          <p:sp>
            <p:nvSpPr>
              <p:cNvPr id="407562" name="Freeform 10"/>
              <p:cNvSpPr>
                <a:spLocks/>
              </p:cNvSpPr>
              <p:nvPr/>
            </p:nvSpPr>
            <p:spPr bwMode="auto">
              <a:xfrm>
                <a:off x="3872" y="1689"/>
                <a:ext cx="200" cy="17"/>
              </a:xfrm>
              <a:custGeom>
                <a:avLst/>
                <a:gdLst/>
                <a:ahLst/>
                <a:cxnLst>
                  <a:cxn ang="0">
                    <a:pos x="199" y="1"/>
                  </a:cxn>
                  <a:cxn ang="0">
                    <a:pos x="160" y="0"/>
                  </a:cxn>
                  <a:cxn ang="0">
                    <a:pos x="0" y="5"/>
                  </a:cxn>
                  <a:cxn ang="0">
                    <a:pos x="2" y="16"/>
                  </a:cxn>
                  <a:cxn ang="0">
                    <a:pos x="184" y="8"/>
                  </a:cxn>
                  <a:cxn ang="0">
                    <a:pos x="199" y="1"/>
                  </a:cxn>
                  <a:cxn ang="0">
                    <a:pos x="199" y="1"/>
                  </a:cxn>
                </a:cxnLst>
                <a:rect l="0" t="0" r="r" b="b"/>
                <a:pathLst>
                  <a:path w="200" h="17">
                    <a:moveTo>
                      <a:pt x="199" y="1"/>
                    </a:moveTo>
                    <a:lnTo>
                      <a:pt x="160" y="0"/>
                    </a:lnTo>
                    <a:lnTo>
                      <a:pt x="0" y="5"/>
                    </a:lnTo>
                    <a:lnTo>
                      <a:pt x="2" y="16"/>
                    </a:lnTo>
                    <a:lnTo>
                      <a:pt x="184" y="8"/>
                    </a:lnTo>
                    <a:lnTo>
                      <a:pt x="199" y="1"/>
                    </a:lnTo>
                    <a:lnTo>
                      <a:pt x="199" y="1"/>
                    </a:lnTo>
                  </a:path>
                </a:pathLst>
              </a:custGeom>
              <a:solidFill>
                <a:srgbClr val="FFFFFF"/>
              </a:solidFill>
              <a:ln w="9525" cap="rnd">
                <a:noFill/>
                <a:round/>
                <a:headEnd/>
                <a:tailEnd/>
              </a:ln>
              <a:effectLst/>
            </p:spPr>
            <p:txBody>
              <a:bodyPr/>
              <a:lstStyle/>
              <a:p>
                <a:endParaRPr lang="en-AU"/>
              </a:p>
            </p:txBody>
          </p:sp>
          <p:sp>
            <p:nvSpPr>
              <p:cNvPr id="407563" name="Freeform 11"/>
              <p:cNvSpPr>
                <a:spLocks/>
              </p:cNvSpPr>
              <p:nvPr/>
            </p:nvSpPr>
            <p:spPr bwMode="auto">
              <a:xfrm>
                <a:off x="4113" y="1346"/>
                <a:ext cx="277" cy="284"/>
              </a:xfrm>
              <a:custGeom>
                <a:avLst/>
                <a:gdLst/>
                <a:ahLst/>
                <a:cxnLst>
                  <a:cxn ang="0">
                    <a:pos x="81" y="3"/>
                  </a:cxn>
                  <a:cxn ang="0">
                    <a:pos x="80" y="120"/>
                  </a:cxn>
                  <a:cxn ang="0">
                    <a:pos x="31" y="156"/>
                  </a:cxn>
                  <a:cxn ang="0">
                    <a:pos x="8" y="216"/>
                  </a:cxn>
                  <a:cxn ang="0">
                    <a:pos x="0" y="280"/>
                  </a:cxn>
                  <a:cxn ang="0">
                    <a:pos x="123" y="282"/>
                  </a:cxn>
                  <a:cxn ang="0">
                    <a:pos x="275" y="283"/>
                  </a:cxn>
                  <a:cxn ang="0">
                    <a:pos x="276" y="254"/>
                  </a:cxn>
                  <a:cxn ang="0">
                    <a:pos x="267" y="213"/>
                  </a:cxn>
                  <a:cxn ang="0">
                    <a:pos x="230" y="139"/>
                  </a:cxn>
                  <a:cxn ang="0">
                    <a:pos x="192" y="106"/>
                  </a:cxn>
                  <a:cxn ang="0">
                    <a:pos x="192" y="34"/>
                  </a:cxn>
                  <a:cxn ang="0">
                    <a:pos x="181" y="0"/>
                  </a:cxn>
                  <a:cxn ang="0">
                    <a:pos x="81" y="3"/>
                  </a:cxn>
                  <a:cxn ang="0">
                    <a:pos x="81" y="3"/>
                  </a:cxn>
                </a:cxnLst>
                <a:rect l="0" t="0" r="r" b="b"/>
                <a:pathLst>
                  <a:path w="277" h="284">
                    <a:moveTo>
                      <a:pt x="81" y="3"/>
                    </a:moveTo>
                    <a:lnTo>
                      <a:pt x="80" y="120"/>
                    </a:lnTo>
                    <a:lnTo>
                      <a:pt x="31" y="156"/>
                    </a:lnTo>
                    <a:lnTo>
                      <a:pt x="8" y="216"/>
                    </a:lnTo>
                    <a:lnTo>
                      <a:pt x="0" y="280"/>
                    </a:lnTo>
                    <a:lnTo>
                      <a:pt x="123" y="282"/>
                    </a:lnTo>
                    <a:lnTo>
                      <a:pt x="275" y="283"/>
                    </a:lnTo>
                    <a:lnTo>
                      <a:pt x="276" y="254"/>
                    </a:lnTo>
                    <a:lnTo>
                      <a:pt x="267" y="213"/>
                    </a:lnTo>
                    <a:lnTo>
                      <a:pt x="230" y="139"/>
                    </a:lnTo>
                    <a:lnTo>
                      <a:pt x="192" y="106"/>
                    </a:lnTo>
                    <a:lnTo>
                      <a:pt x="192" y="34"/>
                    </a:lnTo>
                    <a:lnTo>
                      <a:pt x="181" y="0"/>
                    </a:lnTo>
                    <a:lnTo>
                      <a:pt x="81" y="3"/>
                    </a:lnTo>
                    <a:lnTo>
                      <a:pt x="81" y="3"/>
                    </a:lnTo>
                  </a:path>
                </a:pathLst>
              </a:custGeom>
              <a:solidFill>
                <a:srgbClr val="D6D6D6"/>
              </a:solidFill>
              <a:ln w="9525" cap="rnd">
                <a:noFill/>
                <a:round/>
                <a:headEnd/>
                <a:tailEnd/>
              </a:ln>
              <a:effectLst/>
            </p:spPr>
            <p:txBody>
              <a:bodyPr/>
              <a:lstStyle/>
              <a:p>
                <a:endParaRPr lang="en-AU"/>
              </a:p>
            </p:txBody>
          </p:sp>
          <p:sp>
            <p:nvSpPr>
              <p:cNvPr id="407564" name="Freeform 12"/>
              <p:cNvSpPr>
                <a:spLocks/>
              </p:cNvSpPr>
              <p:nvPr/>
            </p:nvSpPr>
            <p:spPr bwMode="auto">
              <a:xfrm>
                <a:off x="4196" y="1349"/>
                <a:ext cx="192" cy="272"/>
              </a:xfrm>
              <a:custGeom>
                <a:avLst/>
                <a:gdLst/>
                <a:ahLst/>
                <a:cxnLst>
                  <a:cxn ang="0">
                    <a:pos x="0" y="0"/>
                  </a:cxn>
                  <a:cxn ang="0">
                    <a:pos x="7" y="48"/>
                  </a:cxn>
                  <a:cxn ang="0">
                    <a:pos x="38" y="41"/>
                  </a:cxn>
                  <a:cxn ang="0">
                    <a:pos x="45" y="68"/>
                  </a:cxn>
                  <a:cxn ang="0">
                    <a:pos x="65" y="42"/>
                  </a:cxn>
                  <a:cxn ang="0">
                    <a:pos x="70" y="57"/>
                  </a:cxn>
                  <a:cxn ang="0">
                    <a:pos x="94" y="42"/>
                  </a:cxn>
                  <a:cxn ang="0">
                    <a:pos x="76" y="84"/>
                  </a:cxn>
                  <a:cxn ang="0">
                    <a:pos x="95" y="102"/>
                  </a:cxn>
                  <a:cxn ang="0">
                    <a:pos x="83" y="147"/>
                  </a:cxn>
                  <a:cxn ang="0">
                    <a:pos x="114" y="156"/>
                  </a:cxn>
                  <a:cxn ang="0">
                    <a:pos x="142" y="197"/>
                  </a:cxn>
                  <a:cxn ang="0">
                    <a:pos x="93" y="192"/>
                  </a:cxn>
                  <a:cxn ang="0">
                    <a:pos x="129" y="230"/>
                  </a:cxn>
                  <a:cxn ang="0">
                    <a:pos x="88" y="239"/>
                  </a:cxn>
                  <a:cxn ang="0">
                    <a:pos x="81" y="270"/>
                  </a:cxn>
                  <a:cxn ang="0">
                    <a:pos x="191" y="271"/>
                  </a:cxn>
                  <a:cxn ang="0">
                    <a:pos x="191" y="231"/>
                  </a:cxn>
                  <a:cxn ang="0">
                    <a:pos x="152" y="149"/>
                  </a:cxn>
                  <a:cxn ang="0">
                    <a:pos x="110" y="90"/>
                  </a:cxn>
                  <a:cxn ang="0">
                    <a:pos x="106" y="29"/>
                  </a:cxn>
                  <a:cxn ang="0">
                    <a:pos x="95" y="5"/>
                  </a:cxn>
                  <a:cxn ang="0">
                    <a:pos x="0" y="0"/>
                  </a:cxn>
                  <a:cxn ang="0">
                    <a:pos x="0" y="0"/>
                  </a:cxn>
                </a:cxnLst>
                <a:rect l="0" t="0" r="r" b="b"/>
                <a:pathLst>
                  <a:path w="192" h="272">
                    <a:moveTo>
                      <a:pt x="0" y="0"/>
                    </a:moveTo>
                    <a:lnTo>
                      <a:pt x="7" y="48"/>
                    </a:lnTo>
                    <a:lnTo>
                      <a:pt x="38" y="41"/>
                    </a:lnTo>
                    <a:lnTo>
                      <a:pt x="45" y="68"/>
                    </a:lnTo>
                    <a:lnTo>
                      <a:pt x="65" y="42"/>
                    </a:lnTo>
                    <a:lnTo>
                      <a:pt x="70" y="57"/>
                    </a:lnTo>
                    <a:lnTo>
                      <a:pt x="94" y="42"/>
                    </a:lnTo>
                    <a:lnTo>
                      <a:pt x="76" y="84"/>
                    </a:lnTo>
                    <a:lnTo>
                      <a:pt x="95" y="102"/>
                    </a:lnTo>
                    <a:lnTo>
                      <a:pt x="83" y="147"/>
                    </a:lnTo>
                    <a:lnTo>
                      <a:pt x="114" y="156"/>
                    </a:lnTo>
                    <a:lnTo>
                      <a:pt x="142" y="197"/>
                    </a:lnTo>
                    <a:lnTo>
                      <a:pt x="93" y="192"/>
                    </a:lnTo>
                    <a:lnTo>
                      <a:pt x="129" y="230"/>
                    </a:lnTo>
                    <a:lnTo>
                      <a:pt x="88" y="239"/>
                    </a:lnTo>
                    <a:lnTo>
                      <a:pt x="81" y="270"/>
                    </a:lnTo>
                    <a:lnTo>
                      <a:pt x="191" y="271"/>
                    </a:lnTo>
                    <a:lnTo>
                      <a:pt x="191" y="231"/>
                    </a:lnTo>
                    <a:lnTo>
                      <a:pt x="152" y="149"/>
                    </a:lnTo>
                    <a:lnTo>
                      <a:pt x="110" y="90"/>
                    </a:lnTo>
                    <a:lnTo>
                      <a:pt x="106" y="29"/>
                    </a:lnTo>
                    <a:lnTo>
                      <a:pt x="95" y="5"/>
                    </a:lnTo>
                    <a:lnTo>
                      <a:pt x="0" y="0"/>
                    </a:lnTo>
                    <a:lnTo>
                      <a:pt x="0" y="0"/>
                    </a:lnTo>
                  </a:path>
                </a:pathLst>
              </a:custGeom>
              <a:solidFill>
                <a:srgbClr val="B2B2B2"/>
              </a:solidFill>
              <a:ln w="9525" cap="rnd">
                <a:noFill/>
                <a:round/>
                <a:headEnd/>
                <a:tailEnd/>
              </a:ln>
              <a:effectLst/>
            </p:spPr>
            <p:txBody>
              <a:bodyPr/>
              <a:lstStyle/>
              <a:p>
                <a:endParaRPr lang="en-AU"/>
              </a:p>
            </p:txBody>
          </p:sp>
          <p:sp>
            <p:nvSpPr>
              <p:cNvPr id="407565" name="Freeform 13"/>
              <p:cNvSpPr>
                <a:spLocks/>
              </p:cNvSpPr>
              <p:nvPr/>
            </p:nvSpPr>
            <p:spPr bwMode="auto">
              <a:xfrm>
                <a:off x="4234" y="1620"/>
                <a:ext cx="156" cy="53"/>
              </a:xfrm>
              <a:custGeom>
                <a:avLst/>
                <a:gdLst/>
                <a:ahLst/>
                <a:cxnLst>
                  <a:cxn ang="0">
                    <a:pos x="0" y="0"/>
                  </a:cxn>
                  <a:cxn ang="0">
                    <a:pos x="0" y="52"/>
                  </a:cxn>
                  <a:cxn ang="0">
                    <a:pos x="44" y="52"/>
                  </a:cxn>
                  <a:cxn ang="0">
                    <a:pos x="153" y="42"/>
                  </a:cxn>
                  <a:cxn ang="0">
                    <a:pos x="155" y="9"/>
                  </a:cxn>
                  <a:cxn ang="0">
                    <a:pos x="151" y="0"/>
                  </a:cxn>
                  <a:cxn ang="0">
                    <a:pos x="107" y="1"/>
                  </a:cxn>
                  <a:cxn ang="0">
                    <a:pos x="0" y="0"/>
                  </a:cxn>
                  <a:cxn ang="0">
                    <a:pos x="0" y="0"/>
                  </a:cxn>
                </a:cxnLst>
                <a:rect l="0" t="0" r="r" b="b"/>
                <a:pathLst>
                  <a:path w="156" h="53">
                    <a:moveTo>
                      <a:pt x="0" y="0"/>
                    </a:moveTo>
                    <a:lnTo>
                      <a:pt x="0" y="52"/>
                    </a:lnTo>
                    <a:lnTo>
                      <a:pt x="44" y="52"/>
                    </a:lnTo>
                    <a:lnTo>
                      <a:pt x="153" y="42"/>
                    </a:lnTo>
                    <a:lnTo>
                      <a:pt x="155" y="9"/>
                    </a:lnTo>
                    <a:lnTo>
                      <a:pt x="151" y="0"/>
                    </a:lnTo>
                    <a:lnTo>
                      <a:pt x="107" y="1"/>
                    </a:lnTo>
                    <a:lnTo>
                      <a:pt x="0" y="0"/>
                    </a:lnTo>
                    <a:lnTo>
                      <a:pt x="0" y="0"/>
                    </a:lnTo>
                  </a:path>
                </a:pathLst>
              </a:custGeom>
              <a:solidFill>
                <a:srgbClr val="800000"/>
              </a:solidFill>
              <a:ln w="9525" cap="rnd">
                <a:noFill/>
                <a:round/>
                <a:headEnd/>
                <a:tailEnd/>
              </a:ln>
              <a:effectLst/>
            </p:spPr>
            <p:txBody>
              <a:bodyPr/>
              <a:lstStyle/>
              <a:p>
                <a:endParaRPr lang="en-AU"/>
              </a:p>
            </p:txBody>
          </p:sp>
          <p:sp>
            <p:nvSpPr>
              <p:cNvPr id="407566" name="Freeform 14"/>
              <p:cNvSpPr>
                <a:spLocks/>
              </p:cNvSpPr>
              <p:nvPr/>
            </p:nvSpPr>
            <p:spPr bwMode="auto">
              <a:xfrm>
                <a:off x="4191" y="1620"/>
                <a:ext cx="89" cy="54"/>
              </a:xfrm>
              <a:custGeom>
                <a:avLst/>
                <a:gdLst/>
                <a:ahLst/>
                <a:cxnLst>
                  <a:cxn ang="0">
                    <a:pos x="0" y="1"/>
                  </a:cxn>
                  <a:cxn ang="0">
                    <a:pos x="4" y="53"/>
                  </a:cxn>
                  <a:cxn ang="0">
                    <a:pos x="86" y="50"/>
                  </a:cxn>
                  <a:cxn ang="0">
                    <a:pos x="88" y="0"/>
                  </a:cxn>
                  <a:cxn ang="0">
                    <a:pos x="0" y="1"/>
                  </a:cxn>
                  <a:cxn ang="0">
                    <a:pos x="0" y="1"/>
                  </a:cxn>
                </a:cxnLst>
                <a:rect l="0" t="0" r="r" b="b"/>
                <a:pathLst>
                  <a:path w="89" h="54">
                    <a:moveTo>
                      <a:pt x="0" y="1"/>
                    </a:moveTo>
                    <a:lnTo>
                      <a:pt x="4" y="53"/>
                    </a:lnTo>
                    <a:lnTo>
                      <a:pt x="86" y="50"/>
                    </a:lnTo>
                    <a:lnTo>
                      <a:pt x="88" y="0"/>
                    </a:lnTo>
                    <a:lnTo>
                      <a:pt x="0" y="1"/>
                    </a:lnTo>
                    <a:lnTo>
                      <a:pt x="0" y="1"/>
                    </a:lnTo>
                  </a:path>
                </a:pathLst>
              </a:custGeom>
              <a:solidFill>
                <a:srgbClr val="B30000"/>
              </a:solidFill>
              <a:ln w="9525" cap="rnd">
                <a:noFill/>
                <a:round/>
                <a:headEnd/>
                <a:tailEnd/>
              </a:ln>
              <a:effectLst/>
            </p:spPr>
            <p:txBody>
              <a:bodyPr/>
              <a:lstStyle/>
              <a:p>
                <a:endParaRPr lang="en-AU"/>
              </a:p>
            </p:txBody>
          </p:sp>
          <p:sp>
            <p:nvSpPr>
              <p:cNvPr id="407567" name="Freeform 15"/>
              <p:cNvSpPr>
                <a:spLocks/>
              </p:cNvSpPr>
              <p:nvPr/>
            </p:nvSpPr>
            <p:spPr bwMode="auto">
              <a:xfrm>
                <a:off x="4112" y="1620"/>
                <a:ext cx="85" cy="53"/>
              </a:xfrm>
              <a:custGeom>
                <a:avLst/>
                <a:gdLst/>
                <a:ahLst/>
                <a:cxnLst>
                  <a:cxn ang="0">
                    <a:pos x="0" y="0"/>
                  </a:cxn>
                  <a:cxn ang="0">
                    <a:pos x="1" y="44"/>
                  </a:cxn>
                  <a:cxn ang="0">
                    <a:pos x="30" y="48"/>
                  </a:cxn>
                  <a:cxn ang="0">
                    <a:pos x="83" y="52"/>
                  </a:cxn>
                  <a:cxn ang="0">
                    <a:pos x="84" y="0"/>
                  </a:cxn>
                  <a:cxn ang="0">
                    <a:pos x="63" y="1"/>
                  </a:cxn>
                  <a:cxn ang="0">
                    <a:pos x="31" y="1"/>
                  </a:cxn>
                  <a:cxn ang="0">
                    <a:pos x="0" y="0"/>
                  </a:cxn>
                  <a:cxn ang="0">
                    <a:pos x="0" y="0"/>
                  </a:cxn>
                </a:cxnLst>
                <a:rect l="0" t="0" r="r" b="b"/>
                <a:pathLst>
                  <a:path w="85" h="53">
                    <a:moveTo>
                      <a:pt x="0" y="0"/>
                    </a:moveTo>
                    <a:lnTo>
                      <a:pt x="1" y="44"/>
                    </a:lnTo>
                    <a:lnTo>
                      <a:pt x="30" y="48"/>
                    </a:lnTo>
                    <a:lnTo>
                      <a:pt x="83" y="52"/>
                    </a:lnTo>
                    <a:lnTo>
                      <a:pt x="84" y="0"/>
                    </a:lnTo>
                    <a:lnTo>
                      <a:pt x="63" y="1"/>
                    </a:lnTo>
                    <a:lnTo>
                      <a:pt x="31" y="1"/>
                    </a:lnTo>
                    <a:lnTo>
                      <a:pt x="0" y="0"/>
                    </a:lnTo>
                    <a:lnTo>
                      <a:pt x="0" y="0"/>
                    </a:lnTo>
                  </a:path>
                </a:pathLst>
              </a:custGeom>
              <a:solidFill>
                <a:srgbClr val="FF3333"/>
              </a:solidFill>
              <a:ln w="9525" cap="rnd">
                <a:noFill/>
                <a:round/>
                <a:headEnd/>
                <a:tailEnd/>
              </a:ln>
              <a:effectLst/>
            </p:spPr>
            <p:txBody>
              <a:bodyPr/>
              <a:lstStyle/>
              <a:p>
                <a:endParaRPr lang="en-AU"/>
              </a:p>
            </p:txBody>
          </p:sp>
          <p:sp>
            <p:nvSpPr>
              <p:cNvPr id="407568" name="Freeform 16"/>
              <p:cNvSpPr>
                <a:spLocks/>
              </p:cNvSpPr>
              <p:nvPr/>
            </p:nvSpPr>
            <p:spPr bwMode="auto">
              <a:xfrm>
                <a:off x="3852" y="1614"/>
                <a:ext cx="36" cy="87"/>
              </a:xfrm>
              <a:custGeom>
                <a:avLst/>
                <a:gdLst/>
                <a:ahLst/>
                <a:cxnLst>
                  <a:cxn ang="0">
                    <a:pos x="12" y="1"/>
                  </a:cxn>
                  <a:cxn ang="0">
                    <a:pos x="3" y="25"/>
                  </a:cxn>
                  <a:cxn ang="0">
                    <a:pos x="0" y="82"/>
                  </a:cxn>
                  <a:cxn ang="0">
                    <a:pos x="25" y="86"/>
                  </a:cxn>
                  <a:cxn ang="0">
                    <a:pos x="25" y="27"/>
                  </a:cxn>
                  <a:cxn ang="0">
                    <a:pos x="35" y="0"/>
                  </a:cxn>
                  <a:cxn ang="0">
                    <a:pos x="12" y="1"/>
                  </a:cxn>
                  <a:cxn ang="0">
                    <a:pos x="12" y="1"/>
                  </a:cxn>
                </a:cxnLst>
                <a:rect l="0" t="0" r="r" b="b"/>
                <a:pathLst>
                  <a:path w="36" h="87">
                    <a:moveTo>
                      <a:pt x="12" y="1"/>
                    </a:moveTo>
                    <a:lnTo>
                      <a:pt x="3" y="25"/>
                    </a:lnTo>
                    <a:lnTo>
                      <a:pt x="0" y="82"/>
                    </a:lnTo>
                    <a:lnTo>
                      <a:pt x="25" y="86"/>
                    </a:lnTo>
                    <a:lnTo>
                      <a:pt x="25" y="27"/>
                    </a:lnTo>
                    <a:lnTo>
                      <a:pt x="35" y="0"/>
                    </a:lnTo>
                    <a:lnTo>
                      <a:pt x="12" y="1"/>
                    </a:lnTo>
                    <a:lnTo>
                      <a:pt x="12" y="1"/>
                    </a:lnTo>
                  </a:path>
                </a:pathLst>
              </a:custGeom>
              <a:solidFill>
                <a:srgbClr val="FFFFFF"/>
              </a:solidFill>
              <a:ln w="9525" cap="rnd">
                <a:noFill/>
                <a:round/>
                <a:headEnd/>
                <a:tailEnd/>
              </a:ln>
              <a:effectLst/>
            </p:spPr>
            <p:txBody>
              <a:bodyPr/>
              <a:lstStyle/>
              <a:p>
                <a:endParaRPr lang="en-AU"/>
              </a:p>
            </p:txBody>
          </p:sp>
          <p:sp>
            <p:nvSpPr>
              <p:cNvPr id="407569" name="Freeform 17"/>
              <p:cNvSpPr>
                <a:spLocks/>
              </p:cNvSpPr>
              <p:nvPr/>
            </p:nvSpPr>
            <p:spPr bwMode="auto">
              <a:xfrm>
                <a:off x="3821" y="1692"/>
                <a:ext cx="254" cy="214"/>
              </a:xfrm>
              <a:custGeom>
                <a:avLst/>
                <a:gdLst/>
                <a:ahLst/>
                <a:cxnLst>
                  <a:cxn ang="0">
                    <a:pos x="1" y="4"/>
                  </a:cxn>
                  <a:cxn ang="0">
                    <a:pos x="0" y="28"/>
                  </a:cxn>
                  <a:cxn ang="0">
                    <a:pos x="1" y="68"/>
                  </a:cxn>
                  <a:cxn ang="0">
                    <a:pos x="12" y="112"/>
                  </a:cxn>
                  <a:cxn ang="0">
                    <a:pos x="41" y="156"/>
                  </a:cxn>
                  <a:cxn ang="0">
                    <a:pos x="73" y="189"/>
                  </a:cxn>
                  <a:cxn ang="0">
                    <a:pos x="100" y="203"/>
                  </a:cxn>
                  <a:cxn ang="0">
                    <a:pos x="127" y="213"/>
                  </a:cxn>
                  <a:cxn ang="0">
                    <a:pos x="169" y="196"/>
                  </a:cxn>
                  <a:cxn ang="0">
                    <a:pos x="206" y="170"/>
                  </a:cxn>
                  <a:cxn ang="0">
                    <a:pos x="242" y="108"/>
                  </a:cxn>
                  <a:cxn ang="0">
                    <a:pos x="253" y="53"/>
                  </a:cxn>
                  <a:cxn ang="0">
                    <a:pos x="253" y="0"/>
                  </a:cxn>
                  <a:cxn ang="0">
                    <a:pos x="54" y="6"/>
                  </a:cxn>
                  <a:cxn ang="0">
                    <a:pos x="46" y="7"/>
                  </a:cxn>
                  <a:cxn ang="0">
                    <a:pos x="45" y="26"/>
                  </a:cxn>
                  <a:cxn ang="0">
                    <a:pos x="48" y="53"/>
                  </a:cxn>
                  <a:cxn ang="0">
                    <a:pos x="53" y="74"/>
                  </a:cxn>
                  <a:cxn ang="0">
                    <a:pos x="44" y="56"/>
                  </a:cxn>
                  <a:cxn ang="0">
                    <a:pos x="34" y="86"/>
                  </a:cxn>
                  <a:cxn ang="0">
                    <a:pos x="28" y="42"/>
                  </a:cxn>
                  <a:cxn ang="0">
                    <a:pos x="31" y="8"/>
                  </a:cxn>
                  <a:cxn ang="0">
                    <a:pos x="1" y="4"/>
                  </a:cxn>
                  <a:cxn ang="0">
                    <a:pos x="1" y="4"/>
                  </a:cxn>
                </a:cxnLst>
                <a:rect l="0" t="0" r="r" b="b"/>
                <a:pathLst>
                  <a:path w="254" h="214">
                    <a:moveTo>
                      <a:pt x="1" y="4"/>
                    </a:moveTo>
                    <a:lnTo>
                      <a:pt x="0" y="28"/>
                    </a:lnTo>
                    <a:lnTo>
                      <a:pt x="1" y="68"/>
                    </a:lnTo>
                    <a:lnTo>
                      <a:pt x="12" y="112"/>
                    </a:lnTo>
                    <a:lnTo>
                      <a:pt x="41" y="156"/>
                    </a:lnTo>
                    <a:lnTo>
                      <a:pt x="73" y="189"/>
                    </a:lnTo>
                    <a:lnTo>
                      <a:pt x="100" y="203"/>
                    </a:lnTo>
                    <a:lnTo>
                      <a:pt x="127" y="213"/>
                    </a:lnTo>
                    <a:lnTo>
                      <a:pt x="169" y="196"/>
                    </a:lnTo>
                    <a:lnTo>
                      <a:pt x="206" y="170"/>
                    </a:lnTo>
                    <a:lnTo>
                      <a:pt x="242" y="108"/>
                    </a:lnTo>
                    <a:lnTo>
                      <a:pt x="253" y="53"/>
                    </a:lnTo>
                    <a:lnTo>
                      <a:pt x="253" y="0"/>
                    </a:lnTo>
                    <a:lnTo>
                      <a:pt x="54" y="6"/>
                    </a:lnTo>
                    <a:lnTo>
                      <a:pt x="46" y="7"/>
                    </a:lnTo>
                    <a:lnTo>
                      <a:pt x="45" y="26"/>
                    </a:lnTo>
                    <a:lnTo>
                      <a:pt x="48" y="53"/>
                    </a:lnTo>
                    <a:lnTo>
                      <a:pt x="53" y="74"/>
                    </a:lnTo>
                    <a:lnTo>
                      <a:pt x="44" y="56"/>
                    </a:lnTo>
                    <a:lnTo>
                      <a:pt x="34" y="86"/>
                    </a:lnTo>
                    <a:lnTo>
                      <a:pt x="28" y="42"/>
                    </a:lnTo>
                    <a:lnTo>
                      <a:pt x="31" y="8"/>
                    </a:lnTo>
                    <a:lnTo>
                      <a:pt x="1" y="4"/>
                    </a:lnTo>
                    <a:lnTo>
                      <a:pt x="1" y="4"/>
                    </a:lnTo>
                  </a:path>
                </a:pathLst>
              </a:custGeom>
              <a:solidFill>
                <a:srgbClr val="FF334D"/>
              </a:solidFill>
              <a:ln w="9525" cap="rnd">
                <a:noFill/>
                <a:round/>
                <a:headEnd/>
                <a:tailEnd/>
              </a:ln>
              <a:effectLst/>
            </p:spPr>
            <p:txBody>
              <a:bodyPr/>
              <a:lstStyle/>
              <a:p>
                <a:endParaRPr lang="en-AU"/>
              </a:p>
            </p:txBody>
          </p:sp>
          <p:sp>
            <p:nvSpPr>
              <p:cNvPr id="407570" name="Freeform 18"/>
              <p:cNvSpPr>
                <a:spLocks/>
              </p:cNvSpPr>
              <p:nvPr/>
            </p:nvSpPr>
            <p:spPr bwMode="auto">
              <a:xfrm>
                <a:off x="3849" y="1697"/>
                <a:ext cx="36" cy="93"/>
              </a:xfrm>
              <a:custGeom>
                <a:avLst/>
                <a:gdLst/>
                <a:ahLst/>
                <a:cxnLst>
                  <a:cxn ang="0">
                    <a:pos x="25" y="0"/>
                  </a:cxn>
                  <a:cxn ang="0">
                    <a:pos x="0" y="1"/>
                  </a:cxn>
                  <a:cxn ang="0">
                    <a:pos x="1" y="28"/>
                  </a:cxn>
                  <a:cxn ang="0">
                    <a:pos x="6" y="83"/>
                  </a:cxn>
                  <a:cxn ang="0">
                    <a:pos x="23" y="92"/>
                  </a:cxn>
                  <a:cxn ang="0">
                    <a:pos x="35" y="77"/>
                  </a:cxn>
                  <a:cxn ang="0">
                    <a:pos x="25" y="19"/>
                  </a:cxn>
                  <a:cxn ang="0">
                    <a:pos x="25" y="0"/>
                  </a:cxn>
                  <a:cxn ang="0">
                    <a:pos x="25" y="0"/>
                  </a:cxn>
                </a:cxnLst>
                <a:rect l="0" t="0" r="r" b="b"/>
                <a:pathLst>
                  <a:path w="36" h="93">
                    <a:moveTo>
                      <a:pt x="25" y="0"/>
                    </a:moveTo>
                    <a:lnTo>
                      <a:pt x="0" y="1"/>
                    </a:lnTo>
                    <a:lnTo>
                      <a:pt x="1" y="28"/>
                    </a:lnTo>
                    <a:lnTo>
                      <a:pt x="6" y="83"/>
                    </a:lnTo>
                    <a:lnTo>
                      <a:pt x="23" y="92"/>
                    </a:lnTo>
                    <a:lnTo>
                      <a:pt x="35" y="77"/>
                    </a:lnTo>
                    <a:lnTo>
                      <a:pt x="25" y="19"/>
                    </a:lnTo>
                    <a:lnTo>
                      <a:pt x="25" y="0"/>
                    </a:lnTo>
                    <a:lnTo>
                      <a:pt x="25" y="0"/>
                    </a:lnTo>
                  </a:path>
                </a:pathLst>
              </a:custGeom>
              <a:solidFill>
                <a:srgbClr val="FFFFFF"/>
              </a:solidFill>
              <a:ln w="9525" cap="rnd">
                <a:noFill/>
                <a:round/>
                <a:headEnd/>
                <a:tailEnd/>
              </a:ln>
              <a:effectLst/>
            </p:spPr>
            <p:txBody>
              <a:bodyPr/>
              <a:lstStyle/>
              <a:p>
                <a:endParaRPr lang="en-AU"/>
              </a:p>
            </p:txBody>
          </p:sp>
          <p:sp>
            <p:nvSpPr>
              <p:cNvPr id="407571" name="Freeform 19"/>
              <p:cNvSpPr>
                <a:spLocks/>
              </p:cNvSpPr>
              <p:nvPr/>
            </p:nvSpPr>
            <p:spPr bwMode="auto">
              <a:xfrm>
                <a:off x="3844" y="1900"/>
                <a:ext cx="241" cy="307"/>
              </a:xfrm>
              <a:custGeom>
                <a:avLst/>
                <a:gdLst/>
                <a:ahLst/>
                <a:cxnLst>
                  <a:cxn ang="0">
                    <a:pos x="118" y="0"/>
                  </a:cxn>
                  <a:cxn ang="0">
                    <a:pos x="96" y="11"/>
                  </a:cxn>
                  <a:cxn ang="0">
                    <a:pos x="96" y="138"/>
                  </a:cxn>
                  <a:cxn ang="0">
                    <a:pos x="92" y="236"/>
                  </a:cxn>
                  <a:cxn ang="0">
                    <a:pos x="66" y="264"/>
                  </a:cxn>
                  <a:cxn ang="0">
                    <a:pos x="4" y="272"/>
                  </a:cxn>
                  <a:cxn ang="0">
                    <a:pos x="0" y="288"/>
                  </a:cxn>
                  <a:cxn ang="0">
                    <a:pos x="56" y="302"/>
                  </a:cxn>
                  <a:cxn ang="0">
                    <a:pos x="146" y="306"/>
                  </a:cxn>
                  <a:cxn ang="0">
                    <a:pos x="212" y="300"/>
                  </a:cxn>
                  <a:cxn ang="0">
                    <a:pos x="240" y="286"/>
                  </a:cxn>
                  <a:cxn ang="0">
                    <a:pos x="220" y="268"/>
                  </a:cxn>
                  <a:cxn ang="0">
                    <a:pos x="146" y="262"/>
                  </a:cxn>
                  <a:cxn ang="0">
                    <a:pos x="124" y="236"/>
                  </a:cxn>
                  <a:cxn ang="0">
                    <a:pos x="114" y="162"/>
                  </a:cxn>
                  <a:cxn ang="0">
                    <a:pos x="122" y="97"/>
                  </a:cxn>
                  <a:cxn ang="0">
                    <a:pos x="118" y="0"/>
                  </a:cxn>
                  <a:cxn ang="0">
                    <a:pos x="118" y="0"/>
                  </a:cxn>
                </a:cxnLst>
                <a:rect l="0" t="0" r="r" b="b"/>
                <a:pathLst>
                  <a:path w="241" h="307">
                    <a:moveTo>
                      <a:pt x="118" y="0"/>
                    </a:moveTo>
                    <a:lnTo>
                      <a:pt x="96" y="11"/>
                    </a:lnTo>
                    <a:lnTo>
                      <a:pt x="96" y="138"/>
                    </a:lnTo>
                    <a:lnTo>
                      <a:pt x="92" y="236"/>
                    </a:lnTo>
                    <a:lnTo>
                      <a:pt x="66" y="264"/>
                    </a:lnTo>
                    <a:lnTo>
                      <a:pt x="4" y="272"/>
                    </a:lnTo>
                    <a:lnTo>
                      <a:pt x="0" y="288"/>
                    </a:lnTo>
                    <a:lnTo>
                      <a:pt x="56" y="302"/>
                    </a:lnTo>
                    <a:lnTo>
                      <a:pt x="146" y="306"/>
                    </a:lnTo>
                    <a:lnTo>
                      <a:pt x="212" y="300"/>
                    </a:lnTo>
                    <a:lnTo>
                      <a:pt x="240" y="286"/>
                    </a:lnTo>
                    <a:lnTo>
                      <a:pt x="220" y="268"/>
                    </a:lnTo>
                    <a:lnTo>
                      <a:pt x="146" y="262"/>
                    </a:lnTo>
                    <a:lnTo>
                      <a:pt x="124" y="236"/>
                    </a:lnTo>
                    <a:lnTo>
                      <a:pt x="114" y="162"/>
                    </a:lnTo>
                    <a:lnTo>
                      <a:pt x="122" y="97"/>
                    </a:lnTo>
                    <a:lnTo>
                      <a:pt x="118" y="0"/>
                    </a:lnTo>
                    <a:lnTo>
                      <a:pt x="118" y="0"/>
                    </a:lnTo>
                  </a:path>
                </a:pathLst>
              </a:custGeom>
              <a:solidFill>
                <a:srgbClr val="E8DCDC"/>
              </a:solidFill>
              <a:ln w="9525" cap="rnd">
                <a:noFill/>
                <a:round/>
                <a:headEnd/>
                <a:tailEnd/>
              </a:ln>
              <a:effectLst/>
            </p:spPr>
            <p:txBody>
              <a:bodyPr/>
              <a:lstStyle/>
              <a:p>
                <a:endParaRPr lang="en-AU"/>
              </a:p>
            </p:txBody>
          </p:sp>
          <p:sp>
            <p:nvSpPr>
              <p:cNvPr id="407572" name="Freeform 20"/>
              <p:cNvSpPr>
                <a:spLocks/>
              </p:cNvSpPr>
              <p:nvPr/>
            </p:nvSpPr>
            <p:spPr bwMode="auto">
              <a:xfrm>
                <a:off x="4107" y="1667"/>
                <a:ext cx="91" cy="418"/>
              </a:xfrm>
              <a:custGeom>
                <a:avLst/>
                <a:gdLst/>
                <a:ahLst/>
                <a:cxnLst>
                  <a:cxn ang="0">
                    <a:pos x="2" y="0"/>
                  </a:cxn>
                  <a:cxn ang="0">
                    <a:pos x="86" y="5"/>
                  </a:cxn>
                  <a:cxn ang="0">
                    <a:pos x="90" y="417"/>
                  </a:cxn>
                  <a:cxn ang="0">
                    <a:pos x="63" y="417"/>
                  </a:cxn>
                  <a:cxn ang="0">
                    <a:pos x="29" y="412"/>
                  </a:cxn>
                  <a:cxn ang="0">
                    <a:pos x="12" y="409"/>
                  </a:cxn>
                  <a:cxn ang="0">
                    <a:pos x="0" y="404"/>
                  </a:cxn>
                  <a:cxn ang="0">
                    <a:pos x="2" y="0"/>
                  </a:cxn>
                  <a:cxn ang="0">
                    <a:pos x="2" y="0"/>
                  </a:cxn>
                </a:cxnLst>
                <a:rect l="0" t="0" r="r" b="b"/>
                <a:pathLst>
                  <a:path w="91" h="418">
                    <a:moveTo>
                      <a:pt x="2" y="0"/>
                    </a:moveTo>
                    <a:lnTo>
                      <a:pt x="86" y="5"/>
                    </a:lnTo>
                    <a:lnTo>
                      <a:pt x="90" y="417"/>
                    </a:lnTo>
                    <a:lnTo>
                      <a:pt x="63" y="417"/>
                    </a:lnTo>
                    <a:lnTo>
                      <a:pt x="29" y="412"/>
                    </a:lnTo>
                    <a:lnTo>
                      <a:pt x="12" y="409"/>
                    </a:lnTo>
                    <a:lnTo>
                      <a:pt x="0" y="404"/>
                    </a:lnTo>
                    <a:lnTo>
                      <a:pt x="2" y="0"/>
                    </a:lnTo>
                    <a:lnTo>
                      <a:pt x="2" y="0"/>
                    </a:lnTo>
                  </a:path>
                </a:pathLst>
              </a:custGeom>
              <a:solidFill>
                <a:srgbClr val="FFFFE0"/>
              </a:solidFill>
              <a:ln w="9525" cap="rnd">
                <a:noFill/>
                <a:round/>
                <a:headEnd/>
                <a:tailEnd/>
              </a:ln>
              <a:effectLst/>
            </p:spPr>
            <p:txBody>
              <a:bodyPr/>
              <a:lstStyle/>
              <a:p>
                <a:endParaRPr lang="en-AU"/>
              </a:p>
            </p:txBody>
          </p:sp>
          <p:sp>
            <p:nvSpPr>
              <p:cNvPr id="407573" name="Freeform 21"/>
              <p:cNvSpPr>
                <a:spLocks/>
              </p:cNvSpPr>
              <p:nvPr/>
            </p:nvSpPr>
            <p:spPr bwMode="auto">
              <a:xfrm>
                <a:off x="4180" y="1673"/>
                <a:ext cx="124" cy="418"/>
              </a:xfrm>
              <a:custGeom>
                <a:avLst/>
                <a:gdLst/>
                <a:ahLst/>
                <a:cxnLst>
                  <a:cxn ang="0">
                    <a:pos x="0" y="389"/>
                  </a:cxn>
                  <a:cxn ang="0">
                    <a:pos x="4" y="12"/>
                  </a:cxn>
                  <a:cxn ang="0">
                    <a:pos x="16" y="0"/>
                  </a:cxn>
                  <a:cxn ang="0">
                    <a:pos x="114" y="0"/>
                  </a:cxn>
                  <a:cxn ang="0">
                    <a:pos x="123" y="417"/>
                  </a:cxn>
                  <a:cxn ang="0">
                    <a:pos x="8" y="413"/>
                  </a:cxn>
                  <a:cxn ang="0">
                    <a:pos x="0" y="389"/>
                  </a:cxn>
                  <a:cxn ang="0">
                    <a:pos x="0" y="389"/>
                  </a:cxn>
                </a:cxnLst>
                <a:rect l="0" t="0" r="r" b="b"/>
                <a:pathLst>
                  <a:path w="124" h="418">
                    <a:moveTo>
                      <a:pt x="0" y="389"/>
                    </a:moveTo>
                    <a:lnTo>
                      <a:pt x="4" y="12"/>
                    </a:lnTo>
                    <a:lnTo>
                      <a:pt x="16" y="0"/>
                    </a:lnTo>
                    <a:lnTo>
                      <a:pt x="114" y="0"/>
                    </a:lnTo>
                    <a:lnTo>
                      <a:pt x="123" y="417"/>
                    </a:lnTo>
                    <a:lnTo>
                      <a:pt x="8" y="413"/>
                    </a:lnTo>
                    <a:lnTo>
                      <a:pt x="0" y="389"/>
                    </a:lnTo>
                    <a:lnTo>
                      <a:pt x="0" y="389"/>
                    </a:lnTo>
                  </a:path>
                </a:pathLst>
              </a:custGeom>
              <a:solidFill>
                <a:srgbClr val="FFFF99"/>
              </a:solidFill>
              <a:ln w="9525" cap="rnd">
                <a:noFill/>
                <a:round/>
                <a:headEnd/>
                <a:tailEnd/>
              </a:ln>
              <a:effectLst/>
            </p:spPr>
            <p:txBody>
              <a:bodyPr/>
              <a:lstStyle/>
              <a:p>
                <a:endParaRPr lang="en-AU"/>
              </a:p>
            </p:txBody>
          </p:sp>
          <p:sp>
            <p:nvSpPr>
              <p:cNvPr id="407574" name="Freeform 22"/>
              <p:cNvSpPr>
                <a:spLocks/>
              </p:cNvSpPr>
              <p:nvPr/>
            </p:nvSpPr>
            <p:spPr bwMode="auto">
              <a:xfrm>
                <a:off x="4274" y="1664"/>
                <a:ext cx="120" cy="425"/>
              </a:xfrm>
              <a:custGeom>
                <a:avLst/>
                <a:gdLst/>
                <a:ahLst/>
                <a:cxnLst>
                  <a:cxn ang="0">
                    <a:pos x="118" y="0"/>
                  </a:cxn>
                  <a:cxn ang="0">
                    <a:pos x="0" y="9"/>
                  </a:cxn>
                  <a:cxn ang="0">
                    <a:pos x="10" y="26"/>
                  </a:cxn>
                  <a:cxn ang="0">
                    <a:pos x="12" y="395"/>
                  </a:cxn>
                  <a:cxn ang="0">
                    <a:pos x="24" y="418"/>
                  </a:cxn>
                  <a:cxn ang="0">
                    <a:pos x="63" y="424"/>
                  </a:cxn>
                  <a:cxn ang="0">
                    <a:pos x="117" y="417"/>
                  </a:cxn>
                  <a:cxn ang="0">
                    <a:pos x="119" y="383"/>
                  </a:cxn>
                  <a:cxn ang="0">
                    <a:pos x="113" y="191"/>
                  </a:cxn>
                  <a:cxn ang="0">
                    <a:pos x="118" y="0"/>
                  </a:cxn>
                  <a:cxn ang="0">
                    <a:pos x="118" y="0"/>
                  </a:cxn>
                </a:cxnLst>
                <a:rect l="0" t="0" r="r" b="b"/>
                <a:pathLst>
                  <a:path w="120" h="425">
                    <a:moveTo>
                      <a:pt x="118" y="0"/>
                    </a:moveTo>
                    <a:lnTo>
                      <a:pt x="0" y="9"/>
                    </a:lnTo>
                    <a:lnTo>
                      <a:pt x="10" y="26"/>
                    </a:lnTo>
                    <a:lnTo>
                      <a:pt x="12" y="395"/>
                    </a:lnTo>
                    <a:lnTo>
                      <a:pt x="24" y="418"/>
                    </a:lnTo>
                    <a:lnTo>
                      <a:pt x="63" y="424"/>
                    </a:lnTo>
                    <a:lnTo>
                      <a:pt x="117" y="417"/>
                    </a:lnTo>
                    <a:lnTo>
                      <a:pt x="119" y="383"/>
                    </a:lnTo>
                    <a:lnTo>
                      <a:pt x="113" y="191"/>
                    </a:lnTo>
                    <a:lnTo>
                      <a:pt x="118" y="0"/>
                    </a:lnTo>
                    <a:lnTo>
                      <a:pt x="118" y="0"/>
                    </a:lnTo>
                  </a:path>
                </a:pathLst>
              </a:custGeom>
              <a:solidFill>
                <a:srgbClr val="DBDBA2"/>
              </a:solidFill>
              <a:ln w="9525" cap="rnd">
                <a:noFill/>
                <a:round/>
                <a:headEnd/>
                <a:tailEnd/>
              </a:ln>
              <a:effectLst/>
            </p:spPr>
            <p:txBody>
              <a:bodyPr/>
              <a:lstStyle/>
              <a:p>
                <a:endParaRPr lang="en-AU"/>
              </a:p>
            </p:txBody>
          </p:sp>
          <p:sp>
            <p:nvSpPr>
              <p:cNvPr id="407575" name="Freeform 23"/>
              <p:cNvSpPr>
                <a:spLocks/>
              </p:cNvSpPr>
              <p:nvPr/>
            </p:nvSpPr>
            <p:spPr bwMode="auto">
              <a:xfrm>
                <a:off x="4105" y="2070"/>
                <a:ext cx="130" cy="101"/>
              </a:xfrm>
              <a:custGeom>
                <a:avLst/>
                <a:gdLst/>
                <a:ahLst/>
                <a:cxnLst>
                  <a:cxn ang="0">
                    <a:pos x="92" y="21"/>
                  </a:cxn>
                  <a:cxn ang="0">
                    <a:pos x="14" y="8"/>
                  </a:cxn>
                  <a:cxn ang="0">
                    <a:pos x="0" y="0"/>
                  </a:cxn>
                  <a:cxn ang="0">
                    <a:pos x="3" y="100"/>
                  </a:cxn>
                  <a:cxn ang="0">
                    <a:pos x="129" y="100"/>
                  </a:cxn>
                  <a:cxn ang="0">
                    <a:pos x="92" y="21"/>
                  </a:cxn>
                  <a:cxn ang="0">
                    <a:pos x="92" y="21"/>
                  </a:cxn>
                </a:cxnLst>
                <a:rect l="0" t="0" r="r" b="b"/>
                <a:pathLst>
                  <a:path w="130" h="101">
                    <a:moveTo>
                      <a:pt x="92" y="21"/>
                    </a:moveTo>
                    <a:lnTo>
                      <a:pt x="14" y="8"/>
                    </a:lnTo>
                    <a:lnTo>
                      <a:pt x="0" y="0"/>
                    </a:lnTo>
                    <a:lnTo>
                      <a:pt x="3" y="100"/>
                    </a:lnTo>
                    <a:lnTo>
                      <a:pt x="129" y="100"/>
                    </a:lnTo>
                    <a:lnTo>
                      <a:pt x="92" y="21"/>
                    </a:lnTo>
                    <a:lnTo>
                      <a:pt x="92" y="21"/>
                    </a:lnTo>
                  </a:path>
                </a:pathLst>
              </a:custGeom>
              <a:solidFill>
                <a:srgbClr val="FF3333"/>
              </a:solidFill>
              <a:ln w="9525" cap="rnd">
                <a:noFill/>
                <a:round/>
                <a:headEnd/>
                <a:tailEnd/>
              </a:ln>
              <a:effectLst/>
            </p:spPr>
            <p:txBody>
              <a:bodyPr/>
              <a:lstStyle/>
              <a:p>
                <a:endParaRPr lang="en-AU"/>
              </a:p>
            </p:txBody>
          </p:sp>
          <p:sp>
            <p:nvSpPr>
              <p:cNvPr id="407576" name="Freeform 24"/>
              <p:cNvSpPr>
                <a:spLocks/>
              </p:cNvSpPr>
              <p:nvPr/>
            </p:nvSpPr>
            <p:spPr bwMode="auto">
              <a:xfrm>
                <a:off x="4109" y="2085"/>
                <a:ext cx="285" cy="127"/>
              </a:xfrm>
              <a:custGeom>
                <a:avLst/>
                <a:gdLst/>
                <a:ahLst/>
                <a:cxnLst>
                  <a:cxn ang="0">
                    <a:pos x="278" y="0"/>
                  </a:cxn>
                  <a:cxn ang="0">
                    <a:pos x="284" y="94"/>
                  </a:cxn>
                  <a:cxn ang="0">
                    <a:pos x="252" y="116"/>
                  </a:cxn>
                  <a:cxn ang="0">
                    <a:pos x="85" y="126"/>
                  </a:cxn>
                  <a:cxn ang="0">
                    <a:pos x="7" y="109"/>
                  </a:cxn>
                  <a:cxn ang="0">
                    <a:pos x="0" y="88"/>
                  </a:cxn>
                  <a:cxn ang="0">
                    <a:pos x="2" y="75"/>
                  </a:cxn>
                  <a:cxn ang="0">
                    <a:pos x="39" y="74"/>
                  </a:cxn>
                  <a:cxn ang="0">
                    <a:pos x="77" y="75"/>
                  </a:cxn>
                  <a:cxn ang="0">
                    <a:pos x="126" y="62"/>
                  </a:cxn>
                  <a:cxn ang="0">
                    <a:pos x="164" y="63"/>
                  </a:cxn>
                  <a:cxn ang="0">
                    <a:pos x="159" y="5"/>
                  </a:cxn>
                  <a:cxn ang="0">
                    <a:pos x="258" y="2"/>
                  </a:cxn>
                  <a:cxn ang="0">
                    <a:pos x="278" y="0"/>
                  </a:cxn>
                  <a:cxn ang="0">
                    <a:pos x="278" y="0"/>
                  </a:cxn>
                </a:cxnLst>
                <a:rect l="0" t="0" r="r" b="b"/>
                <a:pathLst>
                  <a:path w="285" h="127">
                    <a:moveTo>
                      <a:pt x="278" y="0"/>
                    </a:moveTo>
                    <a:lnTo>
                      <a:pt x="284" y="94"/>
                    </a:lnTo>
                    <a:lnTo>
                      <a:pt x="252" y="116"/>
                    </a:lnTo>
                    <a:lnTo>
                      <a:pt x="85" y="126"/>
                    </a:lnTo>
                    <a:lnTo>
                      <a:pt x="7" y="109"/>
                    </a:lnTo>
                    <a:lnTo>
                      <a:pt x="0" y="88"/>
                    </a:lnTo>
                    <a:lnTo>
                      <a:pt x="2" y="75"/>
                    </a:lnTo>
                    <a:lnTo>
                      <a:pt x="39" y="74"/>
                    </a:lnTo>
                    <a:lnTo>
                      <a:pt x="77" y="75"/>
                    </a:lnTo>
                    <a:lnTo>
                      <a:pt x="126" y="62"/>
                    </a:lnTo>
                    <a:lnTo>
                      <a:pt x="164" y="63"/>
                    </a:lnTo>
                    <a:lnTo>
                      <a:pt x="159" y="5"/>
                    </a:lnTo>
                    <a:lnTo>
                      <a:pt x="258" y="2"/>
                    </a:lnTo>
                    <a:lnTo>
                      <a:pt x="278" y="0"/>
                    </a:lnTo>
                    <a:lnTo>
                      <a:pt x="278" y="0"/>
                    </a:lnTo>
                  </a:path>
                </a:pathLst>
              </a:custGeom>
              <a:solidFill>
                <a:srgbClr val="800000"/>
              </a:solidFill>
              <a:ln w="9525" cap="rnd">
                <a:noFill/>
                <a:round/>
                <a:headEnd/>
                <a:tailEnd/>
              </a:ln>
              <a:effectLst/>
            </p:spPr>
            <p:txBody>
              <a:bodyPr/>
              <a:lstStyle/>
              <a:p>
                <a:endParaRPr lang="en-AU"/>
              </a:p>
            </p:txBody>
          </p:sp>
          <p:sp>
            <p:nvSpPr>
              <p:cNvPr id="407577" name="Freeform 25"/>
              <p:cNvSpPr>
                <a:spLocks/>
              </p:cNvSpPr>
              <p:nvPr/>
            </p:nvSpPr>
            <p:spPr bwMode="auto">
              <a:xfrm>
                <a:off x="4197" y="2088"/>
                <a:ext cx="81" cy="71"/>
              </a:xfrm>
              <a:custGeom>
                <a:avLst/>
                <a:gdLst/>
                <a:ahLst/>
                <a:cxnLst>
                  <a:cxn ang="0">
                    <a:pos x="80" y="9"/>
                  </a:cxn>
                  <a:cxn ang="0">
                    <a:pos x="0" y="0"/>
                  </a:cxn>
                  <a:cxn ang="0">
                    <a:pos x="0" y="70"/>
                  </a:cxn>
                  <a:cxn ang="0">
                    <a:pos x="79" y="65"/>
                  </a:cxn>
                  <a:cxn ang="0">
                    <a:pos x="80" y="9"/>
                  </a:cxn>
                  <a:cxn ang="0">
                    <a:pos x="80" y="9"/>
                  </a:cxn>
                </a:cxnLst>
                <a:rect l="0" t="0" r="r" b="b"/>
                <a:pathLst>
                  <a:path w="81" h="71">
                    <a:moveTo>
                      <a:pt x="80" y="9"/>
                    </a:moveTo>
                    <a:lnTo>
                      <a:pt x="0" y="0"/>
                    </a:lnTo>
                    <a:lnTo>
                      <a:pt x="0" y="70"/>
                    </a:lnTo>
                    <a:lnTo>
                      <a:pt x="79" y="65"/>
                    </a:lnTo>
                    <a:lnTo>
                      <a:pt x="80" y="9"/>
                    </a:lnTo>
                    <a:lnTo>
                      <a:pt x="80" y="9"/>
                    </a:lnTo>
                  </a:path>
                </a:pathLst>
              </a:custGeom>
              <a:solidFill>
                <a:srgbClr val="B30000"/>
              </a:solidFill>
              <a:ln w="9525" cap="rnd">
                <a:noFill/>
                <a:round/>
                <a:headEnd/>
                <a:tailEnd/>
              </a:ln>
              <a:effectLst/>
            </p:spPr>
            <p:txBody>
              <a:bodyPr/>
              <a:lstStyle/>
              <a:p>
                <a:endParaRPr lang="en-AU"/>
              </a:p>
            </p:txBody>
          </p:sp>
          <p:sp>
            <p:nvSpPr>
              <p:cNvPr id="407578" name="Freeform 26"/>
              <p:cNvSpPr>
                <a:spLocks/>
              </p:cNvSpPr>
              <p:nvPr/>
            </p:nvSpPr>
            <p:spPr bwMode="auto">
              <a:xfrm>
                <a:off x="4138" y="1512"/>
                <a:ext cx="54" cy="150"/>
              </a:xfrm>
              <a:custGeom>
                <a:avLst/>
                <a:gdLst/>
                <a:ahLst/>
                <a:cxnLst>
                  <a:cxn ang="0">
                    <a:pos x="39" y="0"/>
                  </a:cxn>
                  <a:cxn ang="0">
                    <a:pos x="24" y="13"/>
                  </a:cxn>
                  <a:cxn ang="0">
                    <a:pos x="15" y="31"/>
                  </a:cxn>
                  <a:cxn ang="0">
                    <a:pos x="8" y="57"/>
                  </a:cxn>
                  <a:cxn ang="0">
                    <a:pos x="3" y="90"/>
                  </a:cxn>
                  <a:cxn ang="0">
                    <a:pos x="0" y="149"/>
                  </a:cxn>
                  <a:cxn ang="0">
                    <a:pos x="11" y="138"/>
                  </a:cxn>
                  <a:cxn ang="0">
                    <a:pos x="18" y="144"/>
                  </a:cxn>
                  <a:cxn ang="0">
                    <a:pos x="34" y="121"/>
                  </a:cxn>
                  <a:cxn ang="0">
                    <a:pos x="38" y="79"/>
                  </a:cxn>
                  <a:cxn ang="0">
                    <a:pos x="43" y="54"/>
                  </a:cxn>
                  <a:cxn ang="0">
                    <a:pos x="53" y="19"/>
                  </a:cxn>
                  <a:cxn ang="0">
                    <a:pos x="49" y="6"/>
                  </a:cxn>
                  <a:cxn ang="0">
                    <a:pos x="46" y="2"/>
                  </a:cxn>
                  <a:cxn ang="0">
                    <a:pos x="39" y="0"/>
                  </a:cxn>
                  <a:cxn ang="0">
                    <a:pos x="39" y="0"/>
                  </a:cxn>
                </a:cxnLst>
                <a:rect l="0" t="0" r="r" b="b"/>
                <a:pathLst>
                  <a:path w="54" h="150">
                    <a:moveTo>
                      <a:pt x="39" y="0"/>
                    </a:moveTo>
                    <a:lnTo>
                      <a:pt x="24" y="13"/>
                    </a:lnTo>
                    <a:lnTo>
                      <a:pt x="15" y="31"/>
                    </a:lnTo>
                    <a:lnTo>
                      <a:pt x="8" y="57"/>
                    </a:lnTo>
                    <a:lnTo>
                      <a:pt x="3" y="90"/>
                    </a:lnTo>
                    <a:lnTo>
                      <a:pt x="0" y="149"/>
                    </a:lnTo>
                    <a:lnTo>
                      <a:pt x="11" y="138"/>
                    </a:lnTo>
                    <a:lnTo>
                      <a:pt x="18" y="144"/>
                    </a:lnTo>
                    <a:lnTo>
                      <a:pt x="34" y="121"/>
                    </a:lnTo>
                    <a:lnTo>
                      <a:pt x="38" y="79"/>
                    </a:lnTo>
                    <a:lnTo>
                      <a:pt x="43" y="54"/>
                    </a:lnTo>
                    <a:lnTo>
                      <a:pt x="53" y="19"/>
                    </a:lnTo>
                    <a:lnTo>
                      <a:pt x="49" y="6"/>
                    </a:lnTo>
                    <a:lnTo>
                      <a:pt x="46" y="2"/>
                    </a:lnTo>
                    <a:lnTo>
                      <a:pt x="39" y="0"/>
                    </a:lnTo>
                    <a:lnTo>
                      <a:pt x="39" y="0"/>
                    </a:lnTo>
                  </a:path>
                </a:pathLst>
              </a:custGeom>
              <a:solidFill>
                <a:srgbClr val="FFFFFF"/>
              </a:solidFill>
              <a:ln w="9525" cap="rnd">
                <a:noFill/>
                <a:round/>
                <a:headEnd/>
                <a:tailEnd/>
              </a:ln>
              <a:effectLst/>
            </p:spPr>
            <p:txBody>
              <a:bodyPr/>
              <a:lstStyle/>
              <a:p>
                <a:endParaRPr lang="en-AU"/>
              </a:p>
            </p:txBody>
          </p:sp>
          <p:sp>
            <p:nvSpPr>
              <p:cNvPr id="407579" name="Freeform 27"/>
              <p:cNvSpPr>
                <a:spLocks/>
              </p:cNvSpPr>
              <p:nvPr/>
            </p:nvSpPr>
            <p:spPr bwMode="auto">
              <a:xfrm>
                <a:off x="4196" y="1151"/>
                <a:ext cx="98" cy="208"/>
              </a:xfrm>
              <a:custGeom>
                <a:avLst/>
                <a:gdLst/>
                <a:ahLst/>
                <a:cxnLst>
                  <a:cxn ang="0">
                    <a:pos x="58" y="6"/>
                  </a:cxn>
                  <a:cxn ang="0">
                    <a:pos x="21" y="0"/>
                  </a:cxn>
                  <a:cxn ang="0">
                    <a:pos x="8" y="14"/>
                  </a:cxn>
                  <a:cxn ang="0">
                    <a:pos x="0" y="39"/>
                  </a:cxn>
                  <a:cxn ang="0">
                    <a:pos x="10" y="67"/>
                  </a:cxn>
                  <a:cxn ang="0">
                    <a:pos x="2" y="197"/>
                  </a:cxn>
                  <a:cxn ang="0">
                    <a:pos x="76" y="207"/>
                  </a:cxn>
                  <a:cxn ang="0">
                    <a:pos x="97" y="14"/>
                  </a:cxn>
                  <a:cxn ang="0">
                    <a:pos x="58" y="6"/>
                  </a:cxn>
                  <a:cxn ang="0">
                    <a:pos x="58" y="6"/>
                  </a:cxn>
                </a:cxnLst>
                <a:rect l="0" t="0" r="r" b="b"/>
                <a:pathLst>
                  <a:path w="98" h="208">
                    <a:moveTo>
                      <a:pt x="58" y="6"/>
                    </a:moveTo>
                    <a:lnTo>
                      <a:pt x="21" y="0"/>
                    </a:lnTo>
                    <a:lnTo>
                      <a:pt x="8" y="14"/>
                    </a:lnTo>
                    <a:lnTo>
                      <a:pt x="0" y="39"/>
                    </a:lnTo>
                    <a:lnTo>
                      <a:pt x="10" y="67"/>
                    </a:lnTo>
                    <a:lnTo>
                      <a:pt x="2" y="197"/>
                    </a:lnTo>
                    <a:lnTo>
                      <a:pt x="76" y="207"/>
                    </a:lnTo>
                    <a:lnTo>
                      <a:pt x="97" y="14"/>
                    </a:lnTo>
                    <a:lnTo>
                      <a:pt x="58" y="6"/>
                    </a:lnTo>
                    <a:lnTo>
                      <a:pt x="58" y="6"/>
                    </a:lnTo>
                  </a:path>
                </a:pathLst>
              </a:custGeom>
              <a:solidFill>
                <a:srgbClr val="4CC94C"/>
              </a:solidFill>
              <a:ln w="9525" cap="rnd">
                <a:noFill/>
                <a:round/>
                <a:headEnd/>
                <a:tailEnd/>
              </a:ln>
              <a:effectLst/>
            </p:spPr>
            <p:txBody>
              <a:bodyPr/>
              <a:lstStyle/>
              <a:p>
                <a:endParaRPr lang="en-AU"/>
              </a:p>
            </p:txBody>
          </p:sp>
          <p:sp>
            <p:nvSpPr>
              <p:cNvPr id="407580" name="Freeform 28"/>
              <p:cNvSpPr>
                <a:spLocks/>
              </p:cNvSpPr>
              <p:nvPr/>
            </p:nvSpPr>
            <p:spPr bwMode="auto">
              <a:xfrm>
                <a:off x="4194" y="1155"/>
                <a:ext cx="36" cy="201"/>
              </a:xfrm>
              <a:custGeom>
                <a:avLst/>
                <a:gdLst/>
                <a:ahLst/>
                <a:cxnLst>
                  <a:cxn ang="0">
                    <a:pos x="15" y="12"/>
                  </a:cxn>
                  <a:cxn ang="0">
                    <a:pos x="2" y="38"/>
                  </a:cxn>
                  <a:cxn ang="0">
                    <a:pos x="12" y="65"/>
                  </a:cxn>
                  <a:cxn ang="0">
                    <a:pos x="0" y="198"/>
                  </a:cxn>
                  <a:cxn ang="0">
                    <a:pos x="33" y="200"/>
                  </a:cxn>
                  <a:cxn ang="0">
                    <a:pos x="27" y="134"/>
                  </a:cxn>
                  <a:cxn ang="0">
                    <a:pos x="35" y="61"/>
                  </a:cxn>
                  <a:cxn ang="0">
                    <a:pos x="17" y="41"/>
                  </a:cxn>
                  <a:cxn ang="0">
                    <a:pos x="33" y="24"/>
                  </a:cxn>
                  <a:cxn ang="0">
                    <a:pos x="29" y="0"/>
                  </a:cxn>
                  <a:cxn ang="0">
                    <a:pos x="15" y="12"/>
                  </a:cxn>
                  <a:cxn ang="0">
                    <a:pos x="15" y="12"/>
                  </a:cxn>
                </a:cxnLst>
                <a:rect l="0" t="0" r="r" b="b"/>
                <a:pathLst>
                  <a:path w="36" h="201">
                    <a:moveTo>
                      <a:pt x="15" y="12"/>
                    </a:moveTo>
                    <a:lnTo>
                      <a:pt x="2" y="38"/>
                    </a:lnTo>
                    <a:lnTo>
                      <a:pt x="12" y="65"/>
                    </a:lnTo>
                    <a:lnTo>
                      <a:pt x="0" y="198"/>
                    </a:lnTo>
                    <a:lnTo>
                      <a:pt x="33" y="200"/>
                    </a:lnTo>
                    <a:lnTo>
                      <a:pt x="27" y="134"/>
                    </a:lnTo>
                    <a:lnTo>
                      <a:pt x="35" y="61"/>
                    </a:lnTo>
                    <a:lnTo>
                      <a:pt x="17" y="41"/>
                    </a:lnTo>
                    <a:lnTo>
                      <a:pt x="33" y="24"/>
                    </a:lnTo>
                    <a:lnTo>
                      <a:pt x="29" y="0"/>
                    </a:lnTo>
                    <a:lnTo>
                      <a:pt x="15" y="12"/>
                    </a:lnTo>
                    <a:lnTo>
                      <a:pt x="15" y="12"/>
                    </a:lnTo>
                  </a:path>
                </a:pathLst>
              </a:custGeom>
              <a:solidFill>
                <a:srgbClr val="006600"/>
              </a:solidFill>
              <a:ln w="9525" cap="rnd">
                <a:noFill/>
                <a:round/>
                <a:headEnd/>
                <a:tailEnd/>
              </a:ln>
              <a:effectLst/>
            </p:spPr>
            <p:txBody>
              <a:bodyPr/>
              <a:lstStyle/>
              <a:p>
                <a:endParaRPr lang="en-AU"/>
              </a:p>
            </p:txBody>
          </p:sp>
          <p:sp>
            <p:nvSpPr>
              <p:cNvPr id="407581" name="Freeform 29"/>
              <p:cNvSpPr>
                <a:spLocks/>
              </p:cNvSpPr>
              <p:nvPr/>
            </p:nvSpPr>
            <p:spPr bwMode="auto">
              <a:xfrm>
                <a:off x="4193" y="1155"/>
                <a:ext cx="25" cy="199"/>
              </a:xfrm>
              <a:custGeom>
                <a:avLst/>
                <a:gdLst/>
                <a:ahLst/>
                <a:cxnLst>
                  <a:cxn ang="0">
                    <a:pos x="17" y="2"/>
                  </a:cxn>
                  <a:cxn ang="0">
                    <a:pos x="13" y="0"/>
                  </a:cxn>
                  <a:cxn ang="0">
                    <a:pos x="8" y="10"/>
                  </a:cxn>
                  <a:cxn ang="0">
                    <a:pos x="3" y="14"/>
                  </a:cxn>
                  <a:cxn ang="0">
                    <a:pos x="0" y="25"/>
                  </a:cxn>
                  <a:cxn ang="0">
                    <a:pos x="0" y="40"/>
                  </a:cxn>
                  <a:cxn ang="0">
                    <a:pos x="3" y="47"/>
                  </a:cxn>
                  <a:cxn ang="0">
                    <a:pos x="7" y="53"/>
                  </a:cxn>
                  <a:cxn ang="0">
                    <a:pos x="0" y="198"/>
                  </a:cxn>
                  <a:cxn ang="0">
                    <a:pos x="12" y="186"/>
                  </a:cxn>
                  <a:cxn ang="0">
                    <a:pos x="12" y="138"/>
                  </a:cxn>
                  <a:cxn ang="0">
                    <a:pos x="14" y="101"/>
                  </a:cxn>
                  <a:cxn ang="0">
                    <a:pos x="17" y="81"/>
                  </a:cxn>
                  <a:cxn ang="0">
                    <a:pos x="22" y="61"/>
                  </a:cxn>
                  <a:cxn ang="0">
                    <a:pos x="13" y="56"/>
                  </a:cxn>
                  <a:cxn ang="0">
                    <a:pos x="13" y="47"/>
                  </a:cxn>
                  <a:cxn ang="0">
                    <a:pos x="9" y="41"/>
                  </a:cxn>
                  <a:cxn ang="0">
                    <a:pos x="9" y="32"/>
                  </a:cxn>
                  <a:cxn ang="0">
                    <a:pos x="11" y="24"/>
                  </a:cxn>
                  <a:cxn ang="0">
                    <a:pos x="23" y="18"/>
                  </a:cxn>
                  <a:cxn ang="0">
                    <a:pos x="24" y="14"/>
                  </a:cxn>
                  <a:cxn ang="0">
                    <a:pos x="18" y="10"/>
                  </a:cxn>
                  <a:cxn ang="0">
                    <a:pos x="14" y="8"/>
                  </a:cxn>
                  <a:cxn ang="0">
                    <a:pos x="17" y="2"/>
                  </a:cxn>
                  <a:cxn ang="0">
                    <a:pos x="17" y="2"/>
                  </a:cxn>
                </a:cxnLst>
                <a:rect l="0" t="0" r="r" b="b"/>
                <a:pathLst>
                  <a:path w="25" h="199">
                    <a:moveTo>
                      <a:pt x="17" y="2"/>
                    </a:moveTo>
                    <a:lnTo>
                      <a:pt x="13" y="0"/>
                    </a:lnTo>
                    <a:lnTo>
                      <a:pt x="8" y="10"/>
                    </a:lnTo>
                    <a:lnTo>
                      <a:pt x="3" y="14"/>
                    </a:lnTo>
                    <a:lnTo>
                      <a:pt x="0" y="25"/>
                    </a:lnTo>
                    <a:lnTo>
                      <a:pt x="0" y="40"/>
                    </a:lnTo>
                    <a:lnTo>
                      <a:pt x="3" y="47"/>
                    </a:lnTo>
                    <a:lnTo>
                      <a:pt x="7" y="53"/>
                    </a:lnTo>
                    <a:lnTo>
                      <a:pt x="0" y="198"/>
                    </a:lnTo>
                    <a:lnTo>
                      <a:pt x="12" y="186"/>
                    </a:lnTo>
                    <a:lnTo>
                      <a:pt x="12" y="138"/>
                    </a:lnTo>
                    <a:lnTo>
                      <a:pt x="14" y="101"/>
                    </a:lnTo>
                    <a:lnTo>
                      <a:pt x="17" y="81"/>
                    </a:lnTo>
                    <a:lnTo>
                      <a:pt x="22" y="61"/>
                    </a:lnTo>
                    <a:lnTo>
                      <a:pt x="13" y="56"/>
                    </a:lnTo>
                    <a:lnTo>
                      <a:pt x="13" y="47"/>
                    </a:lnTo>
                    <a:lnTo>
                      <a:pt x="9" y="41"/>
                    </a:lnTo>
                    <a:lnTo>
                      <a:pt x="9" y="32"/>
                    </a:lnTo>
                    <a:lnTo>
                      <a:pt x="11" y="24"/>
                    </a:lnTo>
                    <a:lnTo>
                      <a:pt x="23" y="18"/>
                    </a:lnTo>
                    <a:lnTo>
                      <a:pt x="24" y="14"/>
                    </a:lnTo>
                    <a:lnTo>
                      <a:pt x="18" y="10"/>
                    </a:lnTo>
                    <a:lnTo>
                      <a:pt x="14" y="8"/>
                    </a:lnTo>
                    <a:lnTo>
                      <a:pt x="17" y="2"/>
                    </a:lnTo>
                    <a:lnTo>
                      <a:pt x="17" y="2"/>
                    </a:lnTo>
                  </a:path>
                </a:pathLst>
              </a:custGeom>
              <a:solidFill>
                <a:srgbClr val="000000"/>
              </a:solidFill>
              <a:ln w="9525" cap="rnd">
                <a:noFill/>
                <a:round/>
                <a:headEnd/>
                <a:tailEnd/>
              </a:ln>
              <a:effectLst/>
            </p:spPr>
            <p:txBody>
              <a:bodyPr/>
              <a:lstStyle/>
              <a:p>
                <a:endParaRPr lang="en-AU"/>
              </a:p>
            </p:txBody>
          </p:sp>
          <p:sp>
            <p:nvSpPr>
              <p:cNvPr id="407582" name="Freeform 30"/>
              <p:cNvSpPr>
                <a:spLocks/>
              </p:cNvSpPr>
              <p:nvPr/>
            </p:nvSpPr>
            <p:spPr bwMode="auto">
              <a:xfrm>
                <a:off x="4189" y="1371"/>
                <a:ext cx="21" cy="72"/>
              </a:xfrm>
              <a:custGeom>
                <a:avLst/>
                <a:gdLst/>
                <a:ahLst/>
                <a:cxnLst>
                  <a:cxn ang="0">
                    <a:pos x="4" y="3"/>
                  </a:cxn>
                  <a:cxn ang="0">
                    <a:pos x="2" y="41"/>
                  </a:cxn>
                  <a:cxn ang="0">
                    <a:pos x="0" y="71"/>
                  </a:cxn>
                  <a:cxn ang="0">
                    <a:pos x="5" y="68"/>
                  </a:cxn>
                  <a:cxn ang="0">
                    <a:pos x="7" y="41"/>
                  </a:cxn>
                  <a:cxn ang="0">
                    <a:pos x="8" y="22"/>
                  </a:cxn>
                  <a:cxn ang="0">
                    <a:pos x="14" y="42"/>
                  </a:cxn>
                  <a:cxn ang="0">
                    <a:pos x="13" y="71"/>
                  </a:cxn>
                  <a:cxn ang="0">
                    <a:pos x="17" y="68"/>
                  </a:cxn>
                  <a:cxn ang="0">
                    <a:pos x="20" y="27"/>
                  </a:cxn>
                  <a:cxn ang="0">
                    <a:pos x="18" y="0"/>
                  </a:cxn>
                  <a:cxn ang="0">
                    <a:pos x="4" y="3"/>
                  </a:cxn>
                  <a:cxn ang="0">
                    <a:pos x="4" y="3"/>
                  </a:cxn>
                </a:cxnLst>
                <a:rect l="0" t="0" r="r" b="b"/>
                <a:pathLst>
                  <a:path w="21" h="72">
                    <a:moveTo>
                      <a:pt x="4" y="3"/>
                    </a:moveTo>
                    <a:lnTo>
                      <a:pt x="2" y="41"/>
                    </a:lnTo>
                    <a:lnTo>
                      <a:pt x="0" y="71"/>
                    </a:lnTo>
                    <a:lnTo>
                      <a:pt x="5" y="68"/>
                    </a:lnTo>
                    <a:lnTo>
                      <a:pt x="7" y="41"/>
                    </a:lnTo>
                    <a:lnTo>
                      <a:pt x="8" y="22"/>
                    </a:lnTo>
                    <a:lnTo>
                      <a:pt x="14" y="42"/>
                    </a:lnTo>
                    <a:lnTo>
                      <a:pt x="13" y="71"/>
                    </a:lnTo>
                    <a:lnTo>
                      <a:pt x="17" y="68"/>
                    </a:lnTo>
                    <a:lnTo>
                      <a:pt x="20" y="27"/>
                    </a:lnTo>
                    <a:lnTo>
                      <a:pt x="18" y="0"/>
                    </a:lnTo>
                    <a:lnTo>
                      <a:pt x="4" y="3"/>
                    </a:lnTo>
                    <a:lnTo>
                      <a:pt x="4" y="3"/>
                    </a:lnTo>
                  </a:path>
                </a:pathLst>
              </a:custGeom>
              <a:solidFill>
                <a:srgbClr val="000000"/>
              </a:solidFill>
              <a:ln w="9525" cap="rnd">
                <a:noFill/>
                <a:round/>
                <a:headEnd/>
                <a:tailEnd/>
              </a:ln>
              <a:effectLst/>
            </p:spPr>
            <p:txBody>
              <a:bodyPr/>
              <a:lstStyle/>
              <a:p>
                <a:endParaRPr lang="en-AU"/>
              </a:p>
            </p:txBody>
          </p:sp>
          <p:sp>
            <p:nvSpPr>
              <p:cNvPr id="407583" name="Freeform 31"/>
              <p:cNvSpPr>
                <a:spLocks/>
              </p:cNvSpPr>
              <p:nvPr/>
            </p:nvSpPr>
            <p:spPr bwMode="auto">
              <a:xfrm>
                <a:off x="4137" y="1509"/>
                <a:ext cx="44" cy="155"/>
              </a:xfrm>
              <a:custGeom>
                <a:avLst/>
                <a:gdLst/>
                <a:ahLst/>
                <a:cxnLst>
                  <a:cxn ang="0">
                    <a:pos x="40" y="0"/>
                  </a:cxn>
                  <a:cxn ang="0">
                    <a:pos x="22" y="15"/>
                  </a:cxn>
                  <a:cxn ang="0">
                    <a:pos x="14" y="33"/>
                  </a:cxn>
                  <a:cxn ang="0">
                    <a:pos x="7" y="62"/>
                  </a:cxn>
                  <a:cxn ang="0">
                    <a:pos x="2" y="95"/>
                  </a:cxn>
                  <a:cxn ang="0">
                    <a:pos x="0" y="154"/>
                  </a:cxn>
                  <a:cxn ang="0">
                    <a:pos x="5" y="154"/>
                  </a:cxn>
                  <a:cxn ang="0">
                    <a:pos x="6" y="96"/>
                  </a:cxn>
                  <a:cxn ang="0">
                    <a:pos x="11" y="62"/>
                  </a:cxn>
                  <a:cxn ang="0">
                    <a:pos x="19" y="33"/>
                  </a:cxn>
                  <a:cxn ang="0">
                    <a:pos x="27" y="17"/>
                  </a:cxn>
                  <a:cxn ang="0">
                    <a:pos x="43" y="1"/>
                  </a:cxn>
                  <a:cxn ang="0">
                    <a:pos x="40" y="0"/>
                  </a:cxn>
                  <a:cxn ang="0">
                    <a:pos x="40" y="0"/>
                  </a:cxn>
                </a:cxnLst>
                <a:rect l="0" t="0" r="r" b="b"/>
                <a:pathLst>
                  <a:path w="44" h="155">
                    <a:moveTo>
                      <a:pt x="40" y="0"/>
                    </a:moveTo>
                    <a:lnTo>
                      <a:pt x="22" y="15"/>
                    </a:lnTo>
                    <a:lnTo>
                      <a:pt x="14" y="33"/>
                    </a:lnTo>
                    <a:lnTo>
                      <a:pt x="7" y="62"/>
                    </a:lnTo>
                    <a:lnTo>
                      <a:pt x="2" y="95"/>
                    </a:lnTo>
                    <a:lnTo>
                      <a:pt x="0" y="154"/>
                    </a:lnTo>
                    <a:lnTo>
                      <a:pt x="5" y="154"/>
                    </a:lnTo>
                    <a:lnTo>
                      <a:pt x="6" y="96"/>
                    </a:lnTo>
                    <a:lnTo>
                      <a:pt x="11" y="62"/>
                    </a:lnTo>
                    <a:lnTo>
                      <a:pt x="19" y="33"/>
                    </a:lnTo>
                    <a:lnTo>
                      <a:pt x="27" y="17"/>
                    </a:lnTo>
                    <a:lnTo>
                      <a:pt x="43" y="1"/>
                    </a:lnTo>
                    <a:lnTo>
                      <a:pt x="40" y="0"/>
                    </a:lnTo>
                    <a:lnTo>
                      <a:pt x="40" y="0"/>
                    </a:lnTo>
                  </a:path>
                </a:pathLst>
              </a:custGeom>
              <a:solidFill>
                <a:srgbClr val="000000"/>
              </a:solidFill>
              <a:ln w="9525" cap="rnd">
                <a:noFill/>
                <a:round/>
                <a:headEnd/>
                <a:tailEnd/>
              </a:ln>
              <a:effectLst/>
            </p:spPr>
            <p:txBody>
              <a:bodyPr/>
              <a:lstStyle/>
              <a:p>
                <a:endParaRPr lang="en-AU"/>
              </a:p>
            </p:txBody>
          </p:sp>
          <p:sp>
            <p:nvSpPr>
              <p:cNvPr id="407584" name="Freeform 32"/>
              <p:cNvSpPr>
                <a:spLocks/>
              </p:cNvSpPr>
              <p:nvPr/>
            </p:nvSpPr>
            <p:spPr bwMode="auto">
              <a:xfrm>
                <a:off x="4172" y="1517"/>
                <a:ext cx="21" cy="118"/>
              </a:xfrm>
              <a:custGeom>
                <a:avLst/>
                <a:gdLst/>
                <a:ahLst/>
                <a:cxnLst>
                  <a:cxn ang="0">
                    <a:pos x="15" y="0"/>
                  </a:cxn>
                  <a:cxn ang="0">
                    <a:pos x="16" y="15"/>
                  </a:cxn>
                  <a:cxn ang="0">
                    <a:pos x="12" y="29"/>
                  </a:cxn>
                  <a:cxn ang="0">
                    <a:pos x="5" y="51"/>
                  </a:cxn>
                  <a:cxn ang="0">
                    <a:pos x="1" y="81"/>
                  </a:cxn>
                  <a:cxn ang="0">
                    <a:pos x="0" y="117"/>
                  </a:cxn>
                  <a:cxn ang="0">
                    <a:pos x="5" y="81"/>
                  </a:cxn>
                  <a:cxn ang="0">
                    <a:pos x="10" y="50"/>
                  </a:cxn>
                  <a:cxn ang="0">
                    <a:pos x="16" y="29"/>
                  </a:cxn>
                  <a:cxn ang="0">
                    <a:pos x="20" y="12"/>
                  </a:cxn>
                  <a:cxn ang="0">
                    <a:pos x="15" y="0"/>
                  </a:cxn>
                  <a:cxn ang="0">
                    <a:pos x="15" y="0"/>
                  </a:cxn>
                </a:cxnLst>
                <a:rect l="0" t="0" r="r" b="b"/>
                <a:pathLst>
                  <a:path w="21" h="118">
                    <a:moveTo>
                      <a:pt x="15" y="0"/>
                    </a:moveTo>
                    <a:lnTo>
                      <a:pt x="16" y="15"/>
                    </a:lnTo>
                    <a:lnTo>
                      <a:pt x="12" y="29"/>
                    </a:lnTo>
                    <a:lnTo>
                      <a:pt x="5" y="51"/>
                    </a:lnTo>
                    <a:lnTo>
                      <a:pt x="1" y="81"/>
                    </a:lnTo>
                    <a:lnTo>
                      <a:pt x="0" y="117"/>
                    </a:lnTo>
                    <a:lnTo>
                      <a:pt x="5" y="81"/>
                    </a:lnTo>
                    <a:lnTo>
                      <a:pt x="10" y="50"/>
                    </a:lnTo>
                    <a:lnTo>
                      <a:pt x="16" y="29"/>
                    </a:lnTo>
                    <a:lnTo>
                      <a:pt x="20" y="12"/>
                    </a:lnTo>
                    <a:lnTo>
                      <a:pt x="15" y="0"/>
                    </a:lnTo>
                    <a:lnTo>
                      <a:pt x="15" y="0"/>
                    </a:lnTo>
                  </a:path>
                </a:pathLst>
              </a:custGeom>
              <a:solidFill>
                <a:srgbClr val="000000"/>
              </a:solidFill>
              <a:ln w="9525" cap="rnd">
                <a:noFill/>
                <a:round/>
                <a:headEnd/>
                <a:tailEnd/>
              </a:ln>
              <a:effectLst/>
            </p:spPr>
            <p:txBody>
              <a:bodyPr/>
              <a:lstStyle/>
              <a:p>
                <a:endParaRPr lang="en-AU"/>
              </a:p>
            </p:txBody>
          </p:sp>
          <p:sp>
            <p:nvSpPr>
              <p:cNvPr id="407585" name="Freeform 33"/>
              <p:cNvSpPr>
                <a:spLocks/>
              </p:cNvSpPr>
              <p:nvPr/>
            </p:nvSpPr>
            <p:spPr bwMode="auto">
              <a:xfrm>
                <a:off x="4106" y="1675"/>
                <a:ext cx="33" cy="392"/>
              </a:xfrm>
              <a:custGeom>
                <a:avLst/>
                <a:gdLst/>
                <a:ahLst/>
                <a:cxnLst>
                  <a:cxn ang="0">
                    <a:pos x="2" y="0"/>
                  </a:cxn>
                  <a:cxn ang="0">
                    <a:pos x="0" y="382"/>
                  </a:cxn>
                  <a:cxn ang="0">
                    <a:pos x="7" y="386"/>
                  </a:cxn>
                  <a:cxn ang="0">
                    <a:pos x="20" y="390"/>
                  </a:cxn>
                  <a:cxn ang="0">
                    <a:pos x="27" y="391"/>
                  </a:cxn>
                  <a:cxn ang="0">
                    <a:pos x="28" y="387"/>
                  </a:cxn>
                  <a:cxn ang="0">
                    <a:pos x="19" y="384"/>
                  </a:cxn>
                  <a:cxn ang="0">
                    <a:pos x="7" y="378"/>
                  </a:cxn>
                  <a:cxn ang="0">
                    <a:pos x="8" y="359"/>
                  </a:cxn>
                  <a:cxn ang="0">
                    <a:pos x="12" y="338"/>
                  </a:cxn>
                  <a:cxn ang="0">
                    <a:pos x="14" y="316"/>
                  </a:cxn>
                  <a:cxn ang="0">
                    <a:pos x="11" y="295"/>
                  </a:cxn>
                  <a:cxn ang="0">
                    <a:pos x="12" y="272"/>
                  </a:cxn>
                  <a:cxn ang="0">
                    <a:pos x="11" y="246"/>
                  </a:cxn>
                  <a:cxn ang="0">
                    <a:pos x="9" y="227"/>
                  </a:cxn>
                  <a:cxn ang="0">
                    <a:pos x="15" y="213"/>
                  </a:cxn>
                  <a:cxn ang="0">
                    <a:pos x="18" y="176"/>
                  </a:cxn>
                  <a:cxn ang="0">
                    <a:pos x="16" y="151"/>
                  </a:cxn>
                  <a:cxn ang="0">
                    <a:pos x="19" y="131"/>
                  </a:cxn>
                  <a:cxn ang="0">
                    <a:pos x="18" y="115"/>
                  </a:cxn>
                  <a:cxn ang="0">
                    <a:pos x="14" y="84"/>
                  </a:cxn>
                  <a:cxn ang="0">
                    <a:pos x="18" y="33"/>
                  </a:cxn>
                  <a:cxn ang="0">
                    <a:pos x="23" y="17"/>
                  </a:cxn>
                  <a:cxn ang="0">
                    <a:pos x="32" y="4"/>
                  </a:cxn>
                  <a:cxn ang="0">
                    <a:pos x="13" y="3"/>
                  </a:cxn>
                  <a:cxn ang="0">
                    <a:pos x="2" y="0"/>
                  </a:cxn>
                  <a:cxn ang="0">
                    <a:pos x="2" y="0"/>
                  </a:cxn>
                </a:cxnLst>
                <a:rect l="0" t="0" r="r" b="b"/>
                <a:pathLst>
                  <a:path w="33" h="392">
                    <a:moveTo>
                      <a:pt x="2" y="0"/>
                    </a:moveTo>
                    <a:lnTo>
                      <a:pt x="0" y="382"/>
                    </a:lnTo>
                    <a:lnTo>
                      <a:pt x="7" y="386"/>
                    </a:lnTo>
                    <a:lnTo>
                      <a:pt x="20" y="390"/>
                    </a:lnTo>
                    <a:lnTo>
                      <a:pt x="27" y="391"/>
                    </a:lnTo>
                    <a:lnTo>
                      <a:pt x="28" y="387"/>
                    </a:lnTo>
                    <a:lnTo>
                      <a:pt x="19" y="384"/>
                    </a:lnTo>
                    <a:lnTo>
                      <a:pt x="7" y="378"/>
                    </a:lnTo>
                    <a:lnTo>
                      <a:pt x="8" y="359"/>
                    </a:lnTo>
                    <a:lnTo>
                      <a:pt x="12" y="338"/>
                    </a:lnTo>
                    <a:lnTo>
                      <a:pt x="14" y="316"/>
                    </a:lnTo>
                    <a:lnTo>
                      <a:pt x="11" y="295"/>
                    </a:lnTo>
                    <a:lnTo>
                      <a:pt x="12" y="272"/>
                    </a:lnTo>
                    <a:lnTo>
                      <a:pt x="11" y="246"/>
                    </a:lnTo>
                    <a:lnTo>
                      <a:pt x="9" y="227"/>
                    </a:lnTo>
                    <a:lnTo>
                      <a:pt x="15" y="213"/>
                    </a:lnTo>
                    <a:lnTo>
                      <a:pt x="18" y="176"/>
                    </a:lnTo>
                    <a:lnTo>
                      <a:pt x="16" y="151"/>
                    </a:lnTo>
                    <a:lnTo>
                      <a:pt x="19" y="131"/>
                    </a:lnTo>
                    <a:lnTo>
                      <a:pt x="18" y="115"/>
                    </a:lnTo>
                    <a:lnTo>
                      <a:pt x="14" y="84"/>
                    </a:lnTo>
                    <a:lnTo>
                      <a:pt x="18" y="33"/>
                    </a:lnTo>
                    <a:lnTo>
                      <a:pt x="23" y="17"/>
                    </a:lnTo>
                    <a:lnTo>
                      <a:pt x="32" y="4"/>
                    </a:lnTo>
                    <a:lnTo>
                      <a:pt x="13" y="3"/>
                    </a:lnTo>
                    <a:lnTo>
                      <a:pt x="2" y="0"/>
                    </a:lnTo>
                    <a:lnTo>
                      <a:pt x="2" y="0"/>
                    </a:lnTo>
                  </a:path>
                </a:pathLst>
              </a:custGeom>
              <a:solidFill>
                <a:srgbClr val="000000"/>
              </a:solidFill>
              <a:ln w="9525" cap="rnd">
                <a:noFill/>
                <a:round/>
                <a:headEnd/>
                <a:tailEnd/>
              </a:ln>
              <a:effectLst/>
            </p:spPr>
            <p:txBody>
              <a:bodyPr/>
              <a:lstStyle/>
              <a:p>
                <a:endParaRPr lang="en-AU"/>
              </a:p>
            </p:txBody>
          </p:sp>
          <p:sp>
            <p:nvSpPr>
              <p:cNvPr id="407586" name="Freeform 34"/>
              <p:cNvSpPr>
                <a:spLocks/>
              </p:cNvSpPr>
              <p:nvPr/>
            </p:nvSpPr>
            <p:spPr bwMode="auto">
              <a:xfrm>
                <a:off x="4004" y="2098"/>
                <a:ext cx="110" cy="82"/>
              </a:xfrm>
              <a:custGeom>
                <a:avLst/>
                <a:gdLst/>
                <a:ahLst/>
                <a:cxnLst>
                  <a:cxn ang="0">
                    <a:pos x="101" y="0"/>
                  </a:cxn>
                  <a:cxn ang="0">
                    <a:pos x="100" y="62"/>
                  </a:cxn>
                  <a:cxn ang="0">
                    <a:pos x="47" y="63"/>
                  </a:cxn>
                  <a:cxn ang="0">
                    <a:pos x="0" y="62"/>
                  </a:cxn>
                  <a:cxn ang="0">
                    <a:pos x="2" y="69"/>
                  </a:cxn>
                  <a:cxn ang="0">
                    <a:pos x="49" y="71"/>
                  </a:cxn>
                  <a:cxn ang="0">
                    <a:pos x="65" y="73"/>
                  </a:cxn>
                  <a:cxn ang="0">
                    <a:pos x="79" y="80"/>
                  </a:cxn>
                  <a:cxn ang="0">
                    <a:pos x="109" y="81"/>
                  </a:cxn>
                  <a:cxn ang="0">
                    <a:pos x="105" y="2"/>
                  </a:cxn>
                  <a:cxn ang="0">
                    <a:pos x="101" y="0"/>
                  </a:cxn>
                  <a:cxn ang="0">
                    <a:pos x="101" y="0"/>
                  </a:cxn>
                </a:cxnLst>
                <a:rect l="0" t="0" r="r" b="b"/>
                <a:pathLst>
                  <a:path w="110" h="82">
                    <a:moveTo>
                      <a:pt x="101" y="0"/>
                    </a:moveTo>
                    <a:lnTo>
                      <a:pt x="100" y="62"/>
                    </a:lnTo>
                    <a:lnTo>
                      <a:pt x="47" y="63"/>
                    </a:lnTo>
                    <a:lnTo>
                      <a:pt x="0" y="62"/>
                    </a:lnTo>
                    <a:lnTo>
                      <a:pt x="2" y="69"/>
                    </a:lnTo>
                    <a:lnTo>
                      <a:pt x="49" y="71"/>
                    </a:lnTo>
                    <a:lnTo>
                      <a:pt x="65" y="73"/>
                    </a:lnTo>
                    <a:lnTo>
                      <a:pt x="79" y="80"/>
                    </a:lnTo>
                    <a:lnTo>
                      <a:pt x="109" y="81"/>
                    </a:lnTo>
                    <a:lnTo>
                      <a:pt x="105" y="2"/>
                    </a:lnTo>
                    <a:lnTo>
                      <a:pt x="101" y="0"/>
                    </a:lnTo>
                    <a:lnTo>
                      <a:pt x="101" y="0"/>
                    </a:lnTo>
                  </a:path>
                </a:pathLst>
              </a:custGeom>
              <a:solidFill>
                <a:srgbClr val="000000"/>
              </a:solidFill>
              <a:ln w="9525" cap="rnd">
                <a:noFill/>
                <a:round/>
                <a:headEnd/>
                <a:tailEnd/>
              </a:ln>
              <a:effectLst/>
            </p:spPr>
            <p:txBody>
              <a:bodyPr/>
              <a:lstStyle/>
              <a:p>
                <a:endParaRPr lang="en-AU"/>
              </a:p>
            </p:txBody>
          </p:sp>
          <p:sp>
            <p:nvSpPr>
              <p:cNvPr id="407587" name="Freeform 35"/>
              <p:cNvSpPr>
                <a:spLocks/>
              </p:cNvSpPr>
              <p:nvPr/>
            </p:nvSpPr>
            <p:spPr bwMode="auto">
              <a:xfrm>
                <a:off x="4131" y="2149"/>
                <a:ext cx="119" cy="26"/>
              </a:xfrm>
              <a:custGeom>
                <a:avLst/>
                <a:gdLst/>
                <a:ahLst/>
                <a:cxnLst>
                  <a:cxn ang="0">
                    <a:pos x="118" y="9"/>
                  </a:cxn>
                  <a:cxn ang="0">
                    <a:pos x="103" y="0"/>
                  </a:cxn>
                  <a:cxn ang="0">
                    <a:pos x="92" y="0"/>
                  </a:cxn>
                  <a:cxn ang="0">
                    <a:pos x="70" y="6"/>
                  </a:cxn>
                  <a:cxn ang="0">
                    <a:pos x="51" y="8"/>
                  </a:cxn>
                  <a:cxn ang="0">
                    <a:pos x="11" y="9"/>
                  </a:cxn>
                  <a:cxn ang="0">
                    <a:pos x="0" y="17"/>
                  </a:cxn>
                  <a:cxn ang="0">
                    <a:pos x="29" y="15"/>
                  </a:cxn>
                  <a:cxn ang="0">
                    <a:pos x="22" y="25"/>
                  </a:cxn>
                  <a:cxn ang="0">
                    <a:pos x="54" y="23"/>
                  </a:cxn>
                  <a:cxn ang="0">
                    <a:pos x="58" y="15"/>
                  </a:cxn>
                  <a:cxn ang="0">
                    <a:pos x="74" y="13"/>
                  </a:cxn>
                  <a:cxn ang="0">
                    <a:pos x="93" y="9"/>
                  </a:cxn>
                  <a:cxn ang="0">
                    <a:pos x="105" y="9"/>
                  </a:cxn>
                  <a:cxn ang="0">
                    <a:pos x="118" y="9"/>
                  </a:cxn>
                  <a:cxn ang="0">
                    <a:pos x="118" y="9"/>
                  </a:cxn>
                </a:cxnLst>
                <a:rect l="0" t="0" r="r" b="b"/>
                <a:pathLst>
                  <a:path w="119" h="26">
                    <a:moveTo>
                      <a:pt x="118" y="9"/>
                    </a:moveTo>
                    <a:lnTo>
                      <a:pt x="103" y="0"/>
                    </a:lnTo>
                    <a:lnTo>
                      <a:pt x="92" y="0"/>
                    </a:lnTo>
                    <a:lnTo>
                      <a:pt x="70" y="6"/>
                    </a:lnTo>
                    <a:lnTo>
                      <a:pt x="51" y="8"/>
                    </a:lnTo>
                    <a:lnTo>
                      <a:pt x="11" y="9"/>
                    </a:lnTo>
                    <a:lnTo>
                      <a:pt x="0" y="17"/>
                    </a:lnTo>
                    <a:lnTo>
                      <a:pt x="29" y="15"/>
                    </a:lnTo>
                    <a:lnTo>
                      <a:pt x="22" y="25"/>
                    </a:lnTo>
                    <a:lnTo>
                      <a:pt x="54" y="23"/>
                    </a:lnTo>
                    <a:lnTo>
                      <a:pt x="58" y="15"/>
                    </a:lnTo>
                    <a:lnTo>
                      <a:pt x="74" y="13"/>
                    </a:lnTo>
                    <a:lnTo>
                      <a:pt x="93" y="9"/>
                    </a:lnTo>
                    <a:lnTo>
                      <a:pt x="105" y="9"/>
                    </a:lnTo>
                    <a:lnTo>
                      <a:pt x="118" y="9"/>
                    </a:lnTo>
                    <a:lnTo>
                      <a:pt x="118" y="9"/>
                    </a:lnTo>
                  </a:path>
                </a:pathLst>
              </a:custGeom>
              <a:solidFill>
                <a:srgbClr val="000000"/>
              </a:solidFill>
              <a:ln w="9525" cap="rnd">
                <a:noFill/>
                <a:round/>
                <a:headEnd/>
                <a:tailEnd/>
              </a:ln>
              <a:effectLst/>
            </p:spPr>
            <p:txBody>
              <a:bodyPr/>
              <a:lstStyle/>
              <a:p>
                <a:endParaRPr lang="en-AU"/>
              </a:p>
            </p:txBody>
          </p:sp>
          <p:sp>
            <p:nvSpPr>
              <p:cNvPr id="407588" name="Freeform 36"/>
              <p:cNvSpPr>
                <a:spLocks/>
              </p:cNvSpPr>
              <p:nvPr/>
            </p:nvSpPr>
            <p:spPr bwMode="auto">
              <a:xfrm>
                <a:off x="4138" y="2160"/>
                <a:ext cx="236" cy="33"/>
              </a:xfrm>
              <a:custGeom>
                <a:avLst/>
                <a:gdLst/>
                <a:ahLst/>
                <a:cxnLst>
                  <a:cxn ang="0">
                    <a:pos x="149" y="2"/>
                  </a:cxn>
                  <a:cxn ang="0">
                    <a:pos x="178" y="0"/>
                  </a:cxn>
                  <a:cxn ang="0">
                    <a:pos x="205" y="2"/>
                  </a:cxn>
                  <a:cxn ang="0">
                    <a:pos x="235" y="9"/>
                  </a:cxn>
                  <a:cxn ang="0">
                    <a:pos x="235" y="16"/>
                  </a:cxn>
                  <a:cxn ang="0">
                    <a:pos x="217" y="23"/>
                  </a:cxn>
                  <a:cxn ang="0">
                    <a:pos x="184" y="28"/>
                  </a:cxn>
                  <a:cxn ang="0">
                    <a:pos x="144" y="28"/>
                  </a:cxn>
                  <a:cxn ang="0">
                    <a:pos x="105" y="26"/>
                  </a:cxn>
                  <a:cxn ang="0">
                    <a:pos x="80" y="27"/>
                  </a:cxn>
                  <a:cxn ang="0">
                    <a:pos x="52" y="32"/>
                  </a:cxn>
                  <a:cxn ang="0">
                    <a:pos x="21" y="31"/>
                  </a:cxn>
                  <a:cxn ang="0">
                    <a:pos x="0" y="27"/>
                  </a:cxn>
                  <a:cxn ang="0">
                    <a:pos x="25" y="26"/>
                  </a:cxn>
                  <a:cxn ang="0">
                    <a:pos x="49" y="25"/>
                  </a:cxn>
                  <a:cxn ang="0">
                    <a:pos x="78" y="20"/>
                  </a:cxn>
                  <a:cxn ang="0">
                    <a:pos x="107" y="15"/>
                  </a:cxn>
                  <a:cxn ang="0">
                    <a:pos x="146" y="16"/>
                  </a:cxn>
                  <a:cxn ang="0">
                    <a:pos x="166" y="22"/>
                  </a:cxn>
                  <a:cxn ang="0">
                    <a:pos x="184" y="22"/>
                  </a:cxn>
                  <a:cxn ang="0">
                    <a:pos x="215" y="14"/>
                  </a:cxn>
                  <a:cxn ang="0">
                    <a:pos x="202" y="11"/>
                  </a:cxn>
                  <a:cxn ang="0">
                    <a:pos x="177" y="7"/>
                  </a:cxn>
                  <a:cxn ang="0">
                    <a:pos x="153" y="7"/>
                  </a:cxn>
                  <a:cxn ang="0">
                    <a:pos x="149" y="2"/>
                  </a:cxn>
                  <a:cxn ang="0">
                    <a:pos x="149" y="2"/>
                  </a:cxn>
                </a:cxnLst>
                <a:rect l="0" t="0" r="r" b="b"/>
                <a:pathLst>
                  <a:path w="236" h="33">
                    <a:moveTo>
                      <a:pt x="149" y="2"/>
                    </a:moveTo>
                    <a:lnTo>
                      <a:pt x="178" y="0"/>
                    </a:lnTo>
                    <a:lnTo>
                      <a:pt x="205" y="2"/>
                    </a:lnTo>
                    <a:lnTo>
                      <a:pt x="235" y="9"/>
                    </a:lnTo>
                    <a:lnTo>
                      <a:pt x="235" y="16"/>
                    </a:lnTo>
                    <a:lnTo>
                      <a:pt x="217" y="23"/>
                    </a:lnTo>
                    <a:lnTo>
                      <a:pt x="184" y="28"/>
                    </a:lnTo>
                    <a:lnTo>
                      <a:pt x="144" y="28"/>
                    </a:lnTo>
                    <a:lnTo>
                      <a:pt x="105" y="26"/>
                    </a:lnTo>
                    <a:lnTo>
                      <a:pt x="80" y="27"/>
                    </a:lnTo>
                    <a:lnTo>
                      <a:pt x="52" y="32"/>
                    </a:lnTo>
                    <a:lnTo>
                      <a:pt x="21" y="31"/>
                    </a:lnTo>
                    <a:lnTo>
                      <a:pt x="0" y="27"/>
                    </a:lnTo>
                    <a:lnTo>
                      <a:pt x="25" y="26"/>
                    </a:lnTo>
                    <a:lnTo>
                      <a:pt x="49" y="25"/>
                    </a:lnTo>
                    <a:lnTo>
                      <a:pt x="78" y="20"/>
                    </a:lnTo>
                    <a:lnTo>
                      <a:pt x="107" y="15"/>
                    </a:lnTo>
                    <a:lnTo>
                      <a:pt x="146" y="16"/>
                    </a:lnTo>
                    <a:lnTo>
                      <a:pt x="166" y="22"/>
                    </a:lnTo>
                    <a:lnTo>
                      <a:pt x="184" y="22"/>
                    </a:lnTo>
                    <a:lnTo>
                      <a:pt x="215" y="14"/>
                    </a:lnTo>
                    <a:lnTo>
                      <a:pt x="202" y="11"/>
                    </a:lnTo>
                    <a:lnTo>
                      <a:pt x="177" y="7"/>
                    </a:lnTo>
                    <a:lnTo>
                      <a:pt x="153" y="7"/>
                    </a:lnTo>
                    <a:lnTo>
                      <a:pt x="149" y="2"/>
                    </a:lnTo>
                    <a:lnTo>
                      <a:pt x="149" y="2"/>
                    </a:lnTo>
                  </a:path>
                </a:pathLst>
              </a:custGeom>
              <a:solidFill>
                <a:srgbClr val="000000"/>
              </a:solidFill>
              <a:ln w="9525" cap="rnd">
                <a:noFill/>
                <a:round/>
                <a:headEnd/>
                <a:tailEnd/>
              </a:ln>
              <a:effectLst/>
            </p:spPr>
            <p:txBody>
              <a:bodyPr/>
              <a:lstStyle/>
              <a:p>
                <a:endParaRPr lang="en-AU"/>
              </a:p>
            </p:txBody>
          </p:sp>
          <p:sp>
            <p:nvSpPr>
              <p:cNvPr id="407589" name="Freeform 37"/>
              <p:cNvSpPr>
                <a:spLocks/>
              </p:cNvSpPr>
              <p:nvPr/>
            </p:nvSpPr>
            <p:spPr bwMode="auto">
              <a:xfrm>
                <a:off x="3948" y="1988"/>
                <a:ext cx="24" cy="159"/>
              </a:xfrm>
              <a:custGeom>
                <a:avLst/>
                <a:gdLst/>
                <a:ahLst/>
                <a:cxnLst>
                  <a:cxn ang="0">
                    <a:pos x="14" y="0"/>
                  </a:cxn>
                  <a:cxn ang="0">
                    <a:pos x="11" y="48"/>
                  </a:cxn>
                  <a:cxn ang="0">
                    <a:pos x="8" y="81"/>
                  </a:cxn>
                  <a:cxn ang="0">
                    <a:pos x="0" y="97"/>
                  </a:cxn>
                  <a:cxn ang="0">
                    <a:pos x="1" y="116"/>
                  </a:cxn>
                  <a:cxn ang="0">
                    <a:pos x="1" y="158"/>
                  </a:cxn>
                  <a:cxn ang="0">
                    <a:pos x="14" y="153"/>
                  </a:cxn>
                  <a:cxn ang="0">
                    <a:pos x="23" y="151"/>
                  </a:cxn>
                  <a:cxn ang="0">
                    <a:pos x="17" y="112"/>
                  </a:cxn>
                  <a:cxn ang="0">
                    <a:pos x="17" y="90"/>
                  </a:cxn>
                  <a:cxn ang="0">
                    <a:pos x="17" y="46"/>
                  </a:cxn>
                  <a:cxn ang="0">
                    <a:pos x="17" y="5"/>
                  </a:cxn>
                  <a:cxn ang="0">
                    <a:pos x="14" y="0"/>
                  </a:cxn>
                  <a:cxn ang="0">
                    <a:pos x="14" y="0"/>
                  </a:cxn>
                </a:cxnLst>
                <a:rect l="0" t="0" r="r" b="b"/>
                <a:pathLst>
                  <a:path w="24" h="159">
                    <a:moveTo>
                      <a:pt x="14" y="0"/>
                    </a:moveTo>
                    <a:lnTo>
                      <a:pt x="11" y="48"/>
                    </a:lnTo>
                    <a:lnTo>
                      <a:pt x="8" y="81"/>
                    </a:lnTo>
                    <a:lnTo>
                      <a:pt x="0" y="97"/>
                    </a:lnTo>
                    <a:lnTo>
                      <a:pt x="1" y="116"/>
                    </a:lnTo>
                    <a:lnTo>
                      <a:pt x="1" y="158"/>
                    </a:lnTo>
                    <a:lnTo>
                      <a:pt x="14" y="153"/>
                    </a:lnTo>
                    <a:lnTo>
                      <a:pt x="23" y="151"/>
                    </a:lnTo>
                    <a:lnTo>
                      <a:pt x="17" y="112"/>
                    </a:lnTo>
                    <a:lnTo>
                      <a:pt x="17" y="90"/>
                    </a:lnTo>
                    <a:lnTo>
                      <a:pt x="17" y="46"/>
                    </a:lnTo>
                    <a:lnTo>
                      <a:pt x="17" y="5"/>
                    </a:lnTo>
                    <a:lnTo>
                      <a:pt x="14" y="0"/>
                    </a:lnTo>
                    <a:lnTo>
                      <a:pt x="14" y="0"/>
                    </a:lnTo>
                  </a:path>
                </a:pathLst>
              </a:custGeom>
              <a:solidFill>
                <a:srgbClr val="000000"/>
              </a:solidFill>
              <a:ln w="9525" cap="rnd">
                <a:noFill/>
                <a:round/>
                <a:headEnd/>
                <a:tailEnd/>
              </a:ln>
              <a:effectLst/>
            </p:spPr>
            <p:txBody>
              <a:bodyPr/>
              <a:lstStyle/>
              <a:p>
                <a:endParaRPr lang="en-AU"/>
              </a:p>
            </p:txBody>
          </p:sp>
          <p:sp>
            <p:nvSpPr>
              <p:cNvPr id="407590" name="Freeform 38"/>
              <p:cNvSpPr>
                <a:spLocks/>
              </p:cNvSpPr>
              <p:nvPr/>
            </p:nvSpPr>
            <p:spPr bwMode="auto">
              <a:xfrm>
                <a:off x="3932" y="2013"/>
                <a:ext cx="17" cy="139"/>
              </a:xfrm>
              <a:custGeom>
                <a:avLst/>
                <a:gdLst/>
                <a:ahLst/>
                <a:cxnLst>
                  <a:cxn ang="0">
                    <a:pos x="10" y="5"/>
                  </a:cxn>
                  <a:cxn ang="0">
                    <a:pos x="9" y="65"/>
                  </a:cxn>
                  <a:cxn ang="0">
                    <a:pos x="8" y="106"/>
                  </a:cxn>
                  <a:cxn ang="0">
                    <a:pos x="0" y="137"/>
                  </a:cxn>
                  <a:cxn ang="0">
                    <a:pos x="10" y="138"/>
                  </a:cxn>
                  <a:cxn ang="0">
                    <a:pos x="14" y="105"/>
                  </a:cxn>
                  <a:cxn ang="0">
                    <a:pos x="16" y="65"/>
                  </a:cxn>
                  <a:cxn ang="0">
                    <a:pos x="16" y="5"/>
                  </a:cxn>
                  <a:cxn ang="0">
                    <a:pos x="13" y="0"/>
                  </a:cxn>
                  <a:cxn ang="0">
                    <a:pos x="10" y="5"/>
                  </a:cxn>
                  <a:cxn ang="0">
                    <a:pos x="10" y="5"/>
                  </a:cxn>
                </a:cxnLst>
                <a:rect l="0" t="0" r="r" b="b"/>
                <a:pathLst>
                  <a:path w="17" h="139">
                    <a:moveTo>
                      <a:pt x="10" y="5"/>
                    </a:moveTo>
                    <a:lnTo>
                      <a:pt x="9" y="65"/>
                    </a:lnTo>
                    <a:lnTo>
                      <a:pt x="8" y="106"/>
                    </a:lnTo>
                    <a:lnTo>
                      <a:pt x="0" y="137"/>
                    </a:lnTo>
                    <a:lnTo>
                      <a:pt x="10" y="138"/>
                    </a:lnTo>
                    <a:lnTo>
                      <a:pt x="14" y="105"/>
                    </a:lnTo>
                    <a:lnTo>
                      <a:pt x="16" y="65"/>
                    </a:lnTo>
                    <a:lnTo>
                      <a:pt x="16" y="5"/>
                    </a:lnTo>
                    <a:lnTo>
                      <a:pt x="13" y="0"/>
                    </a:lnTo>
                    <a:lnTo>
                      <a:pt x="10" y="5"/>
                    </a:lnTo>
                    <a:lnTo>
                      <a:pt x="10" y="5"/>
                    </a:lnTo>
                  </a:path>
                </a:pathLst>
              </a:custGeom>
              <a:solidFill>
                <a:srgbClr val="000000"/>
              </a:solidFill>
              <a:ln w="9525" cap="rnd">
                <a:noFill/>
                <a:round/>
                <a:headEnd/>
                <a:tailEnd/>
              </a:ln>
              <a:effectLst/>
            </p:spPr>
            <p:txBody>
              <a:bodyPr/>
              <a:lstStyle/>
              <a:p>
                <a:endParaRPr lang="en-AU"/>
              </a:p>
            </p:txBody>
          </p:sp>
          <p:sp>
            <p:nvSpPr>
              <p:cNvPr id="407591" name="Freeform 39"/>
              <p:cNvSpPr>
                <a:spLocks/>
              </p:cNvSpPr>
              <p:nvPr/>
            </p:nvSpPr>
            <p:spPr bwMode="auto">
              <a:xfrm>
                <a:off x="3944" y="2143"/>
                <a:ext cx="43" cy="26"/>
              </a:xfrm>
              <a:custGeom>
                <a:avLst/>
                <a:gdLst/>
                <a:ahLst/>
                <a:cxnLst>
                  <a:cxn ang="0">
                    <a:pos x="29" y="0"/>
                  </a:cxn>
                  <a:cxn ang="0">
                    <a:pos x="20" y="10"/>
                  </a:cxn>
                  <a:cxn ang="0">
                    <a:pos x="9" y="15"/>
                  </a:cxn>
                  <a:cxn ang="0">
                    <a:pos x="0" y="16"/>
                  </a:cxn>
                  <a:cxn ang="0">
                    <a:pos x="1" y="22"/>
                  </a:cxn>
                  <a:cxn ang="0">
                    <a:pos x="12" y="24"/>
                  </a:cxn>
                  <a:cxn ang="0">
                    <a:pos x="22" y="25"/>
                  </a:cxn>
                  <a:cxn ang="0">
                    <a:pos x="31" y="17"/>
                  </a:cxn>
                  <a:cxn ang="0">
                    <a:pos x="42" y="15"/>
                  </a:cxn>
                  <a:cxn ang="0">
                    <a:pos x="40" y="10"/>
                  </a:cxn>
                  <a:cxn ang="0">
                    <a:pos x="35" y="7"/>
                  </a:cxn>
                  <a:cxn ang="0">
                    <a:pos x="32" y="1"/>
                  </a:cxn>
                  <a:cxn ang="0">
                    <a:pos x="29" y="0"/>
                  </a:cxn>
                  <a:cxn ang="0">
                    <a:pos x="29" y="0"/>
                  </a:cxn>
                </a:cxnLst>
                <a:rect l="0" t="0" r="r" b="b"/>
                <a:pathLst>
                  <a:path w="43" h="26">
                    <a:moveTo>
                      <a:pt x="29" y="0"/>
                    </a:moveTo>
                    <a:lnTo>
                      <a:pt x="20" y="10"/>
                    </a:lnTo>
                    <a:lnTo>
                      <a:pt x="9" y="15"/>
                    </a:lnTo>
                    <a:lnTo>
                      <a:pt x="0" y="16"/>
                    </a:lnTo>
                    <a:lnTo>
                      <a:pt x="1" y="22"/>
                    </a:lnTo>
                    <a:lnTo>
                      <a:pt x="12" y="24"/>
                    </a:lnTo>
                    <a:lnTo>
                      <a:pt x="22" y="25"/>
                    </a:lnTo>
                    <a:lnTo>
                      <a:pt x="31" y="17"/>
                    </a:lnTo>
                    <a:lnTo>
                      <a:pt x="42" y="15"/>
                    </a:lnTo>
                    <a:lnTo>
                      <a:pt x="40" y="10"/>
                    </a:lnTo>
                    <a:lnTo>
                      <a:pt x="35" y="7"/>
                    </a:lnTo>
                    <a:lnTo>
                      <a:pt x="32" y="1"/>
                    </a:lnTo>
                    <a:lnTo>
                      <a:pt x="29" y="0"/>
                    </a:lnTo>
                    <a:lnTo>
                      <a:pt x="29" y="0"/>
                    </a:lnTo>
                  </a:path>
                </a:pathLst>
              </a:custGeom>
              <a:solidFill>
                <a:srgbClr val="000000"/>
              </a:solidFill>
              <a:ln w="9525" cap="rnd">
                <a:noFill/>
                <a:round/>
                <a:headEnd/>
                <a:tailEnd/>
              </a:ln>
              <a:effectLst/>
            </p:spPr>
            <p:txBody>
              <a:bodyPr/>
              <a:lstStyle/>
              <a:p>
                <a:endParaRPr lang="en-AU"/>
              </a:p>
            </p:txBody>
          </p:sp>
          <p:sp>
            <p:nvSpPr>
              <p:cNvPr id="407592" name="Freeform 40"/>
              <p:cNvSpPr>
                <a:spLocks/>
              </p:cNvSpPr>
              <p:nvPr/>
            </p:nvSpPr>
            <p:spPr bwMode="auto">
              <a:xfrm>
                <a:off x="3919" y="1891"/>
                <a:ext cx="52" cy="66"/>
              </a:xfrm>
              <a:custGeom>
                <a:avLst/>
                <a:gdLst/>
                <a:ahLst/>
                <a:cxnLst>
                  <a:cxn ang="0">
                    <a:pos x="0" y="0"/>
                  </a:cxn>
                  <a:cxn ang="0">
                    <a:pos x="26" y="5"/>
                  </a:cxn>
                  <a:cxn ang="0">
                    <a:pos x="51" y="6"/>
                  </a:cxn>
                  <a:cxn ang="0">
                    <a:pos x="48" y="13"/>
                  </a:cxn>
                  <a:cxn ang="0">
                    <a:pos x="47" y="20"/>
                  </a:cxn>
                  <a:cxn ang="0">
                    <a:pos x="45" y="57"/>
                  </a:cxn>
                  <a:cxn ang="0">
                    <a:pos x="44" y="23"/>
                  </a:cxn>
                  <a:cxn ang="0">
                    <a:pos x="44" y="18"/>
                  </a:cxn>
                  <a:cxn ang="0">
                    <a:pos x="35" y="20"/>
                  </a:cxn>
                  <a:cxn ang="0">
                    <a:pos x="26" y="25"/>
                  </a:cxn>
                  <a:cxn ang="0">
                    <a:pos x="24" y="33"/>
                  </a:cxn>
                  <a:cxn ang="0">
                    <a:pos x="23" y="65"/>
                  </a:cxn>
                  <a:cxn ang="0">
                    <a:pos x="20" y="32"/>
                  </a:cxn>
                  <a:cxn ang="0">
                    <a:pos x="19" y="18"/>
                  </a:cxn>
                  <a:cxn ang="0">
                    <a:pos x="13" y="9"/>
                  </a:cxn>
                  <a:cxn ang="0">
                    <a:pos x="2" y="3"/>
                  </a:cxn>
                  <a:cxn ang="0">
                    <a:pos x="0" y="0"/>
                  </a:cxn>
                  <a:cxn ang="0">
                    <a:pos x="0" y="0"/>
                  </a:cxn>
                </a:cxnLst>
                <a:rect l="0" t="0" r="r" b="b"/>
                <a:pathLst>
                  <a:path w="52" h="66">
                    <a:moveTo>
                      <a:pt x="0" y="0"/>
                    </a:moveTo>
                    <a:lnTo>
                      <a:pt x="26" y="5"/>
                    </a:lnTo>
                    <a:lnTo>
                      <a:pt x="51" y="6"/>
                    </a:lnTo>
                    <a:lnTo>
                      <a:pt x="48" y="13"/>
                    </a:lnTo>
                    <a:lnTo>
                      <a:pt x="47" y="20"/>
                    </a:lnTo>
                    <a:lnTo>
                      <a:pt x="45" y="57"/>
                    </a:lnTo>
                    <a:lnTo>
                      <a:pt x="44" y="23"/>
                    </a:lnTo>
                    <a:lnTo>
                      <a:pt x="44" y="18"/>
                    </a:lnTo>
                    <a:lnTo>
                      <a:pt x="35" y="20"/>
                    </a:lnTo>
                    <a:lnTo>
                      <a:pt x="26" y="25"/>
                    </a:lnTo>
                    <a:lnTo>
                      <a:pt x="24" y="33"/>
                    </a:lnTo>
                    <a:lnTo>
                      <a:pt x="23" y="65"/>
                    </a:lnTo>
                    <a:lnTo>
                      <a:pt x="20" y="32"/>
                    </a:lnTo>
                    <a:lnTo>
                      <a:pt x="19" y="18"/>
                    </a:lnTo>
                    <a:lnTo>
                      <a:pt x="13" y="9"/>
                    </a:lnTo>
                    <a:lnTo>
                      <a:pt x="2" y="3"/>
                    </a:lnTo>
                    <a:lnTo>
                      <a:pt x="0" y="0"/>
                    </a:lnTo>
                    <a:lnTo>
                      <a:pt x="0" y="0"/>
                    </a:lnTo>
                  </a:path>
                </a:pathLst>
              </a:custGeom>
              <a:solidFill>
                <a:srgbClr val="000000"/>
              </a:solidFill>
              <a:ln w="9525" cap="rnd">
                <a:noFill/>
                <a:round/>
                <a:headEnd/>
                <a:tailEnd/>
              </a:ln>
              <a:effectLst/>
            </p:spPr>
            <p:txBody>
              <a:bodyPr/>
              <a:lstStyle/>
              <a:p>
                <a:endParaRPr lang="en-AU"/>
              </a:p>
            </p:txBody>
          </p:sp>
          <p:sp>
            <p:nvSpPr>
              <p:cNvPr id="407593" name="Freeform 41"/>
              <p:cNvSpPr>
                <a:spLocks/>
              </p:cNvSpPr>
              <p:nvPr/>
            </p:nvSpPr>
            <p:spPr bwMode="auto">
              <a:xfrm>
                <a:off x="3820" y="1713"/>
                <a:ext cx="97" cy="183"/>
              </a:xfrm>
              <a:custGeom>
                <a:avLst/>
                <a:gdLst/>
                <a:ahLst/>
                <a:cxnLst>
                  <a:cxn ang="0">
                    <a:pos x="0" y="0"/>
                  </a:cxn>
                  <a:cxn ang="0">
                    <a:pos x="0" y="37"/>
                  </a:cxn>
                  <a:cxn ang="0">
                    <a:pos x="5" y="68"/>
                  </a:cxn>
                  <a:cxn ang="0">
                    <a:pos x="13" y="94"/>
                  </a:cxn>
                  <a:cxn ang="0">
                    <a:pos x="26" y="122"/>
                  </a:cxn>
                  <a:cxn ang="0">
                    <a:pos x="45" y="146"/>
                  </a:cxn>
                  <a:cxn ang="0">
                    <a:pos x="63" y="166"/>
                  </a:cxn>
                  <a:cxn ang="0">
                    <a:pos x="79" y="177"/>
                  </a:cxn>
                  <a:cxn ang="0">
                    <a:pos x="96" y="182"/>
                  </a:cxn>
                  <a:cxn ang="0">
                    <a:pos x="85" y="166"/>
                  </a:cxn>
                  <a:cxn ang="0">
                    <a:pos x="80" y="163"/>
                  </a:cxn>
                  <a:cxn ang="0">
                    <a:pos x="68" y="153"/>
                  </a:cxn>
                  <a:cxn ang="0">
                    <a:pos x="49" y="136"/>
                  </a:cxn>
                  <a:cxn ang="0">
                    <a:pos x="30" y="116"/>
                  </a:cxn>
                  <a:cxn ang="0">
                    <a:pos x="16" y="92"/>
                  </a:cxn>
                  <a:cxn ang="0">
                    <a:pos x="8" y="65"/>
                  </a:cxn>
                  <a:cxn ang="0">
                    <a:pos x="5" y="36"/>
                  </a:cxn>
                  <a:cxn ang="0">
                    <a:pos x="5" y="1"/>
                  </a:cxn>
                  <a:cxn ang="0">
                    <a:pos x="0" y="0"/>
                  </a:cxn>
                  <a:cxn ang="0">
                    <a:pos x="0" y="0"/>
                  </a:cxn>
                </a:cxnLst>
                <a:rect l="0" t="0" r="r" b="b"/>
                <a:pathLst>
                  <a:path w="97" h="183">
                    <a:moveTo>
                      <a:pt x="0" y="0"/>
                    </a:moveTo>
                    <a:lnTo>
                      <a:pt x="0" y="37"/>
                    </a:lnTo>
                    <a:lnTo>
                      <a:pt x="5" y="68"/>
                    </a:lnTo>
                    <a:lnTo>
                      <a:pt x="13" y="94"/>
                    </a:lnTo>
                    <a:lnTo>
                      <a:pt x="26" y="122"/>
                    </a:lnTo>
                    <a:lnTo>
                      <a:pt x="45" y="146"/>
                    </a:lnTo>
                    <a:lnTo>
                      <a:pt x="63" y="166"/>
                    </a:lnTo>
                    <a:lnTo>
                      <a:pt x="79" y="177"/>
                    </a:lnTo>
                    <a:lnTo>
                      <a:pt x="96" y="182"/>
                    </a:lnTo>
                    <a:lnTo>
                      <a:pt x="85" y="166"/>
                    </a:lnTo>
                    <a:lnTo>
                      <a:pt x="80" y="163"/>
                    </a:lnTo>
                    <a:lnTo>
                      <a:pt x="68" y="153"/>
                    </a:lnTo>
                    <a:lnTo>
                      <a:pt x="49" y="136"/>
                    </a:lnTo>
                    <a:lnTo>
                      <a:pt x="30" y="116"/>
                    </a:lnTo>
                    <a:lnTo>
                      <a:pt x="16" y="92"/>
                    </a:lnTo>
                    <a:lnTo>
                      <a:pt x="8" y="65"/>
                    </a:lnTo>
                    <a:lnTo>
                      <a:pt x="5" y="36"/>
                    </a:lnTo>
                    <a:lnTo>
                      <a:pt x="5" y="1"/>
                    </a:lnTo>
                    <a:lnTo>
                      <a:pt x="0" y="0"/>
                    </a:lnTo>
                    <a:lnTo>
                      <a:pt x="0" y="0"/>
                    </a:lnTo>
                  </a:path>
                </a:pathLst>
              </a:custGeom>
              <a:solidFill>
                <a:srgbClr val="000000"/>
              </a:solidFill>
              <a:ln w="9525" cap="rnd">
                <a:noFill/>
                <a:round/>
                <a:headEnd/>
                <a:tailEnd/>
              </a:ln>
              <a:effectLst/>
            </p:spPr>
            <p:txBody>
              <a:bodyPr/>
              <a:lstStyle/>
              <a:p>
                <a:endParaRPr lang="en-AU"/>
              </a:p>
            </p:txBody>
          </p:sp>
          <p:sp>
            <p:nvSpPr>
              <p:cNvPr id="407594" name="Freeform 42"/>
              <p:cNvSpPr>
                <a:spLocks/>
              </p:cNvSpPr>
              <p:nvPr/>
            </p:nvSpPr>
            <p:spPr bwMode="auto">
              <a:xfrm>
                <a:off x="3873" y="1688"/>
                <a:ext cx="207" cy="205"/>
              </a:xfrm>
              <a:custGeom>
                <a:avLst/>
                <a:gdLst/>
                <a:ahLst/>
                <a:cxnLst>
                  <a:cxn ang="0">
                    <a:pos x="109" y="204"/>
                  </a:cxn>
                  <a:cxn ang="0">
                    <a:pos x="129" y="197"/>
                  </a:cxn>
                  <a:cxn ang="0">
                    <a:pos x="149" y="183"/>
                  </a:cxn>
                  <a:cxn ang="0">
                    <a:pos x="168" y="161"/>
                  </a:cxn>
                  <a:cxn ang="0">
                    <a:pos x="188" y="124"/>
                  </a:cxn>
                  <a:cxn ang="0">
                    <a:pos x="200" y="94"/>
                  </a:cxn>
                  <a:cxn ang="0">
                    <a:pos x="204" y="65"/>
                  </a:cxn>
                  <a:cxn ang="0">
                    <a:pos x="206" y="0"/>
                  </a:cxn>
                  <a:cxn ang="0">
                    <a:pos x="165" y="3"/>
                  </a:cxn>
                  <a:cxn ang="0">
                    <a:pos x="126" y="5"/>
                  </a:cxn>
                  <a:cxn ang="0">
                    <a:pos x="76" y="7"/>
                  </a:cxn>
                  <a:cxn ang="0">
                    <a:pos x="34" y="9"/>
                  </a:cxn>
                  <a:cxn ang="0">
                    <a:pos x="1" y="8"/>
                  </a:cxn>
                  <a:cxn ang="0">
                    <a:pos x="0" y="28"/>
                  </a:cxn>
                  <a:cxn ang="0">
                    <a:pos x="2" y="50"/>
                  </a:cxn>
                  <a:cxn ang="0">
                    <a:pos x="5" y="68"/>
                  </a:cxn>
                  <a:cxn ang="0">
                    <a:pos x="12" y="90"/>
                  </a:cxn>
                  <a:cxn ang="0">
                    <a:pos x="8" y="66"/>
                  </a:cxn>
                  <a:cxn ang="0">
                    <a:pos x="5" y="47"/>
                  </a:cxn>
                  <a:cxn ang="0">
                    <a:pos x="3" y="27"/>
                  </a:cxn>
                  <a:cxn ang="0">
                    <a:pos x="3" y="13"/>
                  </a:cxn>
                  <a:cxn ang="0">
                    <a:pos x="35" y="13"/>
                  </a:cxn>
                  <a:cxn ang="0">
                    <a:pos x="78" y="12"/>
                  </a:cxn>
                  <a:cxn ang="0">
                    <a:pos x="129" y="10"/>
                  </a:cxn>
                  <a:cxn ang="0">
                    <a:pos x="169" y="9"/>
                  </a:cxn>
                  <a:cxn ang="0">
                    <a:pos x="201" y="8"/>
                  </a:cxn>
                  <a:cxn ang="0">
                    <a:pos x="199" y="64"/>
                  </a:cxn>
                  <a:cxn ang="0">
                    <a:pos x="193" y="91"/>
                  </a:cxn>
                  <a:cxn ang="0">
                    <a:pos x="183" y="120"/>
                  </a:cxn>
                  <a:cxn ang="0">
                    <a:pos x="162" y="154"/>
                  </a:cxn>
                  <a:cxn ang="0">
                    <a:pos x="151" y="166"/>
                  </a:cxn>
                  <a:cxn ang="0">
                    <a:pos x="153" y="171"/>
                  </a:cxn>
                  <a:cxn ang="0">
                    <a:pos x="142" y="180"/>
                  </a:cxn>
                  <a:cxn ang="0">
                    <a:pos x="132" y="181"/>
                  </a:cxn>
                  <a:cxn ang="0">
                    <a:pos x="121" y="191"/>
                  </a:cxn>
                  <a:cxn ang="0">
                    <a:pos x="111" y="199"/>
                  </a:cxn>
                  <a:cxn ang="0">
                    <a:pos x="109" y="204"/>
                  </a:cxn>
                  <a:cxn ang="0">
                    <a:pos x="109" y="204"/>
                  </a:cxn>
                </a:cxnLst>
                <a:rect l="0" t="0" r="r" b="b"/>
                <a:pathLst>
                  <a:path w="207" h="205">
                    <a:moveTo>
                      <a:pt x="109" y="204"/>
                    </a:moveTo>
                    <a:lnTo>
                      <a:pt x="129" y="197"/>
                    </a:lnTo>
                    <a:lnTo>
                      <a:pt x="149" y="183"/>
                    </a:lnTo>
                    <a:lnTo>
                      <a:pt x="168" y="161"/>
                    </a:lnTo>
                    <a:lnTo>
                      <a:pt x="188" y="124"/>
                    </a:lnTo>
                    <a:lnTo>
                      <a:pt x="200" y="94"/>
                    </a:lnTo>
                    <a:lnTo>
                      <a:pt x="204" y="65"/>
                    </a:lnTo>
                    <a:lnTo>
                      <a:pt x="206" y="0"/>
                    </a:lnTo>
                    <a:lnTo>
                      <a:pt x="165" y="3"/>
                    </a:lnTo>
                    <a:lnTo>
                      <a:pt x="126" y="5"/>
                    </a:lnTo>
                    <a:lnTo>
                      <a:pt x="76" y="7"/>
                    </a:lnTo>
                    <a:lnTo>
                      <a:pt x="34" y="9"/>
                    </a:lnTo>
                    <a:lnTo>
                      <a:pt x="1" y="8"/>
                    </a:lnTo>
                    <a:lnTo>
                      <a:pt x="0" y="28"/>
                    </a:lnTo>
                    <a:lnTo>
                      <a:pt x="2" y="50"/>
                    </a:lnTo>
                    <a:lnTo>
                      <a:pt x="5" y="68"/>
                    </a:lnTo>
                    <a:lnTo>
                      <a:pt x="12" y="90"/>
                    </a:lnTo>
                    <a:lnTo>
                      <a:pt x="8" y="66"/>
                    </a:lnTo>
                    <a:lnTo>
                      <a:pt x="5" y="47"/>
                    </a:lnTo>
                    <a:lnTo>
                      <a:pt x="3" y="27"/>
                    </a:lnTo>
                    <a:lnTo>
                      <a:pt x="3" y="13"/>
                    </a:lnTo>
                    <a:lnTo>
                      <a:pt x="35" y="13"/>
                    </a:lnTo>
                    <a:lnTo>
                      <a:pt x="78" y="12"/>
                    </a:lnTo>
                    <a:lnTo>
                      <a:pt x="129" y="10"/>
                    </a:lnTo>
                    <a:lnTo>
                      <a:pt x="169" y="9"/>
                    </a:lnTo>
                    <a:lnTo>
                      <a:pt x="201" y="8"/>
                    </a:lnTo>
                    <a:lnTo>
                      <a:pt x="199" y="64"/>
                    </a:lnTo>
                    <a:lnTo>
                      <a:pt x="193" y="91"/>
                    </a:lnTo>
                    <a:lnTo>
                      <a:pt x="183" y="120"/>
                    </a:lnTo>
                    <a:lnTo>
                      <a:pt x="162" y="154"/>
                    </a:lnTo>
                    <a:lnTo>
                      <a:pt x="151" y="166"/>
                    </a:lnTo>
                    <a:lnTo>
                      <a:pt x="153" y="171"/>
                    </a:lnTo>
                    <a:lnTo>
                      <a:pt x="142" y="180"/>
                    </a:lnTo>
                    <a:lnTo>
                      <a:pt x="132" y="181"/>
                    </a:lnTo>
                    <a:lnTo>
                      <a:pt x="121" y="191"/>
                    </a:lnTo>
                    <a:lnTo>
                      <a:pt x="111" y="199"/>
                    </a:lnTo>
                    <a:lnTo>
                      <a:pt x="109" y="204"/>
                    </a:lnTo>
                    <a:lnTo>
                      <a:pt x="109" y="204"/>
                    </a:lnTo>
                  </a:path>
                </a:pathLst>
              </a:custGeom>
              <a:solidFill>
                <a:srgbClr val="000000"/>
              </a:solidFill>
              <a:ln w="9525" cap="rnd">
                <a:noFill/>
                <a:round/>
                <a:headEnd/>
                <a:tailEnd/>
              </a:ln>
              <a:effectLst/>
            </p:spPr>
            <p:txBody>
              <a:bodyPr/>
              <a:lstStyle/>
              <a:p>
                <a:endParaRPr lang="en-AU"/>
              </a:p>
            </p:txBody>
          </p:sp>
          <p:sp>
            <p:nvSpPr>
              <p:cNvPr id="407595" name="Freeform 43"/>
              <p:cNvSpPr>
                <a:spLocks/>
              </p:cNvSpPr>
              <p:nvPr/>
            </p:nvSpPr>
            <p:spPr bwMode="auto">
              <a:xfrm>
                <a:off x="3902" y="1802"/>
                <a:ext cx="63" cy="80"/>
              </a:xfrm>
              <a:custGeom>
                <a:avLst/>
                <a:gdLst/>
                <a:ahLst/>
                <a:cxnLst>
                  <a:cxn ang="0">
                    <a:pos x="0" y="0"/>
                  </a:cxn>
                  <a:cxn ang="0">
                    <a:pos x="10" y="13"/>
                  </a:cxn>
                  <a:cxn ang="0">
                    <a:pos x="24" y="21"/>
                  </a:cxn>
                  <a:cxn ang="0">
                    <a:pos x="38" y="28"/>
                  </a:cxn>
                  <a:cxn ang="0">
                    <a:pos x="51" y="35"/>
                  </a:cxn>
                  <a:cxn ang="0">
                    <a:pos x="56" y="40"/>
                  </a:cxn>
                  <a:cxn ang="0">
                    <a:pos x="57" y="47"/>
                  </a:cxn>
                  <a:cxn ang="0">
                    <a:pos x="57" y="54"/>
                  </a:cxn>
                  <a:cxn ang="0">
                    <a:pos x="53" y="64"/>
                  </a:cxn>
                  <a:cxn ang="0">
                    <a:pos x="46" y="72"/>
                  </a:cxn>
                  <a:cxn ang="0">
                    <a:pos x="36" y="79"/>
                  </a:cxn>
                  <a:cxn ang="0">
                    <a:pos x="49" y="75"/>
                  </a:cxn>
                  <a:cxn ang="0">
                    <a:pos x="58" y="66"/>
                  </a:cxn>
                  <a:cxn ang="0">
                    <a:pos x="62" y="54"/>
                  </a:cxn>
                  <a:cxn ang="0">
                    <a:pos x="62" y="45"/>
                  </a:cxn>
                  <a:cxn ang="0">
                    <a:pos x="59" y="37"/>
                  </a:cxn>
                  <a:cxn ang="0">
                    <a:pos x="52" y="31"/>
                  </a:cxn>
                  <a:cxn ang="0">
                    <a:pos x="38" y="24"/>
                  </a:cxn>
                  <a:cxn ang="0">
                    <a:pos x="26" y="18"/>
                  </a:cxn>
                  <a:cxn ang="0">
                    <a:pos x="13" y="10"/>
                  </a:cxn>
                  <a:cxn ang="0">
                    <a:pos x="5" y="2"/>
                  </a:cxn>
                  <a:cxn ang="0">
                    <a:pos x="0" y="0"/>
                  </a:cxn>
                  <a:cxn ang="0">
                    <a:pos x="0" y="0"/>
                  </a:cxn>
                </a:cxnLst>
                <a:rect l="0" t="0" r="r" b="b"/>
                <a:pathLst>
                  <a:path w="63" h="80">
                    <a:moveTo>
                      <a:pt x="0" y="0"/>
                    </a:moveTo>
                    <a:lnTo>
                      <a:pt x="10" y="13"/>
                    </a:lnTo>
                    <a:lnTo>
                      <a:pt x="24" y="21"/>
                    </a:lnTo>
                    <a:lnTo>
                      <a:pt x="38" y="28"/>
                    </a:lnTo>
                    <a:lnTo>
                      <a:pt x="51" y="35"/>
                    </a:lnTo>
                    <a:lnTo>
                      <a:pt x="56" y="40"/>
                    </a:lnTo>
                    <a:lnTo>
                      <a:pt x="57" y="47"/>
                    </a:lnTo>
                    <a:lnTo>
                      <a:pt x="57" y="54"/>
                    </a:lnTo>
                    <a:lnTo>
                      <a:pt x="53" y="64"/>
                    </a:lnTo>
                    <a:lnTo>
                      <a:pt x="46" y="72"/>
                    </a:lnTo>
                    <a:lnTo>
                      <a:pt x="36" y="79"/>
                    </a:lnTo>
                    <a:lnTo>
                      <a:pt x="49" y="75"/>
                    </a:lnTo>
                    <a:lnTo>
                      <a:pt x="58" y="66"/>
                    </a:lnTo>
                    <a:lnTo>
                      <a:pt x="62" y="54"/>
                    </a:lnTo>
                    <a:lnTo>
                      <a:pt x="62" y="45"/>
                    </a:lnTo>
                    <a:lnTo>
                      <a:pt x="59" y="37"/>
                    </a:lnTo>
                    <a:lnTo>
                      <a:pt x="52" y="31"/>
                    </a:lnTo>
                    <a:lnTo>
                      <a:pt x="38" y="24"/>
                    </a:lnTo>
                    <a:lnTo>
                      <a:pt x="26" y="18"/>
                    </a:lnTo>
                    <a:lnTo>
                      <a:pt x="13" y="10"/>
                    </a:lnTo>
                    <a:lnTo>
                      <a:pt x="5" y="2"/>
                    </a:lnTo>
                    <a:lnTo>
                      <a:pt x="0" y="0"/>
                    </a:lnTo>
                    <a:lnTo>
                      <a:pt x="0" y="0"/>
                    </a:lnTo>
                  </a:path>
                </a:pathLst>
              </a:custGeom>
              <a:solidFill>
                <a:srgbClr val="000000"/>
              </a:solidFill>
              <a:ln w="9525" cap="rnd">
                <a:noFill/>
                <a:round/>
                <a:headEnd/>
                <a:tailEnd/>
              </a:ln>
              <a:effectLst/>
            </p:spPr>
            <p:txBody>
              <a:bodyPr/>
              <a:lstStyle/>
              <a:p>
                <a:endParaRPr lang="en-AU"/>
              </a:p>
            </p:txBody>
          </p:sp>
          <p:sp>
            <p:nvSpPr>
              <p:cNvPr id="407596" name="Freeform 44"/>
              <p:cNvSpPr>
                <a:spLocks/>
              </p:cNvSpPr>
              <p:nvPr/>
            </p:nvSpPr>
            <p:spPr bwMode="auto">
              <a:xfrm>
                <a:off x="3821" y="1692"/>
                <a:ext cx="35" cy="89"/>
              </a:xfrm>
              <a:custGeom>
                <a:avLst/>
                <a:gdLst/>
                <a:ahLst/>
                <a:cxnLst>
                  <a:cxn ang="0">
                    <a:pos x="0" y="0"/>
                  </a:cxn>
                  <a:cxn ang="0">
                    <a:pos x="0" y="10"/>
                  </a:cxn>
                  <a:cxn ang="0">
                    <a:pos x="28" y="8"/>
                  </a:cxn>
                  <a:cxn ang="0">
                    <a:pos x="27" y="24"/>
                  </a:cxn>
                  <a:cxn ang="0">
                    <a:pos x="27" y="38"/>
                  </a:cxn>
                  <a:cxn ang="0">
                    <a:pos x="28" y="55"/>
                  </a:cxn>
                  <a:cxn ang="0">
                    <a:pos x="31" y="75"/>
                  </a:cxn>
                  <a:cxn ang="0">
                    <a:pos x="34" y="88"/>
                  </a:cxn>
                  <a:cxn ang="0">
                    <a:pos x="34" y="73"/>
                  </a:cxn>
                  <a:cxn ang="0">
                    <a:pos x="32" y="53"/>
                  </a:cxn>
                  <a:cxn ang="0">
                    <a:pos x="31" y="37"/>
                  </a:cxn>
                  <a:cxn ang="0">
                    <a:pos x="31" y="23"/>
                  </a:cxn>
                  <a:cxn ang="0">
                    <a:pos x="33" y="5"/>
                  </a:cxn>
                  <a:cxn ang="0">
                    <a:pos x="0" y="0"/>
                  </a:cxn>
                  <a:cxn ang="0">
                    <a:pos x="0" y="0"/>
                  </a:cxn>
                </a:cxnLst>
                <a:rect l="0" t="0" r="r" b="b"/>
                <a:pathLst>
                  <a:path w="35" h="89">
                    <a:moveTo>
                      <a:pt x="0" y="0"/>
                    </a:moveTo>
                    <a:lnTo>
                      <a:pt x="0" y="10"/>
                    </a:lnTo>
                    <a:lnTo>
                      <a:pt x="28" y="8"/>
                    </a:lnTo>
                    <a:lnTo>
                      <a:pt x="27" y="24"/>
                    </a:lnTo>
                    <a:lnTo>
                      <a:pt x="27" y="38"/>
                    </a:lnTo>
                    <a:lnTo>
                      <a:pt x="28" y="55"/>
                    </a:lnTo>
                    <a:lnTo>
                      <a:pt x="31" y="75"/>
                    </a:lnTo>
                    <a:lnTo>
                      <a:pt x="34" y="88"/>
                    </a:lnTo>
                    <a:lnTo>
                      <a:pt x="34" y="73"/>
                    </a:lnTo>
                    <a:lnTo>
                      <a:pt x="32" y="53"/>
                    </a:lnTo>
                    <a:lnTo>
                      <a:pt x="31" y="37"/>
                    </a:lnTo>
                    <a:lnTo>
                      <a:pt x="31" y="23"/>
                    </a:lnTo>
                    <a:lnTo>
                      <a:pt x="33" y="5"/>
                    </a:lnTo>
                    <a:lnTo>
                      <a:pt x="0" y="0"/>
                    </a:lnTo>
                    <a:lnTo>
                      <a:pt x="0" y="0"/>
                    </a:lnTo>
                  </a:path>
                </a:pathLst>
              </a:custGeom>
              <a:solidFill>
                <a:srgbClr val="000000"/>
              </a:solidFill>
              <a:ln w="9525" cap="rnd">
                <a:noFill/>
                <a:round/>
                <a:headEnd/>
                <a:tailEnd/>
              </a:ln>
              <a:effectLst/>
            </p:spPr>
            <p:txBody>
              <a:bodyPr/>
              <a:lstStyle/>
              <a:p>
                <a:endParaRPr lang="en-AU"/>
              </a:p>
            </p:txBody>
          </p:sp>
          <p:sp>
            <p:nvSpPr>
              <p:cNvPr id="407597" name="Freeform 45"/>
              <p:cNvSpPr>
                <a:spLocks/>
              </p:cNvSpPr>
              <p:nvPr/>
            </p:nvSpPr>
            <p:spPr bwMode="auto">
              <a:xfrm>
                <a:off x="3820" y="1612"/>
                <a:ext cx="48" cy="73"/>
              </a:xfrm>
              <a:custGeom>
                <a:avLst/>
                <a:gdLst/>
                <a:ahLst/>
                <a:cxnLst>
                  <a:cxn ang="0">
                    <a:pos x="47" y="5"/>
                  </a:cxn>
                  <a:cxn ang="0">
                    <a:pos x="44" y="1"/>
                  </a:cxn>
                  <a:cxn ang="0">
                    <a:pos x="13" y="0"/>
                  </a:cxn>
                  <a:cxn ang="0">
                    <a:pos x="9" y="3"/>
                  </a:cxn>
                  <a:cxn ang="0">
                    <a:pos x="5" y="18"/>
                  </a:cxn>
                  <a:cxn ang="0">
                    <a:pos x="2" y="36"/>
                  </a:cxn>
                  <a:cxn ang="0">
                    <a:pos x="1" y="51"/>
                  </a:cxn>
                  <a:cxn ang="0">
                    <a:pos x="0" y="72"/>
                  </a:cxn>
                  <a:cxn ang="0">
                    <a:pos x="5" y="67"/>
                  </a:cxn>
                  <a:cxn ang="0">
                    <a:pos x="5" y="50"/>
                  </a:cxn>
                  <a:cxn ang="0">
                    <a:pos x="6" y="35"/>
                  </a:cxn>
                  <a:cxn ang="0">
                    <a:pos x="10" y="19"/>
                  </a:cxn>
                  <a:cxn ang="0">
                    <a:pos x="13" y="3"/>
                  </a:cxn>
                  <a:cxn ang="0">
                    <a:pos x="47" y="5"/>
                  </a:cxn>
                  <a:cxn ang="0">
                    <a:pos x="47" y="5"/>
                  </a:cxn>
                </a:cxnLst>
                <a:rect l="0" t="0" r="r" b="b"/>
                <a:pathLst>
                  <a:path w="48" h="73">
                    <a:moveTo>
                      <a:pt x="47" y="5"/>
                    </a:moveTo>
                    <a:lnTo>
                      <a:pt x="44" y="1"/>
                    </a:lnTo>
                    <a:lnTo>
                      <a:pt x="13" y="0"/>
                    </a:lnTo>
                    <a:lnTo>
                      <a:pt x="9" y="3"/>
                    </a:lnTo>
                    <a:lnTo>
                      <a:pt x="5" y="18"/>
                    </a:lnTo>
                    <a:lnTo>
                      <a:pt x="2" y="36"/>
                    </a:lnTo>
                    <a:lnTo>
                      <a:pt x="1" y="51"/>
                    </a:lnTo>
                    <a:lnTo>
                      <a:pt x="0" y="72"/>
                    </a:lnTo>
                    <a:lnTo>
                      <a:pt x="5" y="67"/>
                    </a:lnTo>
                    <a:lnTo>
                      <a:pt x="5" y="50"/>
                    </a:lnTo>
                    <a:lnTo>
                      <a:pt x="6" y="35"/>
                    </a:lnTo>
                    <a:lnTo>
                      <a:pt x="10" y="19"/>
                    </a:lnTo>
                    <a:lnTo>
                      <a:pt x="13" y="3"/>
                    </a:lnTo>
                    <a:lnTo>
                      <a:pt x="47" y="5"/>
                    </a:lnTo>
                    <a:lnTo>
                      <a:pt x="47" y="5"/>
                    </a:lnTo>
                  </a:path>
                </a:pathLst>
              </a:custGeom>
              <a:solidFill>
                <a:srgbClr val="000000"/>
              </a:solidFill>
              <a:ln w="9525" cap="rnd">
                <a:noFill/>
                <a:round/>
                <a:headEnd/>
                <a:tailEnd/>
              </a:ln>
              <a:effectLst/>
            </p:spPr>
            <p:txBody>
              <a:bodyPr/>
              <a:lstStyle/>
              <a:p>
                <a:endParaRPr lang="en-AU"/>
              </a:p>
            </p:txBody>
          </p:sp>
          <p:sp>
            <p:nvSpPr>
              <p:cNvPr id="407598" name="Freeform 46"/>
              <p:cNvSpPr>
                <a:spLocks/>
              </p:cNvSpPr>
              <p:nvPr/>
            </p:nvSpPr>
            <p:spPr bwMode="auto">
              <a:xfrm>
                <a:off x="3885" y="1610"/>
                <a:ext cx="175" cy="17"/>
              </a:xfrm>
              <a:custGeom>
                <a:avLst/>
                <a:gdLst/>
                <a:ahLst/>
                <a:cxnLst>
                  <a:cxn ang="0">
                    <a:pos x="170" y="0"/>
                  </a:cxn>
                  <a:cxn ang="0">
                    <a:pos x="100" y="3"/>
                  </a:cxn>
                  <a:cxn ang="0">
                    <a:pos x="56" y="7"/>
                  </a:cxn>
                  <a:cxn ang="0">
                    <a:pos x="15" y="7"/>
                  </a:cxn>
                  <a:cxn ang="0">
                    <a:pos x="0" y="7"/>
                  </a:cxn>
                  <a:cxn ang="0">
                    <a:pos x="4" y="16"/>
                  </a:cxn>
                  <a:cxn ang="0">
                    <a:pos x="57" y="14"/>
                  </a:cxn>
                  <a:cxn ang="0">
                    <a:pos x="102" y="10"/>
                  </a:cxn>
                  <a:cxn ang="0">
                    <a:pos x="174" y="5"/>
                  </a:cxn>
                  <a:cxn ang="0">
                    <a:pos x="170" y="0"/>
                  </a:cxn>
                  <a:cxn ang="0">
                    <a:pos x="170" y="0"/>
                  </a:cxn>
                </a:cxnLst>
                <a:rect l="0" t="0" r="r" b="b"/>
                <a:pathLst>
                  <a:path w="175" h="17">
                    <a:moveTo>
                      <a:pt x="170" y="0"/>
                    </a:moveTo>
                    <a:lnTo>
                      <a:pt x="100" y="3"/>
                    </a:lnTo>
                    <a:lnTo>
                      <a:pt x="56" y="7"/>
                    </a:lnTo>
                    <a:lnTo>
                      <a:pt x="15" y="7"/>
                    </a:lnTo>
                    <a:lnTo>
                      <a:pt x="0" y="7"/>
                    </a:lnTo>
                    <a:lnTo>
                      <a:pt x="4" y="16"/>
                    </a:lnTo>
                    <a:lnTo>
                      <a:pt x="57" y="14"/>
                    </a:lnTo>
                    <a:lnTo>
                      <a:pt x="102" y="10"/>
                    </a:lnTo>
                    <a:lnTo>
                      <a:pt x="174" y="5"/>
                    </a:lnTo>
                    <a:lnTo>
                      <a:pt x="170" y="0"/>
                    </a:lnTo>
                    <a:lnTo>
                      <a:pt x="170" y="0"/>
                    </a:lnTo>
                  </a:path>
                </a:pathLst>
              </a:custGeom>
              <a:solidFill>
                <a:srgbClr val="000000"/>
              </a:solidFill>
              <a:ln w="9525" cap="rnd">
                <a:noFill/>
                <a:round/>
                <a:headEnd/>
                <a:tailEnd/>
              </a:ln>
              <a:effectLst/>
            </p:spPr>
            <p:txBody>
              <a:bodyPr/>
              <a:lstStyle/>
              <a:p>
                <a:endParaRPr lang="en-AU"/>
              </a:p>
            </p:txBody>
          </p:sp>
          <p:sp>
            <p:nvSpPr>
              <p:cNvPr id="407599" name="Freeform 47"/>
              <p:cNvSpPr>
                <a:spLocks/>
              </p:cNvSpPr>
              <p:nvPr/>
            </p:nvSpPr>
            <p:spPr bwMode="auto">
              <a:xfrm>
                <a:off x="4061" y="1614"/>
                <a:ext cx="17" cy="66"/>
              </a:xfrm>
              <a:custGeom>
                <a:avLst/>
                <a:gdLst/>
                <a:ahLst/>
                <a:cxnLst>
                  <a:cxn ang="0">
                    <a:pos x="0" y="0"/>
                  </a:cxn>
                  <a:cxn ang="0">
                    <a:pos x="6" y="38"/>
                  </a:cxn>
                  <a:cxn ang="0">
                    <a:pos x="9" y="44"/>
                  </a:cxn>
                  <a:cxn ang="0">
                    <a:pos x="11" y="63"/>
                  </a:cxn>
                  <a:cxn ang="0">
                    <a:pos x="16" y="65"/>
                  </a:cxn>
                  <a:cxn ang="0">
                    <a:pos x="13" y="45"/>
                  </a:cxn>
                  <a:cxn ang="0">
                    <a:pos x="5" y="1"/>
                  </a:cxn>
                  <a:cxn ang="0">
                    <a:pos x="0" y="0"/>
                  </a:cxn>
                  <a:cxn ang="0">
                    <a:pos x="0" y="0"/>
                  </a:cxn>
                </a:cxnLst>
                <a:rect l="0" t="0" r="r" b="b"/>
                <a:pathLst>
                  <a:path w="17" h="66">
                    <a:moveTo>
                      <a:pt x="0" y="0"/>
                    </a:moveTo>
                    <a:lnTo>
                      <a:pt x="6" y="38"/>
                    </a:lnTo>
                    <a:lnTo>
                      <a:pt x="9" y="44"/>
                    </a:lnTo>
                    <a:lnTo>
                      <a:pt x="11" y="63"/>
                    </a:lnTo>
                    <a:lnTo>
                      <a:pt x="16" y="65"/>
                    </a:lnTo>
                    <a:lnTo>
                      <a:pt x="13" y="45"/>
                    </a:lnTo>
                    <a:lnTo>
                      <a:pt x="5" y="1"/>
                    </a:lnTo>
                    <a:lnTo>
                      <a:pt x="0" y="0"/>
                    </a:lnTo>
                    <a:lnTo>
                      <a:pt x="0" y="0"/>
                    </a:lnTo>
                  </a:path>
                </a:pathLst>
              </a:custGeom>
              <a:solidFill>
                <a:srgbClr val="000000"/>
              </a:solidFill>
              <a:ln w="9525" cap="rnd">
                <a:noFill/>
                <a:round/>
                <a:headEnd/>
                <a:tailEnd/>
              </a:ln>
              <a:effectLst/>
            </p:spPr>
            <p:txBody>
              <a:bodyPr/>
              <a:lstStyle/>
              <a:p>
                <a:endParaRPr lang="en-AU"/>
              </a:p>
            </p:txBody>
          </p:sp>
          <p:sp>
            <p:nvSpPr>
              <p:cNvPr id="407600" name="Freeform 48"/>
              <p:cNvSpPr>
                <a:spLocks/>
              </p:cNvSpPr>
              <p:nvPr/>
            </p:nvSpPr>
            <p:spPr bwMode="auto">
              <a:xfrm>
                <a:off x="4202" y="1153"/>
                <a:ext cx="105" cy="220"/>
              </a:xfrm>
              <a:custGeom>
                <a:avLst/>
                <a:gdLst/>
                <a:ahLst/>
                <a:cxnLst>
                  <a:cxn ang="0">
                    <a:pos x="26" y="1"/>
                  </a:cxn>
                  <a:cxn ang="0">
                    <a:pos x="36" y="5"/>
                  </a:cxn>
                  <a:cxn ang="0">
                    <a:pos x="41" y="15"/>
                  </a:cxn>
                  <a:cxn ang="0">
                    <a:pos x="79" y="19"/>
                  </a:cxn>
                  <a:cxn ang="0">
                    <a:pos x="83" y="22"/>
                  </a:cxn>
                  <a:cxn ang="0">
                    <a:pos x="41" y="22"/>
                  </a:cxn>
                  <a:cxn ang="0">
                    <a:pos x="37" y="28"/>
                  </a:cxn>
                  <a:cxn ang="0">
                    <a:pos x="51" y="39"/>
                  </a:cxn>
                  <a:cxn ang="0">
                    <a:pos x="54" y="44"/>
                  </a:cxn>
                  <a:cxn ang="0">
                    <a:pos x="11" y="44"/>
                  </a:cxn>
                  <a:cxn ang="0">
                    <a:pos x="11" y="49"/>
                  </a:cxn>
                  <a:cxn ang="0">
                    <a:pos x="43" y="59"/>
                  </a:cxn>
                  <a:cxn ang="0">
                    <a:pos x="44" y="72"/>
                  </a:cxn>
                  <a:cxn ang="0">
                    <a:pos x="50" y="88"/>
                  </a:cxn>
                  <a:cxn ang="0">
                    <a:pos x="44" y="120"/>
                  </a:cxn>
                  <a:cxn ang="0">
                    <a:pos x="43" y="136"/>
                  </a:cxn>
                  <a:cxn ang="0">
                    <a:pos x="43" y="150"/>
                  </a:cxn>
                  <a:cxn ang="0">
                    <a:pos x="46" y="160"/>
                  </a:cxn>
                  <a:cxn ang="0">
                    <a:pos x="49" y="173"/>
                  </a:cxn>
                  <a:cxn ang="0">
                    <a:pos x="46" y="197"/>
                  </a:cxn>
                  <a:cxn ang="0">
                    <a:pos x="5" y="197"/>
                  </a:cxn>
                  <a:cxn ang="0">
                    <a:pos x="0" y="201"/>
                  </a:cxn>
                  <a:cxn ang="0">
                    <a:pos x="22" y="204"/>
                  </a:cxn>
                  <a:cxn ang="0">
                    <a:pos x="23" y="216"/>
                  </a:cxn>
                  <a:cxn ang="0">
                    <a:pos x="27" y="219"/>
                  </a:cxn>
                  <a:cxn ang="0">
                    <a:pos x="96" y="217"/>
                  </a:cxn>
                  <a:cxn ang="0">
                    <a:pos x="100" y="215"/>
                  </a:cxn>
                  <a:cxn ang="0">
                    <a:pos x="95" y="51"/>
                  </a:cxn>
                  <a:cxn ang="0">
                    <a:pos x="97" y="46"/>
                  </a:cxn>
                  <a:cxn ang="0">
                    <a:pos x="102" y="45"/>
                  </a:cxn>
                  <a:cxn ang="0">
                    <a:pos x="104" y="23"/>
                  </a:cxn>
                  <a:cxn ang="0">
                    <a:pos x="98" y="17"/>
                  </a:cxn>
                  <a:cxn ang="0">
                    <a:pos x="96" y="7"/>
                  </a:cxn>
                  <a:cxn ang="0">
                    <a:pos x="91" y="3"/>
                  </a:cxn>
                  <a:cxn ang="0">
                    <a:pos x="61" y="0"/>
                  </a:cxn>
                  <a:cxn ang="0">
                    <a:pos x="30" y="0"/>
                  </a:cxn>
                  <a:cxn ang="0">
                    <a:pos x="26" y="1"/>
                  </a:cxn>
                  <a:cxn ang="0">
                    <a:pos x="26" y="1"/>
                  </a:cxn>
                </a:cxnLst>
                <a:rect l="0" t="0" r="r" b="b"/>
                <a:pathLst>
                  <a:path w="105" h="220">
                    <a:moveTo>
                      <a:pt x="26" y="1"/>
                    </a:moveTo>
                    <a:lnTo>
                      <a:pt x="36" y="5"/>
                    </a:lnTo>
                    <a:lnTo>
                      <a:pt x="41" y="15"/>
                    </a:lnTo>
                    <a:lnTo>
                      <a:pt x="79" y="19"/>
                    </a:lnTo>
                    <a:lnTo>
                      <a:pt x="83" y="22"/>
                    </a:lnTo>
                    <a:lnTo>
                      <a:pt x="41" y="22"/>
                    </a:lnTo>
                    <a:lnTo>
                      <a:pt x="37" y="28"/>
                    </a:lnTo>
                    <a:lnTo>
                      <a:pt x="51" y="39"/>
                    </a:lnTo>
                    <a:lnTo>
                      <a:pt x="54" y="44"/>
                    </a:lnTo>
                    <a:lnTo>
                      <a:pt x="11" y="44"/>
                    </a:lnTo>
                    <a:lnTo>
                      <a:pt x="11" y="49"/>
                    </a:lnTo>
                    <a:lnTo>
                      <a:pt x="43" y="59"/>
                    </a:lnTo>
                    <a:lnTo>
                      <a:pt x="44" y="72"/>
                    </a:lnTo>
                    <a:lnTo>
                      <a:pt x="50" y="88"/>
                    </a:lnTo>
                    <a:lnTo>
                      <a:pt x="44" y="120"/>
                    </a:lnTo>
                    <a:lnTo>
                      <a:pt x="43" y="136"/>
                    </a:lnTo>
                    <a:lnTo>
                      <a:pt x="43" y="150"/>
                    </a:lnTo>
                    <a:lnTo>
                      <a:pt x="46" y="160"/>
                    </a:lnTo>
                    <a:lnTo>
                      <a:pt x="49" y="173"/>
                    </a:lnTo>
                    <a:lnTo>
                      <a:pt x="46" y="197"/>
                    </a:lnTo>
                    <a:lnTo>
                      <a:pt x="5" y="197"/>
                    </a:lnTo>
                    <a:lnTo>
                      <a:pt x="0" y="201"/>
                    </a:lnTo>
                    <a:lnTo>
                      <a:pt x="22" y="204"/>
                    </a:lnTo>
                    <a:lnTo>
                      <a:pt x="23" y="216"/>
                    </a:lnTo>
                    <a:lnTo>
                      <a:pt x="27" y="219"/>
                    </a:lnTo>
                    <a:lnTo>
                      <a:pt x="96" y="217"/>
                    </a:lnTo>
                    <a:lnTo>
                      <a:pt x="100" y="215"/>
                    </a:lnTo>
                    <a:lnTo>
                      <a:pt x="95" y="51"/>
                    </a:lnTo>
                    <a:lnTo>
                      <a:pt x="97" y="46"/>
                    </a:lnTo>
                    <a:lnTo>
                      <a:pt x="102" y="45"/>
                    </a:lnTo>
                    <a:lnTo>
                      <a:pt x="104" y="23"/>
                    </a:lnTo>
                    <a:lnTo>
                      <a:pt x="98" y="17"/>
                    </a:lnTo>
                    <a:lnTo>
                      <a:pt x="96" y="7"/>
                    </a:lnTo>
                    <a:lnTo>
                      <a:pt x="91" y="3"/>
                    </a:lnTo>
                    <a:lnTo>
                      <a:pt x="61" y="0"/>
                    </a:lnTo>
                    <a:lnTo>
                      <a:pt x="30" y="0"/>
                    </a:lnTo>
                    <a:lnTo>
                      <a:pt x="26" y="1"/>
                    </a:lnTo>
                    <a:lnTo>
                      <a:pt x="26" y="1"/>
                    </a:lnTo>
                  </a:path>
                </a:pathLst>
              </a:custGeom>
              <a:solidFill>
                <a:srgbClr val="000000"/>
              </a:solidFill>
              <a:ln w="9525" cap="rnd">
                <a:noFill/>
                <a:round/>
                <a:headEnd/>
                <a:tailEnd/>
              </a:ln>
              <a:effectLst/>
            </p:spPr>
            <p:txBody>
              <a:bodyPr/>
              <a:lstStyle/>
              <a:p>
                <a:endParaRPr lang="en-AU"/>
              </a:p>
            </p:txBody>
          </p:sp>
          <p:sp>
            <p:nvSpPr>
              <p:cNvPr id="407601" name="Freeform 49"/>
              <p:cNvSpPr>
                <a:spLocks/>
              </p:cNvSpPr>
              <p:nvPr/>
            </p:nvSpPr>
            <p:spPr bwMode="auto">
              <a:xfrm>
                <a:off x="4108" y="1378"/>
                <a:ext cx="286" cy="296"/>
              </a:xfrm>
              <a:custGeom>
                <a:avLst/>
                <a:gdLst/>
                <a:ahLst/>
                <a:cxnLst>
                  <a:cxn ang="0">
                    <a:pos x="194" y="51"/>
                  </a:cxn>
                  <a:cxn ang="0">
                    <a:pos x="187" y="66"/>
                  </a:cxn>
                  <a:cxn ang="0">
                    <a:pos x="141" y="70"/>
                  </a:cxn>
                  <a:cxn ang="0">
                    <a:pos x="102" y="77"/>
                  </a:cxn>
                  <a:cxn ang="0">
                    <a:pos x="85" y="70"/>
                  </a:cxn>
                  <a:cxn ang="0">
                    <a:pos x="79" y="74"/>
                  </a:cxn>
                  <a:cxn ang="0">
                    <a:pos x="83" y="80"/>
                  </a:cxn>
                  <a:cxn ang="0">
                    <a:pos x="57" y="106"/>
                  </a:cxn>
                  <a:cxn ang="0">
                    <a:pos x="21" y="148"/>
                  </a:cxn>
                  <a:cxn ang="0">
                    <a:pos x="4" y="206"/>
                  </a:cxn>
                  <a:cxn ang="0">
                    <a:pos x="0" y="289"/>
                  </a:cxn>
                  <a:cxn ang="0">
                    <a:pos x="34" y="292"/>
                  </a:cxn>
                  <a:cxn ang="0">
                    <a:pos x="14" y="286"/>
                  </a:cxn>
                  <a:cxn ang="0">
                    <a:pos x="9" y="247"/>
                  </a:cxn>
                  <a:cxn ang="0">
                    <a:pos x="18" y="180"/>
                  </a:cxn>
                  <a:cxn ang="0">
                    <a:pos x="41" y="129"/>
                  </a:cxn>
                  <a:cxn ang="0">
                    <a:pos x="83" y="97"/>
                  </a:cxn>
                  <a:cxn ang="0">
                    <a:pos x="124" y="85"/>
                  </a:cxn>
                  <a:cxn ang="0">
                    <a:pos x="178" y="87"/>
                  </a:cxn>
                  <a:cxn ang="0">
                    <a:pos x="214" y="104"/>
                  </a:cxn>
                  <a:cxn ang="0">
                    <a:pos x="247" y="141"/>
                  </a:cxn>
                  <a:cxn ang="0">
                    <a:pos x="270" y="200"/>
                  </a:cxn>
                  <a:cxn ang="0">
                    <a:pos x="279" y="235"/>
                  </a:cxn>
                  <a:cxn ang="0">
                    <a:pos x="275" y="284"/>
                  </a:cxn>
                  <a:cxn ang="0">
                    <a:pos x="171" y="290"/>
                  </a:cxn>
                  <a:cxn ang="0">
                    <a:pos x="81" y="294"/>
                  </a:cxn>
                  <a:cxn ang="0">
                    <a:pos x="173" y="295"/>
                  </a:cxn>
                  <a:cxn ang="0">
                    <a:pos x="281" y="287"/>
                  </a:cxn>
                  <a:cxn ang="0">
                    <a:pos x="285" y="242"/>
                  </a:cxn>
                  <a:cxn ang="0">
                    <a:pos x="279" y="193"/>
                  </a:cxn>
                  <a:cxn ang="0">
                    <a:pos x="257" y="137"/>
                  </a:cxn>
                  <a:cxn ang="0">
                    <a:pos x="220" y="90"/>
                  </a:cxn>
                  <a:cxn ang="0">
                    <a:pos x="201" y="54"/>
                  </a:cxn>
                  <a:cxn ang="0">
                    <a:pos x="192" y="0"/>
                  </a:cxn>
                </a:cxnLst>
                <a:rect l="0" t="0" r="r" b="b"/>
                <a:pathLst>
                  <a:path w="286" h="296">
                    <a:moveTo>
                      <a:pt x="192" y="0"/>
                    </a:moveTo>
                    <a:lnTo>
                      <a:pt x="194" y="51"/>
                    </a:lnTo>
                    <a:lnTo>
                      <a:pt x="192" y="58"/>
                    </a:lnTo>
                    <a:lnTo>
                      <a:pt x="187" y="66"/>
                    </a:lnTo>
                    <a:lnTo>
                      <a:pt x="176" y="69"/>
                    </a:lnTo>
                    <a:lnTo>
                      <a:pt x="141" y="70"/>
                    </a:lnTo>
                    <a:lnTo>
                      <a:pt x="115" y="69"/>
                    </a:lnTo>
                    <a:lnTo>
                      <a:pt x="102" y="77"/>
                    </a:lnTo>
                    <a:lnTo>
                      <a:pt x="92" y="70"/>
                    </a:lnTo>
                    <a:lnTo>
                      <a:pt x="85" y="70"/>
                    </a:lnTo>
                    <a:lnTo>
                      <a:pt x="81" y="66"/>
                    </a:lnTo>
                    <a:lnTo>
                      <a:pt x="79" y="74"/>
                    </a:lnTo>
                    <a:lnTo>
                      <a:pt x="74" y="81"/>
                    </a:lnTo>
                    <a:lnTo>
                      <a:pt x="83" y="80"/>
                    </a:lnTo>
                    <a:lnTo>
                      <a:pt x="75" y="90"/>
                    </a:lnTo>
                    <a:lnTo>
                      <a:pt x="57" y="106"/>
                    </a:lnTo>
                    <a:lnTo>
                      <a:pt x="35" y="126"/>
                    </a:lnTo>
                    <a:lnTo>
                      <a:pt x="21" y="148"/>
                    </a:lnTo>
                    <a:lnTo>
                      <a:pt x="9" y="178"/>
                    </a:lnTo>
                    <a:lnTo>
                      <a:pt x="4" y="206"/>
                    </a:lnTo>
                    <a:lnTo>
                      <a:pt x="0" y="246"/>
                    </a:lnTo>
                    <a:lnTo>
                      <a:pt x="0" y="289"/>
                    </a:lnTo>
                    <a:lnTo>
                      <a:pt x="18" y="292"/>
                    </a:lnTo>
                    <a:lnTo>
                      <a:pt x="34" y="292"/>
                    </a:lnTo>
                    <a:lnTo>
                      <a:pt x="31" y="289"/>
                    </a:lnTo>
                    <a:lnTo>
                      <a:pt x="14" y="286"/>
                    </a:lnTo>
                    <a:lnTo>
                      <a:pt x="10" y="279"/>
                    </a:lnTo>
                    <a:lnTo>
                      <a:pt x="9" y="247"/>
                    </a:lnTo>
                    <a:lnTo>
                      <a:pt x="12" y="207"/>
                    </a:lnTo>
                    <a:lnTo>
                      <a:pt x="18" y="180"/>
                    </a:lnTo>
                    <a:lnTo>
                      <a:pt x="29" y="149"/>
                    </a:lnTo>
                    <a:lnTo>
                      <a:pt x="41" y="129"/>
                    </a:lnTo>
                    <a:lnTo>
                      <a:pt x="62" y="111"/>
                    </a:lnTo>
                    <a:lnTo>
                      <a:pt x="83" y="97"/>
                    </a:lnTo>
                    <a:lnTo>
                      <a:pt x="105" y="88"/>
                    </a:lnTo>
                    <a:lnTo>
                      <a:pt x="124" y="85"/>
                    </a:lnTo>
                    <a:lnTo>
                      <a:pt x="144" y="84"/>
                    </a:lnTo>
                    <a:lnTo>
                      <a:pt x="178" y="87"/>
                    </a:lnTo>
                    <a:lnTo>
                      <a:pt x="198" y="95"/>
                    </a:lnTo>
                    <a:lnTo>
                      <a:pt x="214" y="104"/>
                    </a:lnTo>
                    <a:lnTo>
                      <a:pt x="229" y="118"/>
                    </a:lnTo>
                    <a:lnTo>
                      <a:pt x="247" y="141"/>
                    </a:lnTo>
                    <a:lnTo>
                      <a:pt x="260" y="171"/>
                    </a:lnTo>
                    <a:lnTo>
                      <a:pt x="270" y="200"/>
                    </a:lnTo>
                    <a:lnTo>
                      <a:pt x="276" y="207"/>
                    </a:lnTo>
                    <a:lnTo>
                      <a:pt x="279" y="235"/>
                    </a:lnTo>
                    <a:lnTo>
                      <a:pt x="275" y="249"/>
                    </a:lnTo>
                    <a:lnTo>
                      <a:pt x="275" y="284"/>
                    </a:lnTo>
                    <a:lnTo>
                      <a:pt x="224" y="287"/>
                    </a:lnTo>
                    <a:lnTo>
                      <a:pt x="171" y="290"/>
                    </a:lnTo>
                    <a:lnTo>
                      <a:pt x="118" y="292"/>
                    </a:lnTo>
                    <a:lnTo>
                      <a:pt x="81" y="294"/>
                    </a:lnTo>
                    <a:lnTo>
                      <a:pt x="120" y="295"/>
                    </a:lnTo>
                    <a:lnTo>
                      <a:pt x="173" y="295"/>
                    </a:lnTo>
                    <a:lnTo>
                      <a:pt x="227" y="292"/>
                    </a:lnTo>
                    <a:lnTo>
                      <a:pt x="281" y="287"/>
                    </a:lnTo>
                    <a:lnTo>
                      <a:pt x="285" y="282"/>
                    </a:lnTo>
                    <a:lnTo>
                      <a:pt x="285" y="242"/>
                    </a:lnTo>
                    <a:lnTo>
                      <a:pt x="283" y="218"/>
                    </a:lnTo>
                    <a:lnTo>
                      <a:pt x="279" y="193"/>
                    </a:lnTo>
                    <a:lnTo>
                      <a:pt x="270" y="166"/>
                    </a:lnTo>
                    <a:lnTo>
                      <a:pt x="257" y="137"/>
                    </a:lnTo>
                    <a:lnTo>
                      <a:pt x="236" y="107"/>
                    </a:lnTo>
                    <a:lnTo>
                      <a:pt x="220" y="90"/>
                    </a:lnTo>
                    <a:lnTo>
                      <a:pt x="207" y="72"/>
                    </a:lnTo>
                    <a:lnTo>
                      <a:pt x="201" y="54"/>
                    </a:lnTo>
                    <a:lnTo>
                      <a:pt x="196" y="2"/>
                    </a:lnTo>
                    <a:lnTo>
                      <a:pt x="192" y="0"/>
                    </a:lnTo>
                    <a:lnTo>
                      <a:pt x="192" y="0"/>
                    </a:lnTo>
                  </a:path>
                </a:pathLst>
              </a:custGeom>
              <a:solidFill>
                <a:srgbClr val="000000"/>
              </a:solidFill>
              <a:ln w="9525" cap="rnd">
                <a:noFill/>
                <a:round/>
                <a:headEnd/>
                <a:tailEnd/>
              </a:ln>
              <a:effectLst/>
            </p:spPr>
            <p:txBody>
              <a:bodyPr/>
              <a:lstStyle/>
              <a:p>
                <a:endParaRPr lang="en-AU"/>
              </a:p>
            </p:txBody>
          </p:sp>
          <p:sp>
            <p:nvSpPr>
              <p:cNvPr id="407602" name="Freeform 50"/>
              <p:cNvSpPr>
                <a:spLocks/>
              </p:cNvSpPr>
              <p:nvPr/>
            </p:nvSpPr>
            <p:spPr bwMode="auto">
              <a:xfrm>
                <a:off x="4369" y="1675"/>
                <a:ext cx="26" cy="384"/>
              </a:xfrm>
              <a:custGeom>
                <a:avLst/>
                <a:gdLst/>
                <a:ahLst/>
                <a:cxnLst>
                  <a:cxn ang="0">
                    <a:pos x="1" y="3"/>
                  </a:cxn>
                  <a:cxn ang="0">
                    <a:pos x="25" y="0"/>
                  </a:cxn>
                  <a:cxn ang="0">
                    <a:pos x="25" y="377"/>
                  </a:cxn>
                  <a:cxn ang="0">
                    <a:pos x="17" y="381"/>
                  </a:cxn>
                  <a:cxn ang="0">
                    <a:pos x="0" y="383"/>
                  </a:cxn>
                  <a:cxn ang="0">
                    <a:pos x="2" y="379"/>
                  </a:cxn>
                  <a:cxn ang="0">
                    <a:pos x="17" y="375"/>
                  </a:cxn>
                  <a:cxn ang="0">
                    <a:pos x="15" y="368"/>
                  </a:cxn>
                  <a:cxn ang="0">
                    <a:pos x="20" y="364"/>
                  </a:cxn>
                  <a:cxn ang="0">
                    <a:pos x="14" y="315"/>
                  </a:cxn>
                  <a:cxn ang="0">
                    <a:pos x="14" y="272"/>
                  </a:cxn>
                  <a:cxn ang="0">
                    <a:pos x="13" y="242"/>
                  </a:cxn>
                  <a:cxn ang="0">
                    <a:pos x="18" y="225"/>
                  </a:cxn>
                  <a:cxn ang="0">
                    <a:pos x="14" y="213"/>
                  </a:cxn>
                  <a:cxn ang="0">
                    <a:pos x="15" y="182"/>
                  </a:cxn>
                  <a:cxn ang="0">
                    <a:pos x="14" y="9"/>
                  </a:cxn>
                  <a:cxn ang="0">
                    <a:pos x="2" y="8"/>
                  </a:cxn>
                  <a:cxn ang="0">
                    <a:pos x="1" y="3"/>
                  </a:cxn>
                  <a:cxn ang="0">
                    <a:pos x="1" y="3"/>
                  </a:cxn>
                </a:cxnLst>
                <a:rect l="0" t="0" r="r" b="b"/>
                <a:pathLst>
                  <a:path w="26" h="384">
                    <a:moveTo>
                      <a:pt x="1" y="3"/>
                    </a:moveTo>
                    <a:lnTo>
                      <a:pt x="25" y="0"/>
                    </a:lnTo>
                    <a:lnTo>
                      <a:pt x="25" y="377"/>
                    </a:lnTo>
                    <a:lnTo>
                      <a:pt x="17" y="381"/>
                    </a:lnTo>
                    <a:lnTo>
                      <a:pt x="0" y="383"/>
                    </a:lnTo>
                    <a:lnTo>
                      <a:pt x="2" y="379"/>
                    </a:lnTo>
                    <a:lnTo>
                      <a:pt x="17" y="375"/>
                    </a:lnTo>
                    <a:lnTo>
                      <a:pt x="15" y="368"/>
                    </a:lnTo>
                    <a:lnTo>
                      <a:pt x="20" y="364"/>
                    </a:lnTo>
                    <a:lnTo>
                      <a:pt x="14" y="315"/>
                    </a:lnTo>
                    <a:lnTo>
                      <a:pt x="14" y="272"/>
                    </a:lnTo>
                    <a:lnTo>
                      <a:pt x="13" y="242"/>
                    </a:lnTo>
                    <a:lnTo>
                      <a:pt x="18" y="225"/>
                    </a:lnTo>
                    <a:lnTo>
                      <a:pt x="14" y="213"/>
                    </a:lnTo>
                    <a:lnTo>
                      <a:pt x="15" y="182"/>
                    </a:lnTo>
                    <a:lnTo>
                      <a:pt x="14" y="9"/>
                    </a:lnTo>
                    <a:lnTo>
                      <a:pt x="2" y="8"/>
                    </a:lnTo>
                    <a:lnTo>
                      <a:pt x="1" y="3"/>
                    </a:lnTo>
                    <a:lnTo>
                      <a:pt x="1" y="3"/>
                    </a:lnTo>
                  </a:path>
                </a:pathLst>
              </a:custGeom>
              <a:solidFill>
                <a:srgbClr val="000000"/>
              </a:solidFill>
              <a:ln w="9525" cap="rnd">
                <a:noFill/>
                <a:round/>
                <a:headEnd/>
                <a:tailEnd/>
              </a:ln>
              <a:effectLst/>
            </p:spPr>
            <p:txBody>
              <a:bodyPr/>
              <a:lstStyle/>
              <a:p>
                <a:endParaRPr lang="en-AU"/>
              </a:p>
            </p:txBody>
          </p:sp>
          <p:sp>
            <p:nvSpPr>
              <p:cNvPr id="407603" name="Freeform 51"/>
              <p:cNvSpPr>
                <a:spLocks/>
              </p:cNvSpPr>
              <p:nvPr/>
            </p:nvSpPr>
            <p:spPr bwMode="auto">
              <a:xfrm>
                <a:off x="4105" y="2068"/>
                <a:ext cx="290" cy="105"/>
              </a:xfrm>
              <a:custGeom>
                <a:avLst/>
                <a:gdLst/>
                <a:ahLst/>
                <a:cxnLst>
                  <a:cxn ang="0">
                    <a:pos x="0" y="0"/>
                  </a:cxn>
                  <a:cxn ang="0">
                    <a:pos x="17" y="7"/>
                  </a:cxn>
                  <a:cxn ang="0">
                    <a:pos x="46" y="10"/>
                  </a:cxn>
                  <a:cxn ang="0">
                    <a:pos x="95" y="14"/>
                  </a:cxn>
                  <a:cxn ang="0">
                    <a:pos x="152" y="14"/>
                  </a:cxn>
                  <a:cxn ang="0">
                    <a:pos x="204" y="12"/>
                  </a:cxn>
                  <a:cxn ang="0">
                    <a:pos x="255" y="6"/>
                  </a:cxn>
                  <a:cxn ang="0">
                    <a:pos x="289" y="0"/>
                  </a:cxn>
                  <a:cxn ang="0">
                    <a:pos x="289" y="97"/>
                  </a:cxn>
                  <a:cxn ang="0">
                    <a:pos x="286" y="104"/>
                  </a:cxn>
                  <a:cxn ang="0">
                    <a:pos x="284" y="93"/>
                  </a:cxn>
                  <a:cxn ang="0">
                    <a:pos x="281" y="73"/>
                  </a:cxn>
                  <a:cxn ang="0">
                    <a:pos x="275" y="54"/>
                  </a:cxn>
                  <a:cxn ang="0">
                    <a:pos x="265" y="40"/>
                  </a:cxn>
                  <a:cxn ang="0">
                    <a:pos x="254" y="34"/>
                  </a:cxn>
                  <a:cxn ang="0">
                    <a:pos x="231" y="33"/>
                  </a:cxn>
                  <a:cxn ang="0">
                    <a:pos x="205" y="37"/>
                  </a:cxn>
                  <a:cxn ang="0">
                    <a:pos x="155" y="34"/>
                  </a:cxn>
                  <a:cxn ang="0">
                    <a:pos x="93" y="25"/>
                  </a:cxn>
                  <a:cxn ang="0">
                    <a:pos x="44" y="16"/>
                  </a:cxn>
                  <a:cxn ang="0">
                    <a:pos x="14" y="10"/>
                  </a:cxn>
                  <a:cxn ang="0">
                    <a:pos x="0" y="4"/>
                  </a:cxn>
                  <a:cxn ang="0">
                    <a:pos x="0" y="0"/>
                  </a:cxn>
                  <a:cxn ang="0">
                    <a:pos x="0" y="0"/>
                  </a:cxn>
                </a:cxnLst>
                <a:rect l="0" t="0" r="r" b="b"/>
                <a:pathLst>
                  <a:path w="290" h="105">
                    <a:moveTo>
                      <a:pt x="0" y="0"/>
                    </a:moveTo>
                    <a:lnTo>
                      <a:pt x="17" y="7"/>
                    </a:lnTo>
                    <a:lnTo>
                      <a:pt x="46" y="10"/>
                    </a:lnTo>
                    <a:lnTo>
                      <a:pt x="95" y="14"/>
                    </a:lnTo>
                    <a:lnTo>
                      <a:pt x="152" y="14"/>
                    </a:lnTo>
                    <a:lnTo>
                      <a:pt x="204" y="12"/>
                    </a:lnTo>
                    <a:lnTo>
                      <a:pt x="255" y="6"/>
                    </a:lnTo>
                    <a:lnTo>
                      <a:pt x="289" y="0"/>
                    </a:lnTo>
                    <a:lnTo>
                      <a:pt x="289" y="97"/>
                    </a:lnTo>
                    <a:lnTo>
                      <a:pt x="286" y="104"/>
                    </a:lnTo>
                    <a:lnTo>
                      <a:pt x="284" y="93"/>
                    </a:lnTo>
                    <a:lnTo>
                      <a:pt x="281" y="73"/>
                    </a:lnTo>
                    <a:lnTo>
                      <a:pt x="275" y="54"/>
                    </a:lnTo>
                    <a:lnTo>
                      <a:pt x="265" y="40"/>
                    </a:lnTo>
                    <a:lnTo>
                      <a:pt x="254" y="34"/>
                    </a:lnTo>
                    <a:lnTo>
                      <a:pt x="231" y="33"/>
                    </a:lnTo>
                    <a:lnTo>
                      <a:pt x="205" y="37"/>
                    </a:lnTo>
                    <a:lnTo>
                      <a:pt x="155" y="34"/>
                    </a:lnTo>
                    <a:lnTo>
                      <a:pt x="93" y="25"/>
                    </a:lnTo>
                    <a:lnTo>
                      <a:pt x="44" y="16"/>
                    </a:lnTo>
                    <a:lnTo>
                      <a:pt x="14" y="10"/>
                    </a:lnTo>
                    <a:lnTo>
                      <a:pt x="0" y="4"/>
                    </a:lnTo>
                    <a:lnTo>
                      <a:pt x="0" y="0"/>
                    </a:lnTo>
                    <a:lnTo>
                      <a:pt x="0" y="0"/>
                    </a:lnTo>
                  </a:path>
                </a:pathLst>
              </a:custGeom>
              <a:solidFill>
                <a:srgbClr val="000000"/>
              </a:solidFill>
              <a:ln w="9525" cap="rnd">
                <a:noFill/>
                <a:round/>
                <a:headEnd/>
                <a:tailEnd/>
              </a:ln>
              <a:effectLst/>
            </p:spPr>
            <p:txBody>
              <a:bodyPr/>
              <a:lstStyle/>
              <a:p>
                <a:endParaRPr lang="en-AU"/>
              </a:p>
            </p:txBody>
          </p:sp>
          <p:sp>
            <p:nvSpPr>
              <p:cNvPr id="407604" name="Freeform 52"/>
              <p:cNvSpPr>
                <a:spLocks/>
              </p:cNvSpPr>
              <p:nvPr/>
            </p:nvSpPr>
            <p:spPr bwMode="auto">
              <a:xfrm>
                <a:off x="3945" y="1936"/>
                <a:ext cx="17" cy="75"/>
              </a:xfrm>
              <a:custGeom>
                <a:avLst/>
                <a:gdLst/>
                <a:ahLst/>
                <a:cxnLst>
                  <a:cxn ang="0">
                    <a:pos x="13" y="0"/>
                  </a:cxn>
                  <a:cxn ang="0">
                    <a:pos x="2" y="15"/>
                  </a:cxn>
                  <a:cxn ang="0">
                    <a:pos x="0" y="74"/>
                  </a:cxn>
                  <a:cxn ang="0">
                    <a:pos x="16" y="52"/>
                  </a:cxn>
                  <a:cxn ang="0">
                    <a:pos x="13" y="0"/>
                  </a:cxn>
                  <a:cxn ang="0">
                    <a:pos x="13" y="0"/>
                  </a:cxn>
                </a:cxnLst>
                <a:rect l="0" t="0" r="r" b="b"/>
                <a:pathLst>
                  <a:path w="17" h="75">
                    <a:moveTo>
                      <a:pt x="13" y="0"/>
                    </a:moveTo>
                    <a:lnTo>
                      <a:pt x="2" y="15"/>
                    </a:lnTo>
                    <a:lnTo>
                      <a:pt x="0" y="74"/>
                    </a:lnTo>
                    <a:lnTo>
                      <a:pt x="16" y="52"/>
                    </a:lnTo>
                    <a:lnTo>
                      <a:pt x="13" y="0"/>
                    </a:lnTo>
                    <a:lnTo>
                      <a:pt x="13" y="0"/>
                    </a:lnTo>
                  </a:path>
                </a:pathLst>
              </a:custGeom>
              <a:solidFill>
                <a:srgbClr val="FFFFFF"/>
              </a:solidFill>
              <a:ln w="9525" cap="rnd">
                <a:noFill/>
                <a:round/>
                <a:headEnd/>
                <a:tailEnd/>
              </a:ln>
              <a:effectLst/>
            </p:spPr>
            <p:txBody>
              <a:bodyPr/>
              <a:lstStyle/>
              <a:p>
                <a:endParaRPr lang="en-AU"/>
              </a:p>
            </p:txBody>
          </p:sp>
          <p:sp>
            <p:nvSpPr>
              <p:cNvPr id="407605" name="Freeform 53"/>
              <p:cNvSpPr>
                <a:spLocks/>
              </p:cNvSpPr>
              <p:nvPr/>
            </p:nvSpPr>
            <p:spPr bwMode="auto">
              <a:xfrm>
                <a:off x="3947" y="2013"/>
                <a:ext cx="17" cy="59"/>
              </a:xfrm>
              <a:custGeom>
                <a:avLst/>
                <a:gdLst/>
                <a:ahLst/>
                <a:cxnLst>
                  <a:cxn ang="0">
                    <a:pos x="16" y="0"/>
                  </a:cxn>
                  <a:cxn ang="0">
                    <a:pos x="13" y="46"/>
                  </a:cxn>
                  <a:cxn ang="0">
                    <a:pos x="0" y="58"/>
                  </a:cxn>
                  <a:cxn ang="0">
                    <a:pos x="0" y="8"/>
                  </a:cxn>
                  <a:cxn ang="0">
                    <a:pos x="16" y="0"/>
                  </a:cxn>
                  <a:cxn ang="0">
                    <a:pos x="16" y="0"/>
                  </a:cxn>
                </a:cxnLst>
                <a:rect l="0" t="0" r="r" b="b"/>
                <a:pathLst>
                  <a:path w="17" h="59">
                    <a:moveTo>
                      <a:pt x="16" y="0"/>
                    </a:moveTo>
                    <a:lnTo>
                      <a:pt x="13" y="46"/>
                    </a:lnTo>
                    <a:lnTo>
                      <a:pt x="0" y="58"/>
                    </a:lnTo>
                    <a:lnTo>
                      <a:pt x="0" y="8"/>
                    </a:lnTo>
                    <a:lnTo>
                      <a:pt x="16" y="0"/>
                    </a:lnTo>
                    <a:lnTo>
                      <a:pt x="16" y="0"/>
                    </a:lnTo>
                  </a:path>
                </a:pathLst>
              </a:custGeom>
              <a:solidFill>
                <a:srgbClr val="FFFFFF"/>
              </a:solidFill>
              <a:ln w="9525" cap="rnd">
                <a:noFill/>
                <a:round/>
                <a:headEnd/>
                <a:tailEnd/>
              </a:ln>
              <a:effectLst/>
            </p:spPr>
            <p:txBody>
              <a:bodyPr/>
              <a:lstStyle/>
              <a:p>
                <a:endParaRPr lang="en-AU"/>
              </a:p>
            </p:txBody>
          </p:sp>
          <p:sp>
            <p:nvSpPr>
              <p:cNvPr id="407606" name="Freeform 54"/>
              <p:cNvSpPr>
                <a:spLocks/>
              </p:cNvSpPr>
              <p:nvPr/>
            </p:nvSpPr>
            <p:spPr bwMode="auto">
              <a:xfrm>
                <a:off x="3938" y="2166"/>
                <a:ext cx="119" cy="30"/>
              </a:xfrm>
              <a:custGeom>
                <a:avLst/>
                <a:gdLst/>
                <a:ahLst/>
                <a:cxnLst>
                  <a:cxn ang="0">
                    <a:pos x="50" y="0"/>
                  </a:cxn>
                  <a:cxn ang="0">
                    <a:pos x="80" y="7"/>
                  </a:cxn>
                  <a:cxn ang="0">
                    <a:pos x="109" y="9"/>
                  </a:cxn>
                  <a:cxn ang="0">
                    <a:pos x="118" y="13"/>
                  </a:cxn>
                  <a:cxn ang="0">
                    <a:pos x="116" y="21"/>
                  </a:cxn>
                  <a:cxn ang="0">
                    <a:pos x="92" y="26"/>
                  </a:cxn>
                  <a:cxn ang="0">
                    <a:pos x="58" y="27"/>
                  </a:cxn>
                  <a:cxn ang="0">
                    <a:pos x="0" y="29"/>
                  </a:cxn>
                  <a:cxn ang="0">
                    <a:pos x="49" y="22"/>
                  </a:cxn>
                  <a:cxn ang="0">
                    <a:pos x="76" y="21"/>
                  </a:cxn>
                  <a:cxn ang="0">
                    <a:pos x="95" y="18"/>
                  </a:cxn>
                  <a:cxn ang="0">
                    <a:pos x="75" y="13"/>
                  </a:cxn>
                  <a:cxn ang="0">
                    <a:pos x="55" y="9"/>
                  </a:cxn>
                  <a:cxn ang="0">
                    <a:pos x="50" y="0"/>
                  </a:cxn>
                  <a:cxn ang="0">
                    <a:pos x="50" y="0"/>
                  </a:cxn>
                </a:cxnLst>
                <a:rect l="0" t="0" r="r" b="b"/>
                <a:pathLst>
                  <a:path w="119" h="30">
                    <a:moveTo>
                      <a:pt x="50" y="0"/>
                    </a:moveTo>
                    <a:lnTo>
                      <a:pt x="80" y="7"/>
                    </a:lnTo>
                    <a:lnTo>
                      <a:pt x="109" y="9"/>
                    </a:lnTo>
                    <a:lnTo>
                      <a:pt x="118" y="13"/>
                    </a:lnTo>
                    <a:lnTo>
                      <a:pt x="116" y="21"/>
                    </a:lnTo>
                    <a:lnTo>
                      <a:pt x="92" y="26"/>
                    </a:lnTo>
                    <a:lnTo>
                      <a:pt x="58" y="27"/>
                    </a:lnTo>
                    <a:lnTo>
                      <a:pt x="0" y="29"/>
                    </a:lnTo>
                    <a:lnTo>
                      <a:pt x="49" y="22"/>
                    </a:lnTo>
                    <a:lnTo>
                      <a:pt x="76" y="21"/>
                    </a:lnTo>
                    <a:lnTo>
                      <a:pt x="95" y="18"/>
                    </a:lnTo>
                    <a:lnTo>
                      <a:pt x="75" y="13"/>
                    </a:lnTo>
                    <a:lnTo>
                      <a:pt x="55" y="9"/>
                    </a:lnTo>
                    <a:lnTo>
                      <a:pt x="50" y="0"/>
                    </a:lnTo>
                    <a:lnTo>
                      <a:pt x="50" y="0"/>
                    </a:lnTo>
                  </a:path>
                </a:pathLst>
              </a:custGeom>
              <a:solidFill>
                <a:srgbClr val="FFFFFF"/>
              </a:solidFill>
              <a:ln w="9525" cap="rnd">
                <a:noFill/>
                <a:round/>
                <a:headEnd/>
                <a:tailEnd/>
              </a:ln>
              <a:effectLst/>
            </p:spPr>
            <p:txBody>
              <a:bodyPr/>
              <a:lstStyle/>
              <a:p>
                <a:endParaRPr lang="en-AU"/>
              </a:p>
            </p:txBody>
          </p:sp>
          <p:sp>
            <p:nvSpPr>
              <p:cNvPr id="407607" name="Freeform 55"/>
              <p:cNvSpPr>
                <a:spLocks/>
              </p:cNvSpPr>
              <p:nvPr/>
            </p:nvSpPr>
            <p:spPr bwMode="auto">
              <a:xfrm>
                <a:off x="3919" y="2153"/>
                <a:ext cx="21" cy="17"/>
              </a:xfrm>
              <a:custGeom>
                <a:avLst/>
                <a:gdLst/>
                <a:ahLst/>
                <a:cxnLst>
                  <a:cxn ang="0">
                    <a:pos x="13" y="0"/>
                  </a:cxn>
                  <a:cxn ang="0">
                    <a:pos x="0" y="8"/>
                  </a:cxn>
                  <a:cxn ang="0">
                    <a:pos x="20" y="16"/>
                  </a:cxn>
                  <a:cxn ang="0">
                    <a:pos x="13" y="0"/>
                  </a:cxn>
                  <a:cxn ang="0">
                    <a:pos x="13" y="0"/>
                  </a:cxn>
                </a:cxnLst>
                <a:rect l="0" t="0" r="r" b="b"/>
                <a:pathLst>
                  <a:path w="21" h="17">
                    <a:moveTo>
                      <a:pt x="13" y="0"/>
                    </a:moveTo>
                    <a:lnTo>
                      <a:pt x="0" y="8"/>
                    </a:lnTo>
                    <a:lnTo>
                      <a:pt x="20" y="16"/>
                    </a:lnTo>
                    <a:lnTo>
                      <a:pt x="13" y="0"/>
                    </a:lnTo>
                    <a:lnTo>
                      <a:pt x="13" y="0"/>
                    </a:lnTo>
                  </a:path>
                </a:pathLst>
              </a:custGeom>
              <a:solidFill>
                <a:srgbClr val="FFFFFF"/>
              </a:solidFill>
              <a:ln w="9525" cap="rnd">
                <a:noFill/>
                <a:round/>
                <a:headEnd/>
                <a:tailEnd/>
              </a:ln>
              <a:effectLst/>
            </p:spPr>
            <p:txBody>
              <a:bodyPr/>
              <a:lstStyle/>
              <a:p>
                <a:endParaRPr lang="en-AU"/>
              </a:p>
            </p:txBody>
          </p:sp>
          <p:sp>
            <p:nvSpPr>
              <p:cNvPr id="407608" name="Freeform 56"/>
              <p:cNvSpPr>
                <a:spLocks/>
              </p:cNvSpPr>
              <p:nvPr/>
            </p:nvSpPr>
            <p:spPr bwMode="auto">
              <a:xfrm>
                <a:off x="3946" y="1915"/>
                <a:ext cx="17" cy="28"/>
              </a:xfrm>
              <a:custGeom>
                <a:avLst/>
                <a:gdLst/>
                <a:ahLst/>
                <a:cxnLst>
                  <a:cxn ang="0">
                    <a:pos x="1" y="5"/>
                  </a:cxn>
                  <a:cxn ang="0">
                    <a:pos x="0" y="27"/>
                  </a:cxn>
                  <a:cxn ang="0">
                    <a:pos x="16" y="14"/>
                  </a:cxn>
                  <a:cxn ang="0">
                    <a:pos x="16" y="0"/>
                  </a:cxn>
                  <a:cxn ang="0">
                    <a:pos x="1" y="5"/>
                  </a:cxn>
                  <a:cxn ang="0">
                    <a:pos x="1" y="5"/>
                  </a:cxn>
                </a:cxnLst>
                <a:rect l="0" t="0" r="r" b="b"/>
                <a:pathLst>
                  <a:path w="17" h="28">
                    <a:moveTo>
                      <a:pt x="1" y="5"/>
                    </a:moveTo>
                    <a:lnTo>
                      <a:pt x="0" y="27"/>
                    </a:lnTo>
                    <a:lnTo>
                      <a:pt x="16" y="14"/>
                    </a:lnTo>
                    <a:lnTo>
                      <a:pt x="16" y="0"/>
                    </a:lnTo>
                    <a:lnTo>
                      <a:pt x="1" y="5"/>
                    </a:lnTo>
                    <a:lnTo>
                      <a:pt x="1" y="5"/>
                    </a:lnTo>
                  </a:path>
                </a:pathLst>
              </a:custGeom>
              <a:solidFill>
                <a:srgbClr val="FFFFFF"/>
              </a:solidFill>
              <a:ln w="9525" cap="rnd">
                <a:noFill/>
                <a:round/>
                <a:headEnd/>
                <a:tailEnd/>
              </a:ln>
              <a:effectLst/>
            </p:spPr>
            <p:txBody>
              <a:bodyPr/>
              <a:lstStyle/>
              <a:p>
                <a:endParaRPr lang="en-AU"/>
              </a:p>
            </p:txBody>
          </p:sp>
          <p:sp>
            <p:nvSpPr>
              <p:cNvPr id="407609" name="Freeform 57"/>
              <p:cNvSpPr>
                <a:spLocks/>
              </p:cNvSpPr>
              <p:nvPr/>
            </p:nvSpPr>
            <p:spPr bwMode="auto">
              <a:xfrm>
                <a:off x="3865" y="2179"/>
                <a:ext cx="39" cy="17"/>
              </a:xfrm>
              <a:custGeom>
                <a:avLst/>
                <a:gdLst/>
                <a:ahLst/>
                <a:cxnLst>
                  <a:cxn ang="0">
                    <a:pos x="38" y="16"/>
                  </a:cxn>
                  <a:cxn ang="0">
                    <a:pos x="23" y="0"/>
                  </a:cxn>
                  <a:cxn ang="0">
                    <a:pos x="0" y="0"/>
                  </a:cxn>
                  <a:cxn ang="0">
                    <a:pos x="16" y="14"/>
                  </a:cxn>
                  <a:cxn ang="0">
                    <a:pos x="38" y="16"/>
                  </a:cxn>
                  <a:cxn ang="0">
                    <a:pos x="38" y="16"/>
                  </a:cxn>
                </a:cxnLst>
                <a:rect l="0" t="0" r="r" b="b"/>
                <a:pathLst>
                  <a:path w="39" h="17">
                    <a:moveTo>
                      <a:pt x="38" y="16"/>
                    </a:moveTo>
                    <a:lnTo>
                      <a:pt x="23" y="0"/>
                    </a:lnTo>
                    <a:lnTo>
                      <a:pt x="0" y="0"/>
                    </a:lnTo>
                    <a:lnTo>
                      <a:pt x="16" y="14"/>
                    </a:lnTo>
                    <a:lnTo>
                      <a:pt x="38" y="16"/>
                    </a:lnTo>
                    <a:lnTo>
                      <a:pt x="38" y="16"/>
                    </a:lnTo>
                  </a:path>
                </a:pathLst>
              </a:custGeom>
              <a:solidFill>
                <a:srgbClr val="FFFFFF"/>
              </a:solidFill>
              <a:ln w="9525" cap="rnd">
                <a:noFill/>
                <a:round/>
                <a:headEnd/>
                <a:tailEnd/>
              </a:ln>
              <a:effectLst/>
            </p:spPr>
            <p:txBody>
              <a:bodyPr/>
              <a:lstStyle/>
              <a:p>
                <a:endParaRPr lang="en-AU"/>
              </a:p>
            </p:txBody>
          </p:sp>
          <p:sp>
            <p:nvSpPr>
              <p:cNvPr id="407610" name="Freeform 58"/>
              <p:cNvSpPr>
                <a:spLocks/>
              </p:cNvSpPr>
              <p:nvPr/>
            </p:nvSpPr>
            <p:spPr bwMode="auto">
              <a:xfrm>
                <a:off x="4180" y="1488"/>
                <a:ext cx="95" cy="125"/>
              </a:xfrm>
              <a:custGeom>
                <a:avLst/>
                <a:gdLst/>
                <a:ahLst/>
                <a:cxnLst>
                  <a:cxn ang="0">
                    <a:pos x="33" y="0"/>
                  </a:cxn>
                  <a:cxn ang="0">
                    <a:pos x="80" y="23"/>
                  </a:cxn>
                  <a:cxn ang="0">
                    <a:pos x="60" y="41"/>
                  </a:cxn>
                  <a:cxn ang="0">
                    <a:pos x="94" y="70"/>
                  </a:cxn>
                  <a:cxn ang="0">
                    <a:pos x="77" y="121"/>
                  </a:cxn>
                  <a:cxn ang="0">
                    <a:pos x="14" y="124"/>
                  </a:cxn>
                  <a:cxn ang="0">
                    <a:pos x="32" y="73"/>
                  </a:cxn>
                  <a:cxn ang="0">
                    <a:pos x="21" y="49"/>
                  </a:cxn>
                  <a:cxn ang="0">
                    <a:pos x="44" y="25"/>
                  </a:cxn>
                  <a:cxn ang="0">
                    <a:pos x="0" y="9"/>
                  </a:cxn>
                  <a:cxn ang="0">
                    <a:pos x="33" y="0"/>
                  </a:cxn>
                  <a:cxn ang="0">
                    <a:pos x="33" y="0"/>
                  </a:cxn>
                </a:cxnLst>
                <a:rect l="0" t="0" r="r" b="b"/>
                <a:pathLst>
                  <a:path w="95" h="125">
                    <a:moveTo>
                      <a:pt x="33" y="0"/>
                    </a:moveTo>
                    <a:lnTo>
                      <a:pt x="80" y="23"/>
                    </a:lnTo>
                    <a:lnTo>
                      <a:pt x="60" y="41"/>
                    </a:lnTo>
                    <a:lnTo>
                      <a:pt x="94" y="70"/>
                    </a:lnTo>
                    <a:lnTo>
                      <a:pt x="77" y="121"/>
                    </a:lnTo>
                    <a:lnTo>
                      <a:pt x="14" y="124"/>
                    </a:lnTo>
                    <a:lnTo>
                      <a:pt x="32" y="73"/>
                    </a:lnTo>
                    <a:lnTo>
                      <a:pt x="21" y="49"/>
                    </a:lnTo>
                    <a:lnTo>
                      <a:pt x="44" y="25"/>
                    </a:lnTo>
                    <a:lnTo>
                      <a:pt x="0" y="9"/>
                    </a:lnTo>
                    <a:lnTo>
                      <a:pt x="33" y="0"/>
                    </a:lnTo>
                    <a:lnTo>
                      <a:pt x="33" y="0"/>
                    </a:lnTo>
                  </a:path>
                </a:pathLst>
              </a:custGeom>
              <a:solidFill>
                <a:srgbClr val="FAFAFA"/>
              </a:solidFill>
              <a:ln w="9525" cap="rnd">
                <a:noFill/>
                <a:round/>
                <a:headEnd/>
                <a:tailEnd/>
              </a:ln>
              <a:effectLst/>
            </p:spPr>
            <p:txBody>
              <a:bodyPr/>
              <a:lstStyle/>
              <a:p>
                <a:endParaRPr lang="en-AU"/>
              </a:p>
            </p:txBody>
          </p:sp>
        </p:grpSp>
      </p:grpSp>
      <p:sp>
        <p:nvSpPr>
          <p:cNvPr id="407611" name="Rectangle 59"/>
          <p:cNvSpPr>
            <a:spLocks noChangeArrowheads="1"/>
          </p:cNvSpPr>
          <p:nvPr/>
        </p:nvSpPr>
        <p:spPr bwMode="auto">
          <a:xfrm>
            <a:off x="4803775" y="1533525"/>
            <a:ext cx="1093788" cy="1127125"/>
          </a:xfrm>
          <a:prstGeom prst="rect">
            <a:avLst/>
          </a:prstGeom>
          <a:noFill/>
          <a:ln w="9525">
            <a:noFill/>
            <a:miter lim="800000"/>
            <a:headEnd/>
            <a:tailEnd/>
          </a:ln>
          <a:effectLst/>
        </p:spPr>
        <p:txBody>
          <a:bodyPr wrap="none" lIns="92075" tIns="46038" rIns="92075" bIns="46038">
            <a:spAutoFit/>
          </a:bodyPr>
          <a:lstStyle/>
          <a:p>
            <a:pPr eaLnBrk="1" hangingPunct="1">
              <a:spcBef>
                <a:spcPct val="20000"/>
              </a:spcBef>
            </a:pPr>
            <a:r>
              <a:rPr lang="en-AU" sz="2000" b="1">
                <a:latin typeface="Arial" charset="0"/>
              </a:rPr>
              <a:t>Alcohol </a:t>
            </a:r>
          </a:p>
          <a:p>
            <a:pPr eaLnBrk="1" hangingPunct="1">
              <a:spcBef>
                <a:spcPct val="20000"/>
              </a:spcBef>
            </a:pPr>
            <a:r>
              <a:rPr lang="en-AU" sz="2000" b="1">
                <a:latin typeface="Arial" charset="0"/>
              </a:rPr>
              <a:t>&amp; Other</a:t>
            </a:r>
          </a:p>
          <a:p>
            <a:pPr eaLnBrk="1" hangingPunct="1">
              <a:spcBef>
                <a:spcPct val="20000"/>
              </a:spcBef>
            </a:pPr>
            <a:r>
              <a:rPr lang="en-AU" sz="2000" b="1">
                <a:latin typeface="Arial" charset="0"/>
              </a:rPr>
              <a:t>Drugs</a:t>
            </a:r>
          </a:p>
        </p:txBody>
      </p:sp>
      <p:grpSp>
        <p:nvGrpSpPr>
          <p:cNvPr id="407612" name="Group 60"/>
          <p:cNvGrpSpPr>
            <a:grpSpLocks/>
          </p:cNvGrpSpPr>
          <p:nvPr/>
        </p:nvGrpSpPr>
        <p:grpSpPr bwMode="auto">
          <a:xfrm>
            <a:off x="3305175" y="2971800"/>
            <a:ext cx="2462213" cy="2628900"/>
            <a:chOff x="240" y="2112"/>
            <a:chExt cx="1748" cy="1704"/>
          </a:xfrm>
        </p:grpSpPr>
        <p:sp>
          <p:nvSpPr>
            <p:cNvPr id="407613" name="Freeform 61"/>
            <p:cNvSpPr>
              <a:spLocks/>
            </p:cNvSpPr>
            <p:nvPr/>
          </p:nvSpPr>
          <p:spPr bwMode="auto">
            <a:xfrm>
              <a:off x="966" y="2112"/>
              <a:ext cx="253" cy="285"/>
            </a:xfrm>
            <a:custGeom>
              <a:avLst/>
              <a:gdLst/>
              <a:ahLst/>
              <a:cxnLst>
                <a:cxn ang="0">
                  <a:pos x="0" y="16"/>
                </a:cxn>
                <a:cxn ang="0">
                  <a:pos x="32" y="108"/>
                </a:cxn>
                <a:cxn ang="0">
                  <a:pos x="64" y="184"/>
                </a:cxn>
                <a:cxn ang="0">
                  <a:pos x="132" y="284"/>
                </a:cxn>
                <a:cxn ang="0">
                  <a:pos x="184" y="176"/>
                </a:cxn>
                <a:cxn ang="0">
                  <a:pos x="220" y="92"/>
                </a:cxn>
                <a:cxn ang="0">
                  <a:pos x="252" y="4"/>
                </a:cxn>
                <a:cxn ang="0">
                  <a:pos x="188" y="0"/>
                </a:cxn>
                <a:cxn ang="0">
                  <a:pos x="88" y="0"/>
                </a:cxn>
                <a:cxn ang="0">
                  <a:pos x="0" y="16"/>
                </a:cxn>
              </a:cxnLst>
              <a:rect l="0" t="0" r="r" b="b"/>
              <a:pathLst>
                <a:path w="253" h="285">
                  <a:moveTo>
                    <a:pt x="0" y="16"/>
                  </a:moveTo>
                  <a:lnTo>
                    <a:pt x="32" y="108"/>
                  </a:lnTo>
                  <a:lnTo>
                    <a:pt x="64" y="184"/>
                  </a:lnTo>
                  <a:lnTo>
                    <a:pt x="132" y="284"/>
                  </a:lnTo>
                  <a:lnTo>
                    <a:pt x="184" y="176"/>
                  </a:lnTo>
                  <a:lnTo>
                    <a:pt x="220" y="92"/>
                  </a:lnTo>
                  <a:lnTo>
                    <a:pt x="252" y="4"/>
                  </a:lnTo>
                  <a:lnTo>
                    <a:pt x="188" y="0"/>
                  </a:lnTo>
                  <a:lnTo>
                    <a:pt x="88" y="0"/>
                  </a:lnTo>
                  <a:lnTo>
                    <a:pt x="0" y="16"/>
                  </a:lnTo>
                </a:path>
              </a:pathLst>
            </a:custGeom>
            <a:solidFill>
              <a:srgbClr val="F6D21C"/>
            </a:solidFill>
            <a:ln w="12700" cap="rnd" cmpd="sng">
              <a:solidFill>
                <a:schemeClr val="tx1"/>
              </a:solidFill>
              <a:prstDash val="solid"/>
              <a:round/>
              <a:headEnd/>
              <a:tailEnd/>
            </a:ln>
            <a:effectLst/>
          </p:spPr>
          <p:txBody>
            <a:bodyPr/>
            <a:lstStyle/>
            <a:p>
              <a:endParaRPr lang="en-AU"/>
            </a:p>
          </p:txBody>
        </p:sp>
        <p:sp>
          <p:nvSpPr>
            <p:cNvPr id="407614" name="Freeform 62"/>
            <p:cNvSpPr>
              <a:spLocks/>
            </p:cNvSpPr>
            <p:nvPr/>
          </p:nvSpPr>
          <p:spPr bwMode="auto">
            <a:xfrm>
              <a:off x="1094" y="2112"/>
              <a:ext cx="873" cy="649"/>
            </a:xfrm>
            <a:custGeom>
              <a:avLst/>
              <a:gdLst/>
              <a:ahLst/>
              <a:cxnLst>
                <a:cxn ang="0">
                  <a:pos x="120" y="0"/>
                </a:cxn>
                <a:cxn ang="0">
                  <a:pos x="96" y="96"/>
                </a:cxn>
                <a:cxn ang="0">
                  <a:pos x="56" y="180"/>
                </a:cxn>
                <a:cxn ang="0">
                  <a:pos x="0" y="276"/>
                </a:cxn>
                <a:cxn ang="0">
                  <a:pos x="72" y="368"/>
                </a:cxn>
                <a:cxn ang="0">
                  <a:pos x="164" y="452"/>
                </a:cxn>
                <a:cxn ang="0">
                  <a:pos x="264" y="520"/>
                </a:cxn>
                <a:cxn ang="0">
                  <a:pos x="384" y="584"/>
                </a:cxn>
                <a:cxn ang="0">
                  <a:pos x="516" y="620"/>
                </a:cxn>
                <a:cxn ang="0">
                  <a:pos x="636" y="640"/>
                </a:cxn>
                <a:cxn ang="0">
                  <a:pos x="752" y="648"/>
                </a:cxn>
                <a:cxn ang="0">
                  <a:pos x="872" y="632"/>
                </a:cxn>
                <a:cxn ang="0">
                  <a:pos x="840" y="540"/>
                </a:cxn>
                <a:cxn ang="0">
                  <a:pos x="788" y="440"/>
                </a:cxn>
                <a:cxn ang="0">
                  <a:pos x="736" y="352"/>
                </a:cxn>
                <a:cxn ang="0">
                  <a:pos x="660" y="272"/>
                </a:cxn>
                <a:cxn ang="0">
                  <a:pos x="560" y="176"/>
                </a:cxn>
                <a:cxn ang="0">
                  <a:pos x="456" y="108"/>
                </a:cxn>
                <a:cxn ang="0">
                  <a:pos x="352" y="64"/>
                </a:cxn>
                <a:cxn ang="0">
                  <a:pos x="248" y="28"/>
                </a:cxn>
                <a:cxn ang="0">
                  <a:pos x="120" y="0"/>
                </a:cxn>
              </a:cxnLst>
              <a:rect l="0" t="0" r="r" b="b"/>
              <a:pathLst>
                <a:path w="873" h="649">
                  <a:moveTo>
                    <a:pt x="120" y="0"/>
                  </a:moveTo>
                  <a:lnTo>
                    <a:pt x="96" y="96"/>
                  </a:lnTo>
                  <a:lnTo>
                    <a:pt x="56" y="180"/>
                  </a:lnTo>
                  <a:lnTo>
                    <a:pt x="0" y="276"/>
                  </a:lnTo>
                  <a:lnTo>
                    <a:pt x="72" y="368"/>
                  </a:lnTo>
                  <a:lnTo>
                    <a:pt x="164" y="452"/>
                  </a:lnTo>
                  <a:lnTo>
                    <a:pt x="264" y="520"/>
                  </a:lnTo>
                  <a:lnTo>
                    <a:pt x="384" y="584"/>
                  </a:lnTo>
                  <a:lnTo>
                    <a:pt x="516" y="620"/>
                  </a:lnTo>
                  <a:lnTo>
                    <a:pt x="636" y="640"/>
                  </a:lnTo>
                  <a:lnTo>
                    <a:pt x="752" y="648"/>
                  </a:lnTo>
                  <a:lnTo>
                    <a:pt x="872" y="632"/>
                  </a:lnTo>
                  <a:lnTo>
                    <a:pt x="840" y="540"/>
                  </a:lnTo>
                  <a:lnTo>
                    <a:pt x="788" y="440"/>
                  </a:lnTo>
                  <a:lnTo>
                    <a:pt x="736" y="352"/>
                  </a:lnTo>
                  <a:lnTo>
                    <a:pt x="660" y="272"/>
                  </a:lnTo>
                  <a:lnTo>
                    <a:pt x="560" y="176"/>
                  </a:lnTo>
                  <a:lnTo>
                    <a:pt x="456" y="108"/>
                  </a:lnTo>
                  <a:lnTo>
                    <a:pt x="352" y="64"/>
                  </a:lnTo>
                  <a:lnTo>
                    <a:pt x="248" y="28"/>
                  </a:lnTo>
                  <a:lnTo>
                    <a:pt x="120" y="0"/>
                  </a:lnTo>
                </a:path>
              </a:pathLst>
            </a:custGeom>
            <a:solidFill>
              <a:srgbClr val="F6D21C">
                <a:alpha val="50000"/>
              </a:srgbClr>
            </a:solidFill>
            <a:ln w="12700" cap="rnd" cmpd="sng">
              <a:solidFill>
                <a:schemeClr val="tx1"/>
              </a:solidFill>
              <a:prstDash val="solid"/>
              <a:round/>
              <a:headEnd/>
              <a:tailEnd/>
            </a:ln>
            <a:effectLst/>
          </p:spPr>
          <p:txBody>
            <a:bodyPr/>
            <a:lstStyle/>
            <a:p>
              <a:endParaRPr lang="en-AU"/>
            </a:p>
          </p:txBody>
        </p:sp>
        <p:sp>
          <p:nvSpPr>
            <p:cNvPr id="407615" name="Freeform 63"/>
            <p:cNvSpPr>
              <a:spLocks/>
            </p:cNvSpPr>
            <p:nvPr/>
          </p:nvSpPr>
          <p:spPr bwMode="auto">
            <a:xfrm>
              <a:off x="262" y="2120"/>
              <a:ext cx="833" cy="637"/>
            </a:xfrm>
            <a:custGeom>
              <a:avLst/>
              <a:gdLst/>
              <a:ahLst/>
              <a:cxnLst>
                <a:cxn ang="0">
                  <a:pos x="704" y="0"/>
                </a:cxn>
                <a:cxn ang="0">
                  <a:pos x="740" y="104"/>
                </a:cxn>
                <a:cxn ang="0">
                  <a:pos x="776" y="184"/>
                </a:cxn>
                <a:cxn ang="0">
                  <a:pos x="832" y="268"/>
                </a:cxn>
                <a:cxn ang="0">
                  <a:pos x="760" y="352"/>
                </a:cxn>
                <a:cxn ang="0">
                  <a:pos x="680" y="428"/>
                </a:cxn>
                <a:cxn ang="0">
                  <a:pos x="608" y="488"/>
                </a:cxn>
                <a:cxn ang="0">
                  <a:pos x="528" y="532"/>
                </a:cxn>
                <a:cxn ang="0">
                  <a:pos x="452" y="568"/>
                </a:cxn>
                <a:cxn ang="0">
                  <a:pos x="392" y="588"/>
                </a:cxn>
                <a:cxn ang="0">
                  <a:pos x="324" y="612"/>
                </a:cxn>
                <a:cxn ang="0">
                  <a:pos x="244" y="628"/>
                </a:cxn>
                <a:cxn ang="0">
                  <a:pos x="164" y="636"/>
                </a:cxn>
                <a:cxn ang="0">
                  <a:pos x="68" y="636"/>
                </a:cxn>
                <a:cxn ang="0">
                  <a:pos x="0" y="636"/>
                </a:cxn>
                <a:cxn ang="0">
                  <a:pos x="28" y="536"/>
                </a:cxn>
                <a:cxn ang="0">
                  <a:pos x="64" y="464"/>
                </a:cxn>
                <a:cxn ang="0">
                  <a:pos x="104" y="400"/>
                </a:cxn>
                <a:cxn ang="0">
                  <a:pos x="148" y="336"/>
                </a:cxn>
                <a:cxn ang="0">
                  <a:pos x="200" y="272"/>
                </a:cxn>
                <a:cxn ang="0">
                  <a:pos x="260" y="212"/>
                </a:cxn>
                <a:cxn ang="0">
                  <a:pos x="324" y="156"/>
                </a:cxn>
                <a:cxn ang="0">
                  <a:pos x="436" y="92"/>
                </a:cxn>
                <a:cxn ang="0">
                  <a:pos x="532" y="52"/>
                </a:cxn>
                <a:cxn ang="0">
                  <a:pos x="624" y="20"/>
                </a:cxn>
                <a:cxn ang="0">
                  <a:pos x="704" y="0"/>
                </a:cxn>
              </a:cxnLst>
              <a:rect l="0" t="0" r="r" b="b"/>
              <a:pathLst>
                <a:path w="833" h="637">
                  <a:moveTo>
                    <a:pt x="704" y="0"/>
                  </a:moveTo>
                  <a:lnTo>
                    <a:pt x="740" y="104"/>
                  </a:lnTo>
                  <a:lnTo>
                    <a:pt x="776" y="184"/>
                  </a:lnTo>
                  <a:lnTo>
                    <a:pt x="832" y="268"/>
                  </a:lnTo>
                  <a:lnTo>
                    <a:pt x="760" y="352"/>
                  </a:lnTo>
                  <a:lnTo>
                    <a:pt x="680" y="428"/>
                  </a:lnTo>
                  <a:lnTo>
                    <a:pt x="608" y="488"/>
                  </a:lnTo>
                  <a:lnTo>
                    <a:pt x="528" y="532"/>
                  </a:lnTo>
                  <a:lnTo>
                    <a:pt x="452" y="568"/>
                  </a:lnTo>
                  <a:lnTo>
                    <a:pt x="392" y="588"/>
                  </a:lnTo>
                  <a:lnTo>
                    <a:pt x="324" y="612"/>
                  </a:lnTo>
                  <a:lnTo>
                    <a:pt x="244" y="628"/>
                  </a:lnTo>
                  <a:lnTo>
                    <a:pt x="164" y="636"/>
                  </a:lnTo>
                  <a:lnTo>
                    <a:pt x="68" y="636"/>
                  </a:lnTo>
                  <a:lnTo>
                    <a:pt x="0" y="636"/>
                  </a:lnTo>
                  <a:lnTo>
                    <a:pt x="28" y="536"/>
                  </a:lnTo>
                  <a:lnTo>
                    <a:pt x="64" y="464"/>
                  </a:lnTo>
                  <a:lnTo>
                    <a:pt x="104" y="400"/>
                  </a:lnTo>
                  <a:lnTo>
                    <a:pt x="148" y="336"/>
                  </a:lnTo>
                  <a:lnTo>
                    <a:pt x="200" y="272"/>
                  </a:lnTo>
                  <a:lnTo>
                    <a:pt x="260" y="212"/>
                  </a:lnTo>
                  <a:lnTo>
                    <a:pt x="324" y="156"/>
                  </a:lnTo>
                  <a:lnTo>
                    <a:pt x="436" y="92"/>
                  </a:lnTo>
                  <a:lnTo>
                    <a:pt x="532" y="52"/>
                  </a:lnTo>
                  <a:lnTo>
                    <a:pt x="624" y="20"/>
                  </a:lnTo>
                  <a:lnTo>
                    <a:pt x="704" y="0"/>
                  </a:lnTo>
                </a:path>
              </a:pathLst>
            </a:custGeom>
            <a:solidFill>
              <a:srgbClr val="F6D21C">
                <a:alpha val="50000"/>
              </a:srgbClr>
            </a:solidFill>
            <a:ln w="12700" cap="rnd" cmpd="sng">
              <a:solidFill>
                <a:schemeClr val="tx1"/>
              </a:solidFill>
              <a:prstDash val="solid"/>
              <a:round/>
              <a:headEnd/>
              <a:tailEnd/>
            </a:ln>
            <a:effectLst/>
          </p:spPr>
          <p:txBody>
            <a:bodyPr/>
            <a:lstStyle/>
            <a:p>
              <a:endParaRPr lang="en-AU"/>
            </a:p>
          </p:txBody>
        </p:sp>
        <p:grpSp>
          <p:nvGrpSpPr>
            <p:cNvPr id="407616" name="Group 64"/>
            <p:cNvGrpSpPr>
              <a:grpSpLocks/>
            </p:cNvGrpSpPr>
            <p:nvPr/>
          </p:nvGrpSpPr>
          <p:grpSpPr bwMode="auto">
            <a:xfrm>
              <a:off x="240" y="2113"/>
              <a:ext cx="1748" cy="1703"/>
              <a:chOff x="2226" y="1861"/>
              <a:chExt cx="1748" cy="1703"/>
            </a:xfrm>
          </p:grpSpPr>
          <p:sp>
            <p:nvSpPr>
              <p:cNvPr id="407617" name="Oval 65"/>
              <p:cNvSpPr>
                <a:spLocks noChangeArrowheads="1"/>
              </p:cNvSpPr>
              <p:nvPr/>
            </p:nvSpPr>
            <p:spPr bwMode="auto">
              <a:xfrm>
                <a:off x="2226" y="1861"/>
                <a:ext cx="1748" cy="1703"/>
              </a:xfrm>
              <a:prstGeom prst="ellipse">
                <a:avLst/>
              </a:prstGeom>
              <a:noFill/>
              <a:ln w="25400">
                <a:solidFill>
                  <a:schemeClr val="tx1"/>
                </a:solidFill>
                <a:round/>
                <a:headEnd/>
                <a:tailEnd/>
              </a:ln>
              <a:effectLst/>
            </p:spPr>
            <p:txBody>
              <a:bodyPr wrap="none" anchor="ctr"/>
              <a:lstStyle/>
              <a:p>
                <a:endParaRPr lang="en-AU"/>
              </a:p>
            </p:txBody>
          </p:sp>
          <p:graphicFrame>
            <p:nvGraphicFramePr>
              <p:cNvPr id="407618" name="Object 66"/>
              <p:cNvGraphicFramePr>
                <a:graphicFrameLocks/>
              </p:cNvGraphicFramePr>
              <p:nvPr/>
            </p:nvGraphicFramePr>
            <p:xfrm>
              <a:off x="2426" y="2519"/>
              <a:ext cx="897" cy="765"/>
            </p:xfrm>
            <a:graphic>
              <a:graphicData uri="http://schemas.openxmlformats.org/presentationml/2006/ole">
                <p:oleObj spid="_x0000_s407618" name="Clip" r:id="rId4" imgW="4068720" imgH="3468600" progId="MS_ClipArt_Gallery.2">
                  <p:embed/>
                </p:oleObj>
              </a:graphicData>
            </a:graphic>
          </p:graphicFrame>
        </p:grpSp>
      </p:grpSp>
      <p:sp>
        <p:nvSpPr>
          <p:cNvPr id="407619" name="Rectangle 67"/>
          <p:cNvSpPr>
            <a:spLocks noChangeArrowheads="1"/>
          </p:cNvSpPr>
          <p:nvPr/>
        </p:nvSpPr>
        <p:spPr bwMode="auto">
          <a:xfrm>
            <a:off x="4573588" y="4168775"/>
            <a:ext cx="1120775" cy="762000"/>
          </a:xfrm>
          <a:prstGeom prst="rect">
            <a:avLst/>
          </a:prstGeom>
          <a:noFill/>
          <a:ln w="9525">
            <a:noFill/>
            <a:miter lim="800000"/>
            <a:headEnd/>
            <a:tailEnd/>
          </a:ln>
          <a:effectLst/>
        </p:spPr>
        <p:txBody>
          <a:bodyPr wrap="none" lIns="92075" tIns="46038" rIns="92075" bIns="46038">
            <a:spAutoFit/>
          </a:bodyPr>
          <a:lstStyle/>
          <a:p>
            <a:pPr algn="r" eaLnBrk="1" hangingPunct="1">
              <a:spcBef>
                <a:spcPct val="20000"/>
              </a:spcBef>
            </a:pPr>
            <a:r>
              <a:rPr lang="en-AU" sz="2000" b="1">
                <a:latin typeface="Arial" charset="0"/>
              </a:rPr>
              <a:t>Fatigue</a:t>
            </a:r>
          </a:p>
          <a:p>
            <a:pPr algn="r" eaLnBrk="1" hangingPunct="1">
              <a:spcBef>
                <a:spcPct val="20000"/>
              </a:spcBef>
            </a:pPr>
            <a:r>
              <a:rPr lang="en-AU" sz="2000" b="1">
                <a:latin typeface="Arial" charset="0"/>
              </a:rPr>
              <a:t>&amp; Stress</a:t>
            </a:r>
          </a:p>
        </p:txBody>
      </p:sp>
      <p:sp>
        <p:nvSpPr>
          <p:cNvPr id="407620" name="Rectangle 68"/>
          <p:cNvSpPr>
            <a:spLocks noChangeArrowheads="1"/>
          </p:cNvSpPr>
          <p:nvPr/>
        </p:nvSpPr>
        <p:spPr bwMode="auto">
          <a:xfrm>
            <a:off x="1692275" y="5589588"/>
            <a:ext cx="5768975" cy="774700"/>
          </a:xfrm>
          <a:prstGeom prst="rect">
            <a:avLst/>
          </a:prstGeom>
          <a:noFill/>
          <a:ln w="9525">
            <a:noFill/>
            <a:miter lim="800000"/>
            <a:headEnd/>
            <a:tailEnd/>
          </a:ln>
          <a:effectLst/>
        </p:spPr>
        <p:txBody>
          <a:bodyPr lIns="92075" tIns="46038" rIns="92075" bIns="46038" anchor="ctr"/>
          <a:lstStyle/>
          <a:p>
            <a:pPr algn="ctr" defTabSz="762000"/>
            <a:r>
              <a:rPr lang="en-AU" sz="4400" b="1">
                <a:solidFill>
                  <a:srgbClr val="000066"/>
                </a:solidFill>
                <a:latin typeface="Arial" charset="0"/>
              </a:rPr>
              <a:t>Fit for Work?</a:t>
            </a:r>
          </a:p>
        </p:txBody>
      </p:sp>
      <p:grpSp>
        <p:nvGrpSpPr>
          <p:cNvPr id="407621" name="Group 69"/>
          <p:cNvGrpSpPr>
            <a:grpSpLocks/>
          </p:cNvGrpSpPr>
          <p:nvPr/>
        </p:nvGrpSpPr>
        <p:grpSpPr bwMode="auto">
          <a:xfrm>
            <a:off x="1979613" y="1268413"/>
            <a:ext cx="2774950" cy="2703512"/>
            <a:chOff x="1480" y="800"/>
            <a:chExt cx="1748" cy="1703"/>
          </a:xfrm>
        </p:grpSpPr>
        <p:sp>
          <p:nvSpPr>
            <p:cNvPr id="407622" name="Oval 70"/>
            <p:cNvSpPr>
              <a:spLocks noChangeArrowheads="1"/>
            </p:cNvSpPr>
            <p:nvPr/>
          </p:nvSpPr>
          <p:spPr bwMode="auto">
            <a:xfrm>
              <a:off x="1480" y="800"/>
              <a:ext cx="1748" cy="1703"/>
            </a:xfrm>
            <a:prstGeom prst="ellipse">
              <a:avLst/>
            </a:prstGeom>
            <a:noFill/>
            <a:ln w="25400">
              <a:solidFill>
                <a:schemeClr val="tx1"/>
              </a:solidFill>
              <a:round/>
              <a:headEnd/>
              <a:tailEnd/>
            </a:ln>
            <a:effectLst/>
          </p:spPr>
          <p:txBody>
            <a:bodyPr wrap="none" lIns="87312" tIns="44450" rIns="87312" bIns="44450" anchor="ctr"/>
            <a:lstStyle/>
            <a:p>
              <a:pPr algn="ctr" defTabSz="844550" eaLnBrk="1" hangingPunct="1">
                <a:spcBef>
                  <a:spcPct val="20000"/>
                </a:spcBef>
              </a:pPr>
              <a:endParaRPr lang="en-US">
                <a:latin typeface="Times New Roman" pitchFamily="18" charset="0"/>
              </a:endParaRPr>
            </a:p>
          </p:txBody>
        </p:sp>
        <p:graphicFrame>
          <p:nvGraphicFramePr>
            <p:cNvPr id="407623" name="Object 71"/>
            <p:cNvGraphicFramePr>
              <a:graphicFrameLocks/>
            </p:cNvGraphicFramePr>
            <p:nvPr/>
          </p:nvGraphicFramePr>
          <p:xfrm>
            <a:off x="1841" y="947"/>
            <a:ext cx="790" cy="765"/>
          </p:xfrm>
          <a:graphic>
            <a:graphicData uri="http://schemas.openxmlformats.org/presentationml/2006/ole">
              <p:oleObj spid="_x0000_s407623" name="Clip" r:id="rId5" imgW="3582720" imgH="3468600" progId="MS_ClipArt_Gallery.2">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07555"/>
                                        </p:tgtEl>
                                        <p:attrNameLst>
                                          <p:attrName>style.visibility</p:attrName>
                                        </p:attrNameLst>
                                      </p:cBhvr>
                                      <p:to>
                                        <p:strVal val="visible"/>
                                      </p:to>
                                    </p:set>
                                    <p:anim calcmode="lin" valueType="num">
                                      <p:cBhvr additive="base">
                                        <p:cTn id="7" dur="500" fill="hold"/>
                                        <p:tgtEl>
                                          <p:spTgt spid="407555"/>
                                        </p:tgtEl>
                                        <p:attrNameLst>
                                          <p:attrName>ppt_x</p:attrName>
                                        </p:attrNameLst>
                                      </p:cBhvr>
                                      <p:tavLst>
                                        <p:tav tm="0">
                                          <p:val>
                                            <p:strVal val="0-#ppt_w/2"/>
                                          </p:val>
                                        </p:tav>
                                        <p:tav tm="100000">
                                          <p:val>
                                            <p:strVal val="#ppt_x"/>
                                          </p:val>
                                        </p:tav>
                                      </p:tavLst>
                                    </p:anim>
                                    <p:anim calcmode="lin" valueType="num">
                                      <p:cBhvr additive="base">
                                        <p:cTn id="8" dur="500" fill="hold"/>
                                        <p:tgtEl>
                                          <p:spTgt spid="40755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499"/>
                                          </p:stCondLst>
                                        </p:cTn>
                                        <p:tgtEl>
                                          <p:spTgt spid="407557"/>
                                        </p:tgtEl>
                                        <p:attrNameLst>
                                          <p:attrName>style.visibility</p:attrName>
                                        </p:attrNameLst>
                                      </p:cBhvr>
                                      <p:to>
                                        <p:strVal val="visible"/>
                                      </p:to>
                                    </p:set>
                                  </p:childTnLst>
                                </p:cTn>
                              </p:par>
                            </p:childTnLst>
                          </p:cTn>
                        </p:par>
                        <p:par>
                          <p:cTn id="13" fill="hold">
                            <p:stCondLst>
                              <p:cond delay="500"/>
                            </p:stCondLst>
                            <p:childTnLst>
                              <p:par>
                                <p:cTn id="14" presetID="2" presetClass="entr" presetSubtype="2" fill="hold" grpId="0" nodeType="afterEffect">
                                  <p:stCondLst>
                                    <p:cond delay="0"/>
                                  </p:stCondLst>
                                  <p:childTnLst>
                                    <p:set>
                                      <p:cBhvr>
                                        <p:cTn id="15" dur="1" fill="hold">
                                          <p:stCondLst>
                                            <p:cond delay="0"/>
                                          </p:stCondLst>
                                        </p:cTn>
                                        <p:tgtEl>
                                          <p:spTgt spid="407611"/>
                                        </p:tgtEl>
                                        <p:attrNameLst>
                                          <p:attrName>style.visibility</p:attrName>
                                        </p:attrNameLst>
                                      </p:cBhvr>
                                      <p:to>
                                        <p:strVal val="visible"/>
                                      </p:to>
                                    </p:set>
                                    <p:anim calcmode="lin" valueType="num">
                                      <p:cBhvr additive="base">
                                        <p:cTn id="16" dur="500" fill="hold"/>
                                        <p:tgtEl>
                                          <p:spTgt spid="407611"/>
                                        </p:tgtEl>
                                        <p:attrNameLst>
                                          <p:attrName>ppt_x</p:attrName>
                                        </p:attrNameLst>
                                      </p:cBhvr>
                                      <p:tavLst>
                                        <p:tav tm="0">
                                          <p:val>
                                            <p:strVal val="1+#ppt_w/2"/>
                                          </p:val>
                                        </p:tav>
                                        <p:tav tm="100000">
                                          <p:val>
                                            <p:strVal val="#ppt_x"/>
                                          </p:val>
                                        </p:tav>
                                      </p:tavLst>
                                    </p:anim>
                                    <p:anim calcmode="lin" valueType="num">
                                      <p:cBhvr additive="base">
                                        <p:cTn id="17" dur="500" fill="hold"/>
                                        <p:tgtEl>
                                          <p:spTgt spid="40761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407619"/>
                                        </p:tgtEl>
                                        <p:attrNameLst>
                                          <p:attrName>style.visibility</p:attrName>
                                        </p:attrNameLst>
                                      </p:cBhvr>
                                      <p:to>
                                        <p:strVal val="visible"/>
                                      </p:to>
                                    </p:set>
                                    <p:anim calcmode="lin" valueType="num">
                                      <p:cBhvr additive="base">
                                        <p:cTn id="21" dur="500" fill="hold"/>
                                        <p:tgtEl>
                                          <p:spTgt spid="407619"/>
                                        </p:tgtEl>
                                        <p:attrNameLst>
                                          <p:attrName>ppt_x</p:attrName>
                                        </p:attrNameLst>
                                      </p:cBhvr>
                                      <p:tavLst>
                                        <p:tav tm="0">
                                          <p:val>
                                            <p:strVal val="#ppt_x"/>
                                          </p:val>
                                        </p:tav>
                                        <p:tav tm="100000">
                                          <p:val>
                                            <p:strVal val="#ppt_x"/>
                                          </p:val>
                                        </p:tav>
                                      </p:tavLst>
                                    </p:anim>
                                    <p:anim calcmode="lin" valueType="num">
                                      <p:cBhvr additive="base">
                                        <p:cTn id="22" dur="500" fill="hold"/>
                                        <p:tgtEl>
                                          <p:spTgt spid="407619"/>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9" presetClass="entr" presetSubtype="0" fill="hold" grpId="0" nodeType="afterEffect">
                                  <p:stCondLst>
                                    <p:cond delay="0"/>
                                  </p:stCondLst>
                                  <p:childTnLst>
                                    <p:set>
                                      <p:cBhvr>
                                        <p:cTn id="25" dur="1" fill="hold">
                                          <p:stCondLst>
                                            <p:cond delay="0"/>
                                          </p:stCondLst>
                                        </p:cTn>
                                        <p:tgtEl>
                                          <p:spTgt spid="407620"/>
                                        </p:tgtEl>
                                        <p:attrNameLst>
                                          <p:attrName>style.visibility</p:attrName>
                                        </p:attrNameLst>
                                      </p:cBhvr>
                                      <p:to>
                                        <p:strVal val="visible"/>
                                      </p:to>
                                    </p:set>
                                    <p:animEffect transition="in" filter="dissolve">
                                      <p:cBhvr>
                                        <p:cTn id="26" dur="500"/>
                                        <p:tgtEl>
                                          <p:spTgt spid="407620"/>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499"/>
                                          </p:stCondLst>
                                        </p:cTn>
                                        <p:tgtEl>
                                          <p:spTgt spid="4076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7555" grpId="0" autoUpdateAnimBg="0"/>
      <p:bldP spid="407611" grpId="0" autoUpdateAnimBg="0"/>
      <p:bldP spid="407619" grpId="0" autoUpdateAnimBg="0"/>
      <p:bldP spid="407620"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1170" name="Rectangle 2"/>
          <p:cNvGraphicFramePr>
            <a:graphicFrameLocks/>
          </p:cNvGraphicFramePr>
          <p:nvPr/>
        </p:nvGraphicFramePr>
        <p:xfrm>
          <a:off x="1524000" y="1397000"/>
          <a:ext cx="6096000" cy="4064000"/>
        </p:xfrm>
        <a:graphic>
          <a:graphicData uri="http://schemas.openxmlformats.org/presentationml/2006/ole">
            <p:oleObj spid="_x0000_s391170" name="Clip" r:id="rId4" imgW="0" imgH="0" progId="MS_ClipArt_Gallery.2">
              <p:embed/>
            </p:oleObj>
          </a:graphicData>
        </a:graphic>
      </p:graphicFrame>
      <p:sp>
        <p:nvSpPr>
          <p:cNvPr id="391171" name="Rectangle 3"/>
          <p:cNvSpPr>
            <a:spLocks noGrp="1" noChangeArrowheads="1"/>
          </p:cNvSpPr>
          <p:nvPr>
            <p:ph type="title"/>
          </p:nvPr>
        </p:nvSpPr>
        <p:spPr>
          <a:xfrm>
            <a:off x="395288" y="260350"/>
            <a:ext cx="7772400" cy="1143000"/>
          </a:xfrm>
        </p:spPr>
        <p:txBody>
          <a:bodyPr/>
          <a:lstStyle/>
          <a:p>
            <a:r>
              <a:rPr lang="en-AU" sz="3600"/>
              <a:t>Why is FFW important?</a:t>
            </a:r>
            <a:endParaRPr lang="en-AU" sz="3600" b="1"/>
          </a:p>
        </p:txBody>
      </p:sp>
      <p:sp>
        <p:nvSpPr>
          <p:cNvPr id="391172" name="Rectangle 4"/>
          <p:cNvSpPr>
            <a:spLocks noGrp="1" noChangeArrowheads="1"/>
          </p:cNvSpPr>
          <p:nvPr>
            <p:ph type="body" idx="1"/>
          </p:nvPr>
        </p:nvSpPr>
        <p:spPr>
          <a:xfrm>
            <a:off x="584200" y="1601788"/>
            <a:ext cx="7772400" cy="4724400"/>
          </a:xfrm>
          <a:ln/>
        </p:spPr>
        <p:txBody>
          <a:bodyPr/>
          <a:lstStyle/>
          <a:p>
            <a:r>
              <a:rPr lang="en-AU"/>
              <a:t>Safety/Duty of care</a:t>
            </a:r>
          </a:p>
          <a:p>
            <a:r>
              <a:rPr lang="en-AU"/>
              <a:t>Productivity</a:t>
            </a:r>
          </a:p>
          <a:p>
            <a:r>
              <a:rPr lang="en-AU"/>
              <a:t>Insurance premiums</a:t>
            </a:r>
          </a:p>
          <a:p>
            <a:r>
              <a:rPr lang="en-AU"/>
              <a:t>Litigation, Legal issues</a:t>
            </a:r>
          </a:p>
          <a:p>
            <a:r>
              <a:rPr lang="en-AU"/>
              <a:t>Consistency and fairness in addressing difficult employee issues</a:t>
            </a:r>
          </a:p>
        </p:txBody>
      </p:sp>
      <p:graphicFrame>
        <p:nvGraphicFramePr>
          <p:cNvPr id="391173" name="Rectangle 5"/>
          <p:cNvGraphicFramePr>
            <a:graphicFrameLocks/>
          </p:cNvGraphicFramePr>
          <p:nvPr/>
        </p:nvGraphicFramePr>
        <p:xfrm>
          <a:off x="1524000" y="1397000"/>
          <a:ext cx="6096000" cy="4064000"/>
        </p:xfrm>
        <a:graphic>
          <a:graphicData uri="http://schemas.openxmlformats.org/presentationml/2006/ole">
            <p:oleObj spid="_x0000_s391173" name="Clip" r:id="rId5" imgW="0" imgH="0" progId="MS_ClipArt_Gallery.2">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8" name="Rectangle 2"/>
          <p:cNvSpPr>
            <a:spLocks noGrp="1" noChangeArrowheads="1"/>
          </p:cNvSpPr>
          <p:nvPr>
            <p:ph type="title"/>
          </p:nvPr>
        </p:nvSpPr>
        <p:spPr>
          <a:xfrm>
            <a:off x="684213" y="333375"/>
            <a:ext cx="7772400" cy="1143000"/>
          </a:xfrm>
        </p:spPr>
        <p:txBody>
          <a:bodyPr/>
          <a:lstStyle/>
          <a:p>
            <a:r>
              <a:rPr lang="en-AU" sz="3600"/>
              <a:t>OSH Principles Duty of Care</a:t>
            </a:r>
            <a:endParaRPr lang="en-US" sz="3600"/>
          </a:p>
        </p:txBody>
      </p:sp>
      <p:sp>
        <p:nvSpPr>
          <p:cNvPr id="393219" name="Rectangle 3"/>
          <p:cNvSpPr>
            <a:spLocks noGrp="1" noChangeArrowheads="1"/>
          </p:cNvSpPr>
          <p:nvPr>
            <p:ph type="body" idx="1"/>
          </p:nvPr>
        </p:nvSpPr>
        <p:spPr>
          <a:xfrm>
            <a:off x="611188" y="1557338"/>
            <a:ext cx="7705725" cy="4608512"/>
          </a:xfrm>
        </p:spPr>
        <p:txBody>
          <a:bodyPr/>
          <a:lstStyle/>
          <a:p>
            <a:pPr>
              <a:lnSpc>
                <a:spcPct val="90000"/>
              </a:lnSpc>
            </a:pPr>
            <a:r>
              <a:rPr lang="en-AU" sz="2800">
                <a:latin typeface="Lucida Sans" pitchFamily="34" charset="0"/>
              </a:rPr>
              <a:t>Imposes a general duty of care to protect persons at work from hazards and maintain a safe and healthy workplace</a:t>
            </a:r>
          </a:p>
          <a:p>
            <a:pPr>
              <a:lnSpc>
                <a:spcPct val="90000"/>
              </a:lnSpc>
            </a:pPr>
            <a:r>
              <a:rPr lang="en-AU" sz="2800">
                <a:latin typeface="Lucida Sans" pitchFamily="34" charset="0"/>
              </a:rPr>
              <a:t>Encourages employers and employees to resolve safety and health issues</a:t>
            </a:r>
          </a:p>
          <a:p>
            <a:pPr>
              <a:lnSpc>
                <a:spcPct val="90000"/>
              </a:lnSpc>
            </a:pPr>
            <a:r>
              <a:rPr lang="en-AU" sz="2800">
                <a:latin typeface="Lucida Sans" pitchFamily="34" charset="0"/>
              </a:rPr>
              <a:t>Supervisors and managers must do something ‘reasonable’ if risks are evident</a:t>
            </a:r>
          </a:p>
          <a:p>
            <a:pPr>
              <a:lnSpc>
                <a:spcPct val="90000"/>
              </a:lnSpc>
            </a:pPr>
            <a:r>
              <a:rPr lang="en-AU" sz="2800">
                <a:latin typeface="Lucida Sans" pitchFamily="34" charset="0"/>
              </a:rPr>
              <a:t>Employees must take reasonable care for their own safety and health, and that of others at work</a:t>
            </a:r>
          </a:p>
          <a:p>
            <a:pPr>
              <a:lnSpc>
                <a:spcPct val="90000"/>
              </a:lnSpc>
            </a:pPr>
            <a:endParaRPr lang="en-US" sz="2800">
              <a:latin typeface="Lucida Sans"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5266" name="Rectangle 2"/>
          <p:cNvSpPr>
            <a:spLocks noGrp="1" noChangeArrowheads="1"/>
          </p:cNvSpPr>
          <p:nvPr>
            <p:ph type="title"/>
          </p:nvPr>
        </p:nvSpPr>
        <p:spPr>
          <a:xfrm>
            <a:off x="900113" y="0"/>
            <a:ext cx="7594600" cy="814388"/>
          </a:xfrm>
        </p:spPr>
        <p:txBody>
          <a:bodyPr/>
          <a:lstStyle/>
          <a:p>
            <a:r>
              <a:rPr lang="en-AU"/>
              <a:t>Drug Use in the Workplace</a:t>
            </a:r>
          </a:p>
        </p:txBody>
      </p:sp>
      <p:sp>
        <p:nvSpPr>
          <p:cNvPr id="395267" name="Rectangle 3"/>
          <p:cNvSpPr>
            <a:spLocks noGrp="1" noChangeArrowheads="1"/>
          </p:cNvSpPr>
          <p:nvPr>
            <p:ph type="body" idx="1"/>
          </p:nvPr>
        </p:nvSpPr>
        <p:spPr>
          <a:xfrm>
            <a:off x="395288" y="908050"/>
            <a:ext cx="8351837" cy="5472113"/>
          </a:xfrm>
        </p:spPr>
        <p:txBody>
          <a:bodyPr/>
          <a:lstStyle/>
          <a:p>
            <a:pPr defTabSz="762000">
              <a:lnSpc>
                <a:spcPct val="90000"/>
              </a:lnSpc>
            </a:pPr>
            <a:r>
              <a:rPr lang="en-AU" sz="2600">
                <a:latin typeface="Lucida Sans" pitchFamily="34" charset="0"/>
              </a:rPr>
              <a:t>60-70% of individuals treated for dependency are in full time employment</a:t>
            </a:r>
          </a:p>
          <a:p>
            <a:pPr defTabSz="762000">
              <a:lnSpc>
                <a:spcPct val="90000"/>
              </a:lnSpc>
            </a:pPr>
            <a:r>
              <a:rPr lang="en-AU" sz="2600">
                <a:latin typeface="Lucida Sans" pitchFamily="34" charset="0"/>
              </a:rPr>
              <a:t>10% of workforce may suffer from problems associated with drug use</a:t>
            </a:r>
            <a:r>
              <a:rPr lang="en-US" sz="2600">
                <a:latin typeface="Lucida Sans" pitchFamily="34" charset="0"/>
              </a:rPr>
              <a:t>  </a:t>
            </a:r>
          </a:p>
          <a:p>
            <a:pPr defTabSz="762000">
              <a:lnSpc>
                <a:spcPct val="90000"/>
              </a:lnSpc>
            </a:pPr>
            <a:r>
              <a:rPr lang="en-AU" sz="2600">
                <a:latin typeface="Lucida Sans" pitchFamily="34" charset="0"/>
              </a:rPr>
              <a:t>Employees with drug problems are:</a:t>
            </a:r>
          </a:p>
          <a:p>
            <a:pPr lvl="1" defTabSz="762000">
              <a:lnSpc>
                <a:spcPct val="90000"/>
              </a:lnSpc>
              <a:spcBef>
                <a:spcPct val="0"/>
              </a:spcBef>
            </a:pPr>
            <a:r>
              <a:rPr lang="en-AU" sz="2600"/>
              <a:t>absent from work 2-8 times as frequently</a:t>
            </a:r>
          </a:p>
          <a:p>
            <a:pPr lvl="1" defTabSz="762000">
              <a:lnSpc>
                <a:spcPct val="90000"/>
              </a:lnSpc>
              <a:spcBef>
                <a:spcPct val="0"/>
              </a:spcBef>
            </a:pPr>
            <a:r>
              <a:rPr lang="en-AU" sz="2600"/>
              <a:t>late 3 times as much</a:t>
            </a:r>
          </a:p>
          <a:p>
            <a:pPr lvl="1" defTabSz="762000">
              <a:lnSpc>
                <a:spcPct val="90000"/>
              </a:lnSpc>
              <a:spcBef>
                <a:spcPct val="0"/>
              </a:spcBef>
            </a:pPr>
            <a:r>
              <a:rPr lang="en-AU" sz="2600"/>
              <a:t>productivity is 20-25% lower</a:t>
            </a:r>
            <a:r>
              <a:rPr lang="en-US" sz="2600"/>
              <a:t> </a:t>
            </a:r>
          </a:p>
          <a:p>
            <a:pPr defTabSz="762000">
              <a:lnSpc>
                <a:spcPct val="90000"/>
              </a:lnSpc>
            </a:pPr>
            <a:r>
              <a:rPr lang="en-AU" sz="2600">
                <a:latin typeface="Lucida Sans" pitchFamily="34" charset="0"/>
              </a:rPr>
              <a:t>20-25% of all </a:t>
            </a:r>
            <a:r>
              <a:rPr lang="en-US" sz="2600">
                <a:latin typeface="Lucida Sans" pitchFamily="34" charset="0"/>
              </a:rPr>
              <a:t>significant </a:t>
            </a:r>
            <a:r>
              <a:rPr lang="en-AU" sz="2600">
                <a:latin typeface="Lucida Sans" pitchFamily="34" charset="0"/>
              </a:rPr>
              <a:t>work accidents </a:t>
            </a:r>
            <a:r>
              <a:rPr lang="en-US" sz="2600">
                <a:latin typeface="Lucida Sans" pitchFamily="34" charset="0"/>
              </a:rPr>
              <a:t>investigated by an external body </a:t>
            </a:r>
            <a:r>
              <a:rPr lang="en-AU" sz="2600">
                <a:latin typeface="Lucida Sans" pitchFamily="34" charset="0"/>
              </a:rPr>
              <a:t>involve alcohol</a:t>
            </a:r>
            <a:r>
              <a:rPr lang="en-US" sz="2600">
                <a:latin typeface="Lucida Sans" pitchFamily="34" charset="0"/>
              </a:rPr>
              <a:t> or other drugs</a:t>
            </a:r>
            <a:endParaRPr lang="en-AU" sz="2600">
              <a:latin typeface="Lucida Sans" pitchFamily="34" charset="0"/>
            </a:endParaRPr>
          </a:p>
          <a:p>
            <a:pPr defTabSz="762000">
              <a:lnSpc>
                <a:spcPct val="90000"/>
              </a:lnSpc>
            </a:pPr>
            <a:r>
              <a:rPr lang="en-AU" sz="2600">
                <a:latin typeface="Lucida Sans" pitchFamily="34" charset="0"/>
              </a:rPr>
              <a:t>15-30% of all work fatalities are related to alcohol and other drugs</a:t>
            </a:r>
            <a:r>
              <a:rPr lang="en-US" sz="2600">
                <a:latin typeface="Lucida Sans" pitchFamily="34" charset="0"/>
              </a:rPr>
              <a:t> use</a:t>
            </a:r>
            <a:endParaRPr lang="en-AU" sz="2600">
              <a:latin typeface="Lucida San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395267">
                                            <p:txEl>
                                              <p:pRg st="0" end="0"/>
                                            </p:tx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395267">
                                            <p:txEl>
                                              <p:pRg st="1" end="1"/>
                                            </p:tx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39526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39526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39526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395267">
                                            <p:txEl>
                                              <p:pRg st="5" end="5"/>
                                            </p:txEl>
                                          </p:spTgt>
                                        </p:tgtEl>
                                        <p:attrNameLst>
                                          <p:attrName>style.visibility</p:attrName>
                                        </p:attrNameLst>
                                      </p:cBhvr>
                                      <p:to>
                                        <p:strVal val="visible"/>
                                      </p:to>
                                    </p:set>
                                  </p:childTnLst>
                                </p:cTn>
                              </p:par>
                            </p:childTnLst>
                          </p:cTn>
                        </p:par>
                        <p:par>
                          <p:cTn id="19" fill="hold">
                            <p:stCondLst>
                              <p:cond delay="1500"/>
                            </p:stCondLst>
                            <p:childTnLst>
                              <p:par>
                                <p:cTn id="20" presetID="1" presetClass="entr" presetSubtype="0" fill="hold" grpId="0" nodeType="afterEffect">
                                  <p:stCondLst>
                                    <p:cond delay="0"/>
                                  </p:stCondLst>
                                  <p:childTnLst>
                                    <p:set>
                                      <p:cBhvr>
                                        <p:cTn id="21" dur="1" fill="hold">
                                          <p:stCondLst>
                                            <p:cond delay="499"/>
                                          </p:stCondLst>
                                        </p:cTn>
                                        <p:tgtEl>
                                          <p:spTgt spid="395267">
                                            <p:txEl>
                                              <p:pRg st="6" end="6"/>
                                            </p:txEl>
                                          </p:spTgt>
                                        </p:tgtEl>
                                        <p:attrNameLst>
                                          <p:attrName>style.visibility</p:attrName>
                                        </p:attrNameLst>
                                      </p:cBhvr>
                                      <p:to>
                                        <p:strVal val="visible"/>
                                      </p:to>
                                    </p:set>
                                  </p:childTnLst>
                                </p:cTn>
                              </p:par>
                            </p:childTnLst>
                          </p:cTn>
                        </p:par>
                        <p:par>
                          <p:cTn id="22" fill="hold">
                            <p:stCondLst>
                              <p:cond delay="2000"/>
                            </p:stCondLst>
                            <p:childTnLst>
                              <p:par>
                                <p:cTn id="23" presetID="1" presetClass="entr" presetSubtype="0" fill="hold" grpId="0" nodeType="afterEffect">
                                  <p:stCondLst>
                                    <p:cond delay="0"/>
                                  </p:stCondLst>
                                  <p:childTnLst>
                                    <p:set>
                                      <p:cBhvr>
                                        <p:cTn id="24" dur="1" fill="hold">
                                          <p:stCondLst>
                                            <p:cond delay="499"/>
                                          </p:stCondLst>
                                        </p:cTn>
                                        <p:tgtEl>
                                          <p:spTgt spid="39526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5267"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a:xfrm>
            <a:off x="468313" y="260350"/>
            <a:ext cx="8229600" cy="1143000"/>
          </a:xfrm>
        </p:spPr>
        <p:txBody>
          <a:bodyPr/>
          <a:lstStyle/>
          <a:p>
            <a:r>
              <a:rPr lang="en-AU" sz="3600"/>
              <a:t>Impacts- Physiological/ Psychological and Performance</a:t>
            </a:r>
            <a:br>
              <a:rPr lang="en-AU" sz="3600"/>
            </a:br>
            <a:endParaRPr lang="en-US" sz="3600"/>
          </a:p>
        </p:txBody>
      </p:sp>
      <p:sp>
        <p:nvSpPr>
          <p:cNvPr id="503811" name="Rectangle 3"/>
          <p:cNvSpPr>
            <a:spLocks noGrp="1" noChangeArrowheads="1"/>
          </p:cNvSpPr>
          <p:nvPr>
            <p:ph type="body" idx="1"/>
          </p:nvPr>
        </p:nvSpPr>
        <p:spPr>
          <a:xfrm>
            <a:off x="323850" y="1125538"/>
            <a:ext cx="8229600" cy="5184775"/>
          </a:xfrm>
        </p:spPr>
        <p:txBody>
          <a:bodyPr/>
          <a:lstStyle/>
          <a:p>
            <a:pPr>
              <a:lnSpc>
                <a:spcPct val="90000"/>
              </a:lnSpc>
            </a:pPr>
            <a:r>
              <a:rPr lang="en-AU" sz="2400">
                <a:latin typeface="Lucida Sans" pitchFamily="34" charset="0"/>
              </a:rPr>
              <a:t>Absenteeism (on and off the job)</a:t>
            </a:r>
          </a:p>
          <a:p>
            <a:pPr>
              <a:lnSpc>
                <a:spcPct val="90000"/>
              </a:lnSpc>
            </a:pPr>
            <a:r>
              <a:rPr lang="en-AU" sz="2400">
                <a:latin typeface="Lucida Sans" pitchFamily="34" charset="0"/>
              </a:rPr>
              <a:t>Risk, accidents and injury</a:t>
            </a:r>
          </a:p>
          <a:p>
            <a:pPr>
              <a:lnSpc>
                <a:spcPct val="90000"/>
              </a:lnSpc>
            </a:pPr>
            <a:r>
              <a:rPr lang="en-AU" sz="2400">
                <a:latin typeface="Lucida Sans" pitchFamily="34" charset="0"/>
              </a:rPr>
              <a:t>Concentration difficulties/confusion</a:t>
            </a:r>
          </a:p>
          <a:p>
            <a:pPr>
              <a:lnSpc>
                <a:spcPct val="90000"/>
              </a:lnSpc>
            </a:pPr>
            <a:r>
              <a:rPr lang="en-AU" sz="2400">
                <a:latin typeface="Lucida Sans" pitchFamily="34" charset="0"/>
              </a:rPr>
              <a:t>Spasmodic work patterns</a:t>
            </a:r>
          </a:p>
          <a:p>
            <a:pPr>
              <a:lnSpc>
                <a:spcPct val="90000"/>
              </a:lnSpc>
            </a:pPr>
            <a:r>
              <a:rPr lang="en-AU" sz="2400">
                <a:latin typeface="Lucida Sans" pitchFamily="34" charset="0"/>
              </a:rPr>
              <a:t>Abnormal behaviour</a:t>
            </a:r>
          </a:p>
          <a:p>
            <a:pPr>
              <a:lnSpc>
                <a:spcPct val="90000"/>
              </a:lnSpc>
            </a:pPr>
            <a:r>
              <a:rPr lang="en-AU" sz="2400">
                <a:latin typeface="Lucida Sans" pitchFamily="34" charset="0"/>
              </a:rPr>
              <a:t>Reduced productivity</a:t>
            </a:r>
          </a:p>
          <a:p>
            <a:pPr>
              <a:lnSpc>
                <a:spcPct val="90000"/>
              </a:lnSpc>
            </a:pPr>
            <a:r>
              <a:rPr lang="en-AU" sz="2400">
                <a:latin typeface="Lucida Sans" pitchFamily="34" charset="0"/>
              </a:rPr>
              <a:t>Deteriorating  relationships and domino impact</a:t>
            </a:r>
          </a:p>
          <a:p>
            <a:pPr>
              <a:lnSpc>
                <a:spcPct val="90000"/>
              </a:lnSpc>
            </a:pPr>
            <a:r>
              <a:rPr lang="en-AU" sz="2400">
                <a:latin typeface="Lucida Sans" pitchFamily="34" charset="0"/>
              </a:rPr>
              <a:t>Moodiness, irritability and frustration</a:t>
            </a:r>
          </a:p>
          <a:p>
            <a:pPr>
              <a:lnSpc>
                <a:spcPct val="90000"/>
              </a:lnSpc>
            </a:pPr>
            <a:r>
              <a:rPr lang="en-AU" sz="2400">
                <a:latin typeface="Lucida Sans" pitchFamily="34" charset="0"/>
              </a:rPr>
              <a:t>Increased use of support – EAP, HR</a:t>
            </a:r>
          </a:p>
          <a:p>
            <a:pPr>
              <a:lnSpc>
                <a:spcPct val="90000"/>
              </a:lnSpc>
            </a:pPr>
            <a:r>
              <a:rPr lang="en-AU" sz="2400">
                <a:latin typeface="Lucida Sans" pitchFamily="34" charset="0"/>
              </a:rPr>
              <a:t>Withdrawal from social events</a:t>
            </a:r>
          </a:p>
          <a:p>
            <a:pPr>
              <a:lnSpc>
                <a:spcPct val="90000"/>
              </a:lnSpc>
            </a:pPr>
            <a:r>
              <a:rPr lang="en-AU" sz="2400">
                <a:latin typeface="Lucida Sans" pitchFamily="34" charset="0"/>
              </a:rPr>
              <a:t>Loss of interest in food, exercise, pleasurable activities</a:t>
            </a:r>
          </a:p>
          <a:p>
            <a:pPr>
              <a:lnSpc>
                <a:spcPct val="90000"/>
              </a:lnSpc>
            </a:pPr>
            <a:r>
              <a:rPr lang="en-AU" sz="2400">
                <a:latin typeface="Lucida Sans" pitchFamily="34" charset="0"/>
              </a:rPr>
              <a:t>Issues with sleeping, drug/alcohol use</a:t>
            </a:r>
          </a:p>
          <a:p>
            <a:pPr>
              <a:lnSpc>
                <a:spcPct val="90000"/>
              </a:lnSpc>
            </a:pPr>
            <a:endParaRPr lang="en-AU" sz="2400">
              <a:latin typeface="Lucida Sans" pitchFamily="34" charset="0"/>
            </a:endParaRPr>
          </a:p>
          <a:p>
            <a:pPr algn="ctr">
              <a:lnSpc>
                <a:spcPct val="90000"/>
              </a:lnSpc>
              <a:buFontTx/>
              <a:buNone/>
            </a:pPr>
            <a:endParaRPr lang="en-US" sz="2400">
              <a:latin typeface="Lucida Sans"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a:xfrm>
            <a:off x="603250" y="476250"/>
            <a:ext cx="8540750" cy="1143000"/>
          </a:xfrm>
        </p:spPr>
        <p:txBody>
          <a:bodyPr/>
          <a:lstStyle/>
          <a:p>
            <a:r>
              <a:rPr lang="en-AU" sz="3600"/>
              <a:t>Common Drug Use in the Workplace</a:t>
            </a:r>
            <a:endParaRPr lang="en-US" sz="3600"/>
          </a:p>
        </p:txBody>
      </p:sp>
      <p:sp>
        <p:nvSpPr>
          <p:cNvPr id="409603" name="Rectangle 3"/>
          <p:cNvSpPr>
            <a:spLocks noGrp="1" noChangeArrowheads="1"/>
          </p:cNvSpPr>
          <p:nvPr>
            <p:ph type="body" idx="1"/>
          </p:nvPr>
        </p:nvSpPr>
        <p:spPr>
          <a:xfrm>
            <a:off x="323850" y="1700213"/>
            <a:ext cx="8540750" cy="4498975"/>
          </a:xfrm>
        </p:spPr>
        <p:txBody>
          <a:bodyPr/>
          <a:lstStyle/>
          <a:p>
            <a:r>
              <a:rPr lang="en-AU">
                <a:latin typeface="Lucida Sans" pitchFamily="34" charset="0"/>
              </a:rPr>
              <a:t>Alcohol</a:t>
            </a:r>
          </a:p>
          <a:p>
            <a:r>
              <a:rPr lang="en-AU">
                <a:latin typeface="Lucida Sans" pitchFamily="34" charset="0"/>
              </a:rPr>
              <a:t>Cannabis</a:t>
            </a:r>
          </a:p>
          <a:p>
            <a:r>
              <a:rPr lang="en-AU">
                <a:latin typeface="Lucida Sans" pitchFamily="34" charset="0"/>
              </a:rPr>
              <a:t>Amphetamines</a:t>
            </a:r>
          </a:p>
          <a:p>
            <a:r>
              <a:rPr lang="en-AU">
                <a:latin typeface="Lucida Sans" pitchFamily="34" charset="0"/>
              </a:rPr>
              <a:t>OTC and prescription medications</a:t>
            </a:r>
            <a:endParaRPr lang="en-US">
              <a:latin typeface="Lucida Sans" pitchFamily="34" charset="0"/>
            </a:endParaRPr>
          </a:p>
        </p:txBody>
      </p:sp>
    </p:spTree>
  </p:cSld>
  <p:clrMapOvr>
    <a:masterClrMapping/>
  </p:clrMapOvr>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Sans"/>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Sans" pitchFamily="34" charset="0"/>
            <a:ea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Sans" pitchFamily="34" charset="0"/>
            <a:ea typeface="ＭＳ Ｐゴシック" pitchFamily="-11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6589</TotalTime>
  <Words>1178</Words>
  <Application>Microsoft PowerPoint</Application>
  <PresentationFormat>On-screen Show (4:3)</PresentationFormat>
  <Paragraphs>167</Paragraphs>
  <Slides>20</Slides>
  <Notes>15</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20</vt:i4>
      </vt:variant>
    </vt:vector>
  </HeadingPairs>
  <TitlesOfParts>
    <vt:vector size="31" baseType="lpstr">
      <vt:lpstr>Arial</vt:lpstr>
      <vt:lpstr>ＭＳ Ｐゴシック</vt:lpstr>
      <vt:lpstr>Lucida Sans</vt:lpstr>
      <vt:lpstr>Wingdings</vt:lpstr>
      <vt:lpstr>Times New Roman</vt:lpstr>
      <vt:lpstr>Directions MT</vt:lpstr>
      <vt:lpstr>Arial Unicode MS</vt:lpstr>
      <vt:lpstr>Footlight MT Light</vt:lpstr>
      <vt:lpstr>Blank Presentation</vt:lpstr>
      <vt:lpstr>Microsoft Clip Gallery</vt:lpstr>
      <vt:lpstr>Clip</vt:lpstr>
      <vt:lpstr>Working in the West Managing Drug and Alcohol Use</vt:lpstr>
      <vt:lpstr>Key Objectives</vt:lpstr>
      <vt:lpstr>What is FFW?</vt:lpstr>
      <vt:lpstr>DANGER</vt:lpstr>
      <vt:lpstr>Why is FFW important?</vt:lpstr>
      <vt:lpstr>OSH Principles Duty of Care</vt:lpstr>
      <vt:lpstr>Drug Use in the Workplace</vt:lpstr>
      <vt:lpstr>Impacts- Physiological/ Psychological and Performance </vt:lpstr>
      <vt:lpstr>Common Drug Use in the Workplace</vt:lpstr>
      <vt:lpstr>Slide 10</vt:lpstr>
      <vt:lpstr>Scenario</vt:lpstr>
      <vt:lpstr>Scenario Continued</vt:lpstr>
      <vt:lpstr>Observation Considerations</vt:lpstr>
      <vt:lpstr>What to do</vt:lpstr>
      <vt:lpstr>What should I do immediately?</vt:lpstr>
      <vt:lpstr>Having the Discussion</vt:lpstr>
      <vt:lpstr>Boundaries</vt:lpstr>
      <vt:lpstr>What You Can Do</vt:lpstr>
      <vt:lpstr>Referral Information</vt:lpstr>
      <vt:lpstr>Questions/Concerns?</vt:lpstr>
    </vt:vector>
  </TitlesOfParts>
  <Company>Anem Design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OSA Group</dc:title>
  <dc:creator>Con Mitropoulos</dc:creator>
  <cp:lastModifiedBy>tpaterson</cp:lastModifiedBy>
  <cp:revision>139</cp:revision>
  <dcterms:created xsi:type="dcterms:W3CDTF">2007-08-25T13:14:56Z</dcterms:created>
  <dcterms:modified xsi:type="dcterms:W3CDTF">2008-10-20T07:50:02Z</dcterms:modified>
</cp:coreProperties>
</file>